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sldIdLst>
    <p:sldId id="466" r:id="rId2"/>
    <p:sldId id="500" r:id="rId3"/>
    <p:sldId id="538" r:id="rId4"/>
    <p:sldId id="536" r:id="rId5"/>
    <p:sldId id="522" r:id="rId6"/>
    <p:sldId id="521" r:id="rId7"/>
    <p:sldId id="523" r:id="rId8"/>
    <p:sldId id="525" r:id="rId9"/>
    <p:sldId id="528" r:id="rId10"/>
    <p:sldId id="530" r:id="rId11"/>
    <p:sldId id="527" r:id="rId12"/>
    <p:sldId id="532" r:id="rId13"/>
    <p:sldId id="535" r:id="rId14"/>
    <p:sldId id="540" r:id="rId15"/>
    <p:sldId id="541" r:id="rId16"/>
    <p:sldId id="542" r:id="rId17"/>
    <p:sldId id="543" r:id="rId18"/>
    <p:sldId id="544" r:id="rId19"/>
    <p:sldId id="545" r:id="rId20"/>
    <p:sldId id="546" r:id="rId21"/>
    <p:sldId id="548" r:id="rId22"/>
    <p:sldId id="547" r:id="rId23"/>
    <p:sldId id="549" r:id="rId24"/>
    <p:sldId id="550" r:id="rId25"/>
    <p:sldId id="551" r:id="rId26"/>
    <p:sldId id="495" r:id="rId27"/>
    <p:sldId id="501" r:id="rId28"/>
    <p:sldId id="554" r:id="rId29"/>
    <p:sldId id="534" r:id="rId30"/>
    <p:sldId id="481" r:id="rId31"/>
    <p:sldId id="505" r:id="rId32"/>
    <p:sldId id="506" r:id="rId33"/>
    <p:sldId id="539" r:id="rId34"/>
  </p:sldIdLst>
  <p:sldSz cx="12192000" cy="6858000"/>
  <p:notesSz cx="6858000" cy="9144000"/>
  <p:embeddedFontLst>
    <p:embeddedFont>
      <p:font typeface="Proxima Nova Rg" panose="02000506030000020004" pitchFamily="2" charset="0"/>
      <p:regular r:id="rId36"/>
      <p:bold r:id="rId37"/>
      <p:italic r:id="rId38"/>
      <p:boldItalic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Arial Narrow" panose="020B0606020202030204" pitchFamily="34" charset="0"/>
      <p:regular r:id="rId46"/>
      <p:bold r:id="rId47"/>
      <p:italic r:id="rId48"/>
      <p:boldItalic r:id="rId49"/>
    </p:embeddedFont>
    <p:embeddedFont>
      <p:font typeface="Proxima Nova Lt" panose="02000506030000020004" pitchFamily="2"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Katie" initials="SK" lastIdx="0" clrIdx="0">
    <p:extLst>
      <p:ext uri="{19B8F6BF-5375-455C-9EA6-DF929625EA0E}">
        <p15:presenceInfo xmlns:p15="http://schemas.microsoft.com/office/powerpoint/2012/main" userId="S-1-5-21-2000478354-1592454029-839522115-58498" providerId="AD"/>
      </p:ext>
    </p:extLst>
  </p:cmAuthor>
  <p:cmAuthor id="2" name="Roberts, Samantha" initials="RS" lastIdx="5" clrIdx="1">
    <p:extLst>
      <p:ext uri="{19B8F6BF-5375-455C-9EA6-DF929625EA0E}">
        <p15:presenceInfo xmlns:p15="http://schemas.microsoft.com/office/powerpoint/2012/main" userId="S-1-5-21-2000478354-1592454029-839522115-57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813"/>
    <a:srgbClr val="00ADBF"/>
    <a:srgbClr val="E7E6E6"/>
    <a:srgbClr val="000000"/>
    <a:srgbClr val="A02A1D"/>
    <a:srgbClr val="F2F2F2"/>
    <a:srgbClr val="F2811F"/>
    <a:srgbClr val="8D941E"/>
    <a:srgbClr val="003A5C"/>
    <a:srgbClr val="DF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2801" autoAdjust="0"/>
  </p:normalViewPr>
  <p:slideViewPr>
    <p:cSldViewPr snapToGrid="0">
      <p:cViewPr varScale="1">
        <p:scale>
          <a:sx n="109" d="100"/>
          <a:sy n="109" d="100"/>
        </p:scale>
        <p:origin x="604" y="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726E5-0B91-418E-820A-7CC4885A7DA2}" type="datetimeFigureOut">
              <a:rPr lang="en-US" smtClean="0"/>
              <a:t>5/5/2023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FA280-8972-46EE-B9D4-1A0CE49C185C}" type="slidenum">
              <a:rPr lang="en-US" smtClean="0"/>
              <a:t>‹#›</a:t>
            </a:fld>
            <a:endParaRPr lang="en-US" dirty="0"/>
          </a:p>
        </p:txBody>
      </p:sp>
    </p:spTree>
    <p:extLst>
      <p:ext uri="{BB962C8B-B14F-4D97-AF65-F5344CB8AC3E}">
        <p14:creationId xmlns:p14="http://schemas.microsoft.com/office/powerpoint/2010/main" val="268435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7F55C-31FA-40F8-B2B4-8CDAF099DA98}" type="slidenum">
              <a:rPr lang="en-US" smtClean="0"/>
              <a:t>1</a:t>
            </a:fld>
            <a:endParaRPr lang="en-US" dirty="0"/>
          </a:p>
        </p:txBody>
      </p:sp>
    </p:spTree>
    <p:extLst>
      <p:ext uri="{BB962C8B-B14F-4D97-AF65-F5344CB8AC3E}">
        <p14:creationId xmlns:p14="http://schemas.microsoft.com/office/powerpoint/2010/main" val="184854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11</a:t>
            </a:fld>
            <a:endParaRPr lang="en-US" dirty="0"/>
          </a:p>
        </p:txBody>
      </p:sp>
    </p:spTree>
    <p:extLst>
      <p:ext uri="{BB962C8B-B14F-4D97-AF65-F5344CB8AC3E}">
        <p14:creationId xmlns:p14="http://schemas.microsoft.com/office/powerpoint/2010/main" val="173084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12</a:t>
            </a:fld>
            <a:endParaRPr lang="en-US" dirty="0"/>
          </a:p>
        </p:txBody>
      </p:sp>
    </p:spTree>
    <p:extLst>
      <p:ext uri="{BB962C8B-B14F-4D97-AF65-F5344CB8AC3E}">
        <p14:creationId xmlns:p14="http://schemas.microsoft.com/office/powerpoint/2010/main" val="349298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0AF37-0A41-42E4-BDEA-E2D9C951D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27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14</a:t>
            </a:fld>
            <a:endParaRPr lang="en-US" dirty="0"/>
          </a:p>
        </p:txBody>
      </p:sp>
    </p:spTree>
    <p:extLst>
      <p:ext uri="{BB962C8B-B14F-4D97-AF65-F5344CB8AC3E}">
        <p14:creationId xmlns:p14="http://schemas.microsoft.com/office/powerpoint/2010/main" val="131855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15</a:t>
            </a:fld>
            <a:endParaRPr lang="en-US" dirty="0"/>
          </a:p>
        </p:txBody>
      </p:sp>
    </p:spTree>
    <p:extLst>
      <p:ext uri="{BB962C8B-B14F-4D97-AF65-F5344CB8AC3E}">
        <p14:creationId xmlns:p14="http://schemas.microsoft.com/office/powerpoint/2010/main" val="341770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16</a:t>
            </a:fld>
            <a:endParaRPr lang="en-US" dirty="0"/>
          </a:p>
        </p:txBody>
      </p:sp>
    </p:spTree>
    <p:extLst>
      <p:ext uri="{BB962C8B-B14F-4D97-AF65-F5344CB8AC3E}">
        <p14:creationId xmlns:p14="http://schemas.microsoft.com/office/powerpoint/2010/main" val="277640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17</a:t>
            </a:fld>
            <a:endParaRPr lang="en-US" dirty="0"/>
          </a:p>
        </p:txBody>
      </p:sp>
    </p:spTree>
    <p:extLst>
      <p:ext uri="{BB962C8B-B14F-4D97-AF65-F5344CB8AC3E}">
        <p14:creationId xmlns:p14="http://schemas.microsoft.com/office/powerpoint/2010/main" val="196616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FA280-8972-46EE-B9D4-1A0CE49C185C}" type="slidenum">
              <a:rPr lang="en-US" smtClean="0"/>
              <a:t>18</a:t>
            </a:fld>
            <a:endParaRPr lang="en-US" dirty="0"/>
          </a:p>
        </p:txBody>
      </p:sp>
    </p:spTree>
    <p:extLst>
      <p:ext uri="{BB962C8B-B14F-4D97-AF65-F5344CB8AC3E}">
        <p14:creationId xmlns:p14="http://schemas.microsoft.com/office/powerpoint/2010/main" val="366716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FA280-8972-46EE-B9D4-1A0CE49C185C}" type="slidenum">
              <a:rPr lang="en-US" smtClean="0"/>
              <a:t>19</a:t>
            </a:fld>
            <a:endParaRPr lang="en-US" dirty="0"/>
          </a:p>
        </p:txBody>
      </p:sp>
    </p:spTree>
    <p:extLst>
      <p:ext uri="{BB962C8B-B14F-4D97-AF65-F5344CB8AC3E}">
        <p14:creationId xmlns:p14="http://schemas.microsoft.com/office/powerpoint/2010/main" val="340872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FA280-8972-46EE-B9D4-1A0CE49C185C}" type="slidenum">
              <a:rPr lang="en-US" smtClean="0"/>
              <a:t>20</a:t>
            </a:fld>
            <a:endParaRPr lang="en-US" dirty="0"/>
          </a:p>
        </p:txBody>
      </p:sp>
    </p:spTree>
    <p:extLst>
      <p:ext uri="{BB962C8B-B14F-4D97-AF65-F5344CB8AC3E}">
        <p14:creationId xmlns:p14="http://schemas.microsoft.com/office/powerpoint/2010/main" val="54957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Christine’s Slide</a:t>
            </a:r>
          </a:p>
          <a:p>
            <a:pPr marL="171450" indent="-171450">
              <a:buFont typeface="Arial" panose="020B0604020202020204" pitchFamily="34" charset="0"/>
              <a:buChar char="•"/>
            </a:pPr>
            <a:endParaRPr lang="en-US" sz="1000" dirty="0" smtClean="0"/>
          </a:p>
        </p:txBody>
      </p:sp>
      <p:sp>
        <p:nvSpPr>
          <p:cNvPr id="4" name="Slide Number Placeholder 3"/>
          <p:cNvSpPr>
            <a:spLocks noGrp="1"/>
          </p:cNvSpPr>
          <p:nvPr>
            <p:ph type="sldNum" sz="quarter" idx="10"/>
          </p:nvPr>
        </p:nvSpPr>
        <p:spPr/>
        <p:txBody>
          <a:bodyPr/>
          <a:lstStyle/>
          <a:p>
            <a:fld id="{FE5FA280-8972-46EE-B9D4-1A0CE49C185C}" type="slidenum">
              <a:rPr lang="en-US" smtClean="0"/>
              <a:t>2</a:t>
            </a:fld>
            <a:endParaRPr lang="en-US" dirty="0"/>
          </a:p>
        </p:txBody>
      </p:sp>
    </p:spTree>
    <p:extLst>
      <p:ext uri="{BB962C8B-B14F-4D97-AF65-F5344CB8AC3E}">
        <p14:creationId xmlns:p14="http://schemas.microsoft.com/office/powerpoint/2010/main" val="237450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21</a:t>
            </a:fld>
            <a:endParaRPr lang="en-US" dirty="0"/>
          </a:p>
        </p:txBody>
      </p:sp>
    </p:spTree>
    <p:extLst>
      <p:ext uri="{BB962C8B-B14F-4D97-AF65-F5344CB8AC3E}">
        <p14:creationId xmlns:p14="http://schemas.microsoft.com/office/powerpoint/2010/main" val="3255537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22</a:t>
            </a:fld>
            <a:endParaRPr lang="en-US" dirty="0"/>
          </a:p>
        </p:txBody>
      </p:sp>
    </p:spTree>
    <p:extLst>
      <p:ext uri="{BB962C8B-B14F-4D97-AF65-F5344CB8AC3E}">
        <p14:creationId xmlns:p14="http://schemas.microsoft.com/office/powerpoint/2010/main" val="186273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23</a:t>
            </a:fld>
            <a:endParaRPr lang="en-US" dirty="0"/>
          </a:p>
        </p:txBody>
      </p:sp>
    </p:spTree>
    <p:extLst>
      <p:ext uri="{BB962C8B-B14F-4D97-AF65-F5344CB8AC3E}">
        <p14:creationId xmlns:p14="http://schemas.microsoft.com/office/powerpoint/2010/main" val="3622880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24</a:t>
            </a:fld>
            <a:endParaRPr lang="en-US" dirty="0"/>
          </a:p>
        </p:txBody>
      </p:sp>
    </p:spTree>
    <p:extLst>
      <p:ext uri="{BB962C8B-B14F-4D97-AF65-F5344CB8AC3E}">
        <p14:creationId xmlns:p14="http://schemas.microsoft.com/office/powerpoint/2010/main" val="6606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Christine’s Slide</a:t>
            </a:r>
            <a:endParaRPr lang="en-US" dirty="0"/>
          </a:p>
        </p:txBody>
      </p:sp>
      <p:sp>
        <p:nvSpPr>
          <p:cNvPr id="4" name="Slide Number Placeholder 3"/>
          <p:cNvSpPr>
            <a:spLocks noGrp="1"/>
          </p:cNvSpPr>
          <p:nvPr>
            <p:ph type="sldNum" sz="quarter" idx="10"/>
          </p:nvPr>
        </p:nvSpPr>
        <p:spPr/>
        <p:txBody>
          <a:bodyPr/>
          <a:lstStyle/>
          <a:p>
            <a:fld id="{FE5FA280-8972-46EE-B9D4-1A0CE49C185C}" type="slidenum">
              <a:rPr lang="en-US" smtClean="0"/>
              <a:t>25</a:t>
            </a:fld>
            <a:endParaRPr lang="en-US" dirty="0"/>
          </a:p>
        </p:txBody>
      </p:sp>
    </p:spTree>
    <p:extLst>
      <p:ext uri="{BB962C8B-B14F-4D97-AF65-F5344CB8AC3E}">
        <p14:creationId xmlns:p14="http://schemas.microsoft.com/office/powerpoint/2010/main" val="645081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26</a:t>
            </a:fld>
            <a:endParaRPr lang="en-US" dirty="0"/>
          </a:p>
        </p:txBody>
      </p:sp>
    </p:spTree>
    <p:extLst>
      <p:ext uri="{BB962C8B-B14F-4D97-AF65-F5344CB8AC3E}">
        <p14:creationId xmlns:p14="http://schemas.microsoft.com/office/powerpoint/2010/main" val="2443643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27</a:t>
            </a:fld>
            <a:endParaRPr lang="en-US" dirty="0"/>
          </a:p>
        </p:txBody>
      </p:sp>
    </p:spTree>
    <p:extLst>
      <p:ext uri="{BB962C8B-B14F-4D97-AF65-F5344CB8AC3E}">
        <p14:creationId xmlns:p14="http://schemas.microsoft.com/office/powerpoint/2010/main" val="3081056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28</a:t>
            </a:fld>
            <a:endParaRPr lang="en-US" dirty="0"/>
          </a:p>
        </p:txBody>
      </p:sp>
    </p:spTree>
    <p:extLst>
      <p:ext uri="{BB962C8B-B14F-4D97-AF65-F5344CB8AC3E}">
        <p14:creationId xmlns:p14="http://schemas.microsoft.com/office/powerpoint/2010/main" val="2927333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29</a:t>
            </a:fld>
            <a:endParaRPr lang="en-US" dirty="0"/>
          </a:p>
        </p:txBody>
      </p:sp>
    </p:spTree>
    <p:extLst>
      <p:ext uri="{BB962C8B-B14F-4D97-AF65-F5344CB8AC3E}">
        <p14:creationId xmlns:p14="http://schemas.microsoft.com/office/powerpoint/2010/main" val="798937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0AF37-0A41-42E4-BDEA-E2D9C951D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03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0AF37-0A41-42E4-BDEA-E2D9C951D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252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31</a:t>
            </a:fld>
            <a:endParaRPr lang="en-US" dirty="0"/>
          </a:p>
        </p:txBody>
      </p:sp>
    </p:spTree>
    <p:extLst>
      <p:ext uri="{BB962C8B-B14F-4D97-AF65-F5344CB8AC3E}">
        <p14:creationId xmlns:p14="http://schemas.microsoft.com/office/powerpoint/2010/main" val="883499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32</a:t>
            </a:fld>
            <a:endParaRPr lang="en-US" dirty="0"/>
          </a:p>
        </p:txBody>
      </p:sp>
    </p:spTree>
    <p:extLst>
      <p:ext uri="{BB962C8B-B14F-4D97-AF65-F5344CB8AC3E}">
        <p14:creationId xmlns:p14="http://schemas.microsoft.com/office/powerpoint/2010/main" val="305321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7F55C-31FA-40F8-B2B4-8CDAF099DA98}" type="slidenum">
              <a:rPr lang="en-US" smtClean="0"/>
              <a:t>33</a:t>
            </a:fld>
            <a:endParaRPr lang="en-US" dirty="0"/>
          </a:p>
        </p:txBody>
      </p:sp>
    </p:spTree>
    <p:extLst>
      <p:ext uri="{BB962C8B-B14F-4D97-AF65-F5344CB8AC3E}">
        <p14:creationId xmlns:p14="http://schemas.microsoft.com/office/powerpoint/2010/main" val="82558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Christine’s Slide</a:t>
            </a:r>
            <a:endParaRPr lang="en-US" dirty="0"/>
          </a:p>
        </p:txBody>
      </p:sp>
      <p:sp>
        <p:nvSpPr>
          <p:cNvPr id="4" name="Slide Number Placeholder 3"/>
          <p:cNvSpPr>
            <a:spLocks noGrp="1"/>
          </p:cNvSpPr>
          <p:nvPr>
            <p:ph type="sldNum" sz="quarter" idx="10"/>
          </p:nvPr>
        </p:nvSpPr>
        <p:spPr/>
        <p:txBody>
          <a:bodyPr/>
          <a:lstStyle/>
          <a:p>
            <a:fld id="{FE5FA280-8972-46EE-B9D4-1A0CE49C185C}" type="slidenum">
              <a:rPr lang="en-US" smtClean="0"/>
              <a:t>5</a:t>
            </a:fld>
            <a:endParaRPr lang="en-US" dirty="0"/>
          </a:p>
        </p:txBody>
      </p:sp>
    </p:spTree>
    <p:extLst>
      <p:ext uri="{BB962C8B-B14F-4D97-AF65-F5344CB8AC3E}">
        <p14:creationId xmlns:p14="http://schemas.microsoft.com/office/powerpoint/2010/main" val="141130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Angela’s Slide</a:t>
            </a: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6</a:t>
            </a:fld>
            <a:endParaRPr lang="en-US" dirty="0"/>
          </a:p>
        </p:txBody>
      </p:sp>
    </p:spTree>
    <p:extLst>
      <p:ext uri="{BB962C8B-B14F-4D97-AF65-F5344CB8AC3E}">
        <p14:creationId xmlns:p14="http://schemas.microsoft.com/office/powerpoint/2010/main" val="222869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Angela’s Slide</a:t>
            </a: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7</a:t>
            </a:fld>
            <a:endParaRPr lang="en-US" dirty="0"/>
          </a:p>
        </p:txBody>
      </p:sp>
    </p:spTree>
    <p:extLst>
      <p:ext uri="{BB962C8B-B14F-4D97-AF65-F5344CB8AC3E}">
        <p14:creationId xmlns:p14="http://schemas.microsoft.com/office/powerpoint/2010/main" val="175635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Angela’s Slide</a:t>
            </a: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8</a:t>
            </a:fld>
            <a:endParaRPr lang="en-US" dirty="0"/>
          </a:p>
        </p:txBody>
      </p:sp>
    </p:spTree>
    <p:extLst>
      <p:ext uri="{BB962C8B-B14F-4D97-AF65-F5344CB8AC3E}">
        <p14:creationId xmlns:p14="http://schemas.microsoft.com/office/powerpoint/2010/main" val="255728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FA280-8972-46EE-B9D4-1A0CE49C185C}" type="slidenum">
              <a:rPr lang="en-US" smtClean="0"/>
              <a:t>9</a:t>
            </a:fld>
            <a:endParaRPr lang="en-US" dirty="0"/>
          </a:p>
        </p:txBody>
      </p:sp>
    </p:spTree>
    <p:extLst>
      <p:ext uri="{BB962C8B-B14F-4D97-AF65-F5344CB8AC3E}">
        <p14:creationId xmlns:p14="http://schemas.microsoft.com/office/powerpoint/2010/main" val="371873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FE5FA280-8972-46EE-B9D4-1A0CE49C185C}" type="slidenum">
              <a:rPr lang="en-US" smtClean="0"/>
              <a:t>10</a:t>
            </a:fld>
            <a:endParaRPr lang="en-US" dirty="0"/>
          </a:p>
        </p:txBody>
      </p:sp>
    </p:spTree>
    <p:extLst>
      <p:ext uri="{BB962C8B-B14F-4D97-AF65-F5344CB8AC3E}">
        <p14:creationId xmlns:p14="http://schemas.microsoft.com/office/powerpoint/2010/main" val="251370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1C928F-EA81-488E-B12F-B10CFEC1FD81}" type="datetimeFigureOut">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AE32-DD0C-4D42-BE70-4F681C77B341}" type="slidenum">
              <a:rPr lang="en-US" smtClean="0"/>
              <a:t>‹#›</a:t>
            </a:fld>
            <a:endParaRPr lang="en-US" dirty="0"/>
          </a:p>
        </p:txBody>
      </p:sp>
    </p:spTree>
    <p:extLst>
      <p:ext uri="{BB962C8B-B14F-4D97-AF65-F5344CB8AC3E}">
        <p14:creationId xmlns:p14="http://schemas.microsoft.com/office/powerpoint/2010/main" val="70242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C928F-EA81-488E-B12F-B10CFEC1FD81}" type="datetimeFigureOut">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AE32-DD0C-4D42-BE70-4F681C77B341}" type="slidenum">
              <a:rPr lang="en-US" smtClean="0"/>
              <a:t>‹#›</a:t>
            </a:fld>
            <a:endParaRPr lang="en-US" dirty="0"/>
          </a:p>
        </p:txBody>
      </p:sp>
    </p:spTree>
    <p:extLst>
      <p:ext uri="{BB962C8B-B14F-4D97-AF65-F5344CB8AC3E}">
        <p14:creationId xmlns:p14="http://schemas.microsoft.com/office/powerpoint/2010/main" val="205132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3175"/>
            <a:ext cx="12192000" cy="68643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567070" y="2917029"/>
            <a:ext cx="11057860" cy="1382860"/>
          </a:xfrm>
        </p:spPr>
        <p:txBody>
          <a:bodyPr>
            <a:normAutofit/>
          </a:bodyPr>
          <a:lstStyle>
            <a:lvl1pPr marL="0" indent="0" algn="ctr">
              <a:buFontTx/>
              <a:buNone/>
              <a:defRPr sz="4000" b="1">
                <a:solidFill>
                  <a:schemeClr val="bg1"/>
                </a:solidFill>
                <a:latin typeface="Proxima Nova Rg" panose="02000506030000020004" pitchFamily="50" charset="0"/>
              </a:defRPr>
            </a:lvl1pPr>
          </a:lstStyle>
          <a:p>
            <a:pPr lvl="0"/>
            <a:r>
              <a:rPr lang="en-US" dirty="0" smtClean="0"/>
              <a:t>[Enter Section Title Here]</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b="-26319"/>
          <a:stretch/>
        </p:blipFill>
        <p:spPr>
          <a:xfrm>
            <a:off x="5503592" y="3773093"/>
            <a:ext cx="1184816" cy="248130"/>
          </a:xfrm>
          <a:prstGeom prst="rect">
            <a:avLst/>
          </a:prstGeom>
        </p:spPr>
      </p:pic>
    </p:spTree>
    <p:extLst>
      <p:ext uri="{BB962C8B-B14F-4D97-AF65-F5344CB8AC3E}">
        <p14:creationId xmlns:p14="http://schemas.microsoft.com/office/powerpoint/2010/main" val="264632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838200" y="1611344"/>
            <a:ext cx="10824414" cy="509556"/>
          </a:xfrm>
        </p:spPr>
        <p:txBody>
          <a:bodyPr>
            <a:noAutofit/>
          </a:bodyPr>
          <a:lstStyle>
            <a:lvl1pPr marL="0" indent="0">
              <a:buNone/>
              <a:defRPr sz="4000" b="1">
                <a:latin typeface="Proxima Nova Rg" panose="02000506030000020004" pitchFamily="50" charset="0"/>
              </a:defRPr>
            </a:lvl1pPr>
          </a:lstStyle>
          <a:p>
            <a:pPr lvl="0"/>
            <a:r>
              <a:rPr lang="en-US" dirty="0" smtClean="0"/>
              <a:t>[Enter Title Here]</a:t>
            </a:r>
          </a:p>
        </p:txBody>
      </p:sp>
      <p:sp>
        <p:nvSpPr>
          <p:cNvPr id="7" name="Rectangle 6"/>
          <p:cNvSpPr/>
          <p:nvPr userDrawn="1"/>
        </p:nvSpPr>
        <p:spPr>
          <a:xfrm>
            <a:off x="838200" y="2576019"/>
            <a:ext cx="10528300" cy="830997"/>
          </a:xfrm>
          <a:prstGeom prst="rect">
            <a:avLst/>
          </a:prstGeom>
        </p:spPr>
        <p:txBody>
          <a:bodyPr wrap="square">
            <a:spAutoFit/>
          </a:bodyPr>
          <a:lstStyle/>
          <a:p>
            <a:pPr marL="342900" lvl="0" indent="-342900" defTabSz="914400">
              <a:buFont typeface="Wingdings" panose="05000000000000000000" pitchFamily="2" charset="2"/>
              <a:buChar char="§"/>
              <a:defRPr/>
            </a:pPr>
            <a:endParaRPr lang="en-US" sz="2400" dirty="0" smtClean="0">
              <a:solidFill>
                <a:prstClr val="black"/>
              </a:solidFill>
              <a:latin typeface="Proxima Nova Rg" panose="02000506030000020004" pitchFamily="50" charset="0"/>
            </a:endParaRPr>
          </a:p>
          <a:p>
            <a:pPr marL="342900" lvl="0" indent="-342900" defTabSz="914400">
              <a:buFont typeface="Wingdings" panose="05000000000000000000" pitchFamily="2" charset="2"/>
              <a:buChar char="§"/>
              <a:defRPr/>
            </a:pPr>
            <a:endParaRPr lang="en-US" sz="2400" dirty="0">
              <a:solidFill>
                <a:prstClr val="black"/>
              </a:solidFill>
              <a:latin typeface="Proxima Nova Rg" panose="02000506030000020004" pitchFamily="50"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9" name="Rectangle 8"/>
          <p:cNvSpPr/>
          <p:nvPr userDrawn="1"/>
        </p:nvSpPr>
        <p:spPr>
          <a:xfrm>
            <a:off x="-25566" y="0"/>
            <a:ext cx="5054766" cy="18875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Isosceles Triangle 9"/>
          <p:cNvSpPr/>
          <p:nvPr userDrawn="1"/>
        </p:nvSpPr>
        <p:spPr>
          <a:xfrm rot="10800000">
            <a:off x="9583480" y="1"/>
            <a:ext cx="2608520" cy="1580072"/>
          </a:xfrm>
          <a:prstGeom prst="triangle">
            <a:avLst>
              <a:gd name="adj"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0"/>
          <p:cNvSpPr txBox="1">
            <a:spLocks/>
          </p:cNvSpPr>
          <p:nvPr userDrawn="1"/>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a:t>
            </a:fld>
            <a:endParaRPr lang="en-US" sz="800" dirty="0">
              <a:latin typeface="Proxima Nova Lt" panose="02000506030000020004" pitchFamily="50" charset="0"/>
            </a:endParaRPr>
          </a:p>
        </p:txBody>
      </p:sp>
      <p:sp>
        <p:nvSpPr>
          <p:cNvPr id="13" name="Rectangle 12"/>
          <p:cNvSpPr/>
          <p:nvPr userDrawn="1"/>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2021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17" name="Text Placeholder 16"/>
          <p:cNvSpPr>
            <a:spLocks noGrp="1"/>
          </p:cNvSpPr>
          <p:nvPr>
            <p:ph type="body" sz="quarter" idx="11"/>
          </p:nvPr>
        </p:nvSpPr>
        <p:spPr>
          <a:xfrm>
            <a:off x="838200" y="2544748"/>
            <a:ext cx="10528300" cy="3424252"/>
          </a:xfrm>
        </p:spPr>
        <p:txBody>
          <a:bodyPr/>
          <a:lstStyle>
            <a:lvl1pPr marL="228600" indent="-228600">
              <a:spcBef>
                <a:spcPts val="0"/>
              </a:spcBef>
              <a:spcAft>
                <a:spcPts val="1800"/>
              </a:spcAft>
              <a:buFont typeface="Wingdings" panose="05000000000000000000" pitchFamily="2" charset="2"/>
              <a:buChar char="§"/>
              <a:defRPr sz="2400">
                <a:latin typeface="Proxima Nova Rg" panose="02000506030000020004" pitchFamily="50" charset="0"/>
              </a:defRPr>
            </a:lvl1pPr>
            <a:lvl2pPr marL="685800" indent="-228600">
              <a:spcBef>
                <a:spcPts val="0"/>
              </a:spcBef>
              <a:spcAft>
                <a:spcPts val="1800"/>
              </a:spcAft>
              <a:buFont typeface="Wingdings" panose="05000000000000000000" pitchFamily="2" charset="2"/>
              <a:buChar char="§"/>
              <a:defRPr sz="2000">
                <a:latin typeface="Proxima Nova Rg" panose="02000506030000020004" pitchFamily="50" charset="0"/>
              </a:defRPr>
            </a:lvl2pPr>
            <a:lvl3pPr marL="1143000" indent="-228600">
              <a:spcBef>
                <a:spcPts val="0"/>
              </a:spcBef>
              <a:spcAft>
                <a:spcPts val="1800"/>
              </a:spcAft>
              <a:buFont typeface="Wingdings" panose="05000000000000000000" pitchFamily="2" charset="2"/>
              <a:buChar char="§"/>
              <a:defRPr sz="1600">
                <a:latin typeface="Proxima Nova Rg" panose="02000506030000020004" pitchFamily="50" charset="0"/>
              </a:defRPr>
            </a:lvl3pPr>
            <a:lvl4pPr marL="1600200" indent="-228600">
              <a:spcBef>
                <a:spcPts val="0"/>
              </a:spcBef>
              <a:spcAft>
                <a:spcPts val="1800"/>
              </a:spcAft>
              <a:buFont typeface="Wingdings" panose="05000000000000000000" pitchFamily="2" charset="2"/>
              <a:buChar char="§"/>
              <a:defRPr sz="1400">
                <a:latin typeface="Proxima Nova Rg" panose="02000506030000020004" pitchFamily="50" charset="0"/>
              </a:defRPr>
            </a:lvl4pPr>
            <a:lvl5pPr marL="2057400" indent="-228600">
              <a:spcBef>
                <a:spcPts val="0"/>
              </a:spcBef>
              <a:spcAft>
                <a:spcPts val="1800"/>
              </a:spcAft>
              <a:buFont typeface="Wingdings" panose="05000000000000000000" pitchFamily="2" charset="2"/>
              <a:buChar char="§"/>
              <a:defRPr sz="1200">
                <a:latin typeface="Proxima Nova Rg" panose="02000506030000020004"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288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C928F-EA81-488E-B12F-B10CFEC1FD81}" type="datetimeFigureOut">
              <a:rPr lang="en-US" smtClean="0"/>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BAE32-DD0C-4D42-BE70-4F681C77B341}" type="slidenum">
              <a:rPr lang="en-US" smtClean="0"/>
              <a:t>‹#›</a:t>
            </a:fld>
            <a:endParaRPr lang="en-US" dirty="0"/>
          </a:p>
        </p:txBody>
      </p:sp>
    </p:spTree>
    <p:extLst>
      <p:ext uri="{BB962C8B-B14F-4D97-AF65-F5344CB8AC3E}">
        <p14:creationId xmlns:p14="http://schemas.microsoft.com/office/powerpoint/2010/main" val="3672144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C928F-EA81-488E-B12F-B10CFEC1FD81}" type="datetimeFigureOut">
              <a:rPr lang="en-US" smtClean="0"/>
              <a:t>5/5/2023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BAE32-DD0C-4D42-BE70-4F681C77B341}" type="slidenum">
              <a:rPr lang="en-US" smtClean="0"/>
              <a:t>‹#›</a:t>
            </a:fld>
            <a:endParaRPr lang="en-US" dirty="0"/>
          </a:p>
        </p:txBody>
      </p:sp>
    </p:spTree>
    <p:extLst>
      <p:ext uri="{BB962C8B-B14F-4D97-AF65-F5344CB8AC3E}">
        <p14:creationId xmlns:p14="http://schemas.microsoft.com/office/powerpoint/2010/main" val="11019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png"/><Relationship Id="rId15" Type="http://schemas.openxmlformats.org/officeDocument/2006/relationships/image" Target="../media/image5.png"/><Relationship Id="rId10" Type="http://schemas.openxmlformats.org/officeDocument/2006/relationships/image" Target="../media/image23.jpg"/><Relationship Id="rId4" Type="http://schemas.openxmlformats.org/officeDocument/2006/relationships/image" Target="../media/image2.png"/><Relationship Id="rId9" Type="http://schemas.openxmlformats.org/officeDocument/2006/relationships/image" Target="../media/image22.jpg"/><Relationship Id="rId1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5.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0262"/>
            <a:ext cx="12192000" cy="6998525"/>
          </a:xfrm>
          <a:prstGeom prst="rect">
            <a:avLst/>
          </a:prstGeom>
        </p:spPr>
      </p:pic>
      <p:grpSp>
        <p:nvGrpSpPr>
          <p:cNvPr id="21" name="Group 20"/>
          <p:cNvGrpSpPr/>
          <p:nvPr/>
        </p:nvGrpSpPr>
        <p:grpSpPr>
          <a:xfrm>
            <a:off x="0" y="-81643"/>
            <a:ext cx="5718318" cy="6939643"/>
            <a:chOff x="1" y="-6350"/>
            <a:chExt cx="5718318" cy="6864350"/>
          </a:xfrm>
        </p:grpSpPr>
        <p:grpSp>
          <p:nvGrpSpPr>
            <p:cNvPr id="22" name="Group 21"/>
            <p:cNvGrpSpPr/>
            <p:nvPr/>
          </p:nvGrpSpPr>
          <p:grpSpPr>
            <a:xfrm>
              <a:off x="1" y="-6350"/>
              <a:ext cx="5718318" cy="6864350"/>
              <a:chOff x="1" y="-6350"/>
              <a:chExt cx="5718318" cy="6864350"/>
            </a:xfrm>
          </p:grpSpPr>
          <p:sp>
            <p:nvSpPr>
              <p:cNvPr id="24" name="Rectangle 23"/>
              <p:cNvSpPr/>
              <p:nvPr/>
            </p:nvSpPr>
            <p:spPr>
              <a:xfrm>
                <a:off x="1" y="-6350"/>
                <a:ext cx="5718318" cy="686435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405552" y="230637"/>
                <a:ext cx="5149577" cy="2862322"/>
              </a:xfrm>
              <a:prstGeom prst="rect">
                <a:avLst/>
              </a:prstGeom>
              <a:noFill/>
            </p:spPr>
            <p:txBody>
              <a:bodyPr wrap="square" rtlCol="0">
                <a:spAutoFit/>
              </a:bodyPr>
              <a:lstStyle/>
              <a:p>
                <a:pPr lvl="0">
                  <a:defRPr/>
                </a:pPr>
                <a:r>
                  <a:rPr lang="en-US" sz="3600" b="1" dirty="0">
                    <a:solidFill>
                      <a:srgbClr val="FDB913"/>
                    </a:solidFill>
                    <a:latin typeface="Proxima Nova Rg" panose="02000506030000020004" pitchFamily="50" charset="0"/>
                  </a:rPr>
                  <a:t>My Head Aches! A Medicine for the Toughest IP Issues in the Ever-Changing Global Economy</a:t>
                </a:r>
                <a:endParaRPr kumimoji="0" lang="en-US" sz="3600" b="1" i="0" u="none" strike="noStrike" kern="1200" cap="none" spc="0" normalizeH="0" baseline="0" noProof="0" dirty="0">
                  <a:ln>
                    <a:noFill/>
                  </a:ln>
                  <a:solidFill>
                    <a:schemeClr val="bg1"/>
                  </a:solidFill>
                  <a:effectLst/>
                  <a:uLnTx/>
                  <a:uFillTx/>
                  <a:latin typeface="Proxima Nova Rg" panose="02000506030000020004" pitchFamily="50" charset="0"/>
                </a:endParaRPr>
              </a:p>
            </p:txBody>
          </p:sp>
          <p:sp>
            <p:nvSpPr>
              <p:cNvPr id="26" name="Title 1"/>
              <p:cNvSpPr txBox="1">
                <a:spLocks/>
              </p:cNvSpPr>
              <p:nvPr/>
            </p:nvSpPr>
            <p:spPr>
              <a:xfrm>
                <a:off x="525930" y="3317511"/>
                <a:ext cx="5029200" cy="949969"/>
              </a:xfrm>
              <a:prstGeom prst="rect">
                <a:avLst/>
              </a:prstGeom>
            </p:spPr>
            <p:txBody>
              <a:bodyPr/>
              <a:lstStyle>
                <a:lvl1pPr algn="l" defTabSz="914377" rtl="0" eaLnBrk="1" latinLnBrk="0" hangingPunct="1">
                  <a:spcBef>
                    <a:spcPct val="0"/>
                  </a:spcBef>
                  <a:buNone/>
                  <a:defRPr sz="4400" b="0" i="0" u="none" kern="1200">
                    <a:solidFill>
                      <a:srgbClr val="983222"/>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en-US" sz="1800" b="1" dirty="0" smtClean="0">
                    <a:solidFill>
                      <a:prstClr val="white"/>
                    </a:solidFill>
                    <a:latin typeface="Proxima Nova Rg" panose="02000506030000020004" pitchFamily="50" charset="0"/>
                  </a:rPr>
                  <a:t>Prepared for ChIPs Accelerator Webinar Series</a:t>
                </a:r>
                <a:endParaRPr lang="en-US" sz="1600" b="1" noProof="0" dirty="0" smtClean="0">
                  <a:solidFill>
                    <a:prstClr val="white"/>
                  </a:solidFill>
                  <a:latin typeface="Proxima Nova Rg" panose="02000506030000020004" pitchFamily="50" charset="0"/>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lang="en-US" sz="1600" dirty="0" smtClean="0">
                  <a:solidFill>
                    <a:prstClr val="white"/>
                  </a:solidFill>
                  <a:latin typeface="Proxima Nova Rg" panose="02000506030000020004" pitchFamily="50" charset="0"/>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en-US" sz="1600" dirty="0" smtClean="0">
                    <a:solidFill>
                      <a:prstClr val="white"/>
                    </a:solidFill>
                    <a:latin typeface="Proxima Nova Rg" panose="02000506030000020004" pitchFamily="50" charset="0"/>
                  </a:rPr>
                  <a:t>May 4, 2023</a:t>
                </a:r>
                <a:endParaRPr lang="en-US" sz="1600" noProof="0" dirty="0" smtClean="0">
                  <a:solidFill>
                    <a:prstClr val="white"/>
                  </a:solidFill>
                  <a:latin typeface="Proxima Nova Rg" panose="02000506030000020004" pitchFamily="50"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9118" y="4854018"/>
                <a:ext cx="4117856" cy="725425"/>
              </a:xfrm>
              <a:prstGeom prst="rect">
                <a:avLst/>
              </a:prstGeom>
            </p:spPr>
          </p:pic>
        </p:grpSp>
        <p:sp>
          <p:nvSpPr>
            <p:cNvPr id="23" name="Rectangle 22"/>
            <p:cNvSpPr/>
            <p:nvPr/>
          </p:nvSpPr>
          <p:spPr>
            <a:xfrm>
              <a:off x="525930" y="6411491"/>
              <a:ext cx="4394152" cy="215444"/>
            </a:xfrm>
            <a:prstGeom prst="rect">
              <a:avLst/>
            </a:prstGeom>
          </p:spPr>
          <p:txBody>
            <a:bodyPr wrap="none">
              <a:spAutoFit/>
            </a:bodyPr>
            <a:lstStyle/>
            <a:p>
              <a:pPr lvl="0" defTabSz="914400">
                <a:defRPr/>
              </a:pPr>
              <a:r>
                <a:rPr lang="en-US" sz="800" dirty="0">
                  <a:solidFill>
                    <a:schemeClr val="bg2">
                      <a:lumMod val="50000"/>
                    </a:schemeClr>
                  </a:solidFill>
                  <a:latin typeface="Proxima Nova Rg" panose="02000506030000020004" pitchFamily="50" charset="0"/>
                </a:rPr>
                <a:t>CONFIDENTIAL </a:t>
              </a:r>
              <a:r>
                <a:rPr lang="en-US" sz="800" dirty="0" smtClean="0">
                  <a:solidFill>
                    <a:schemeClr val="bg2">
                      <a:lumMod val="50000"/>
                    </a:schemeClr>
                  </a:solidFill>
                  <a:latin typeface="Proxima Nova Rg" panose="02000506030000020004" pitchFamily="50" charset="0"/>
                </a:rPr>
                <a:t>Attorney Work Product © 2022 </a:t>
              </a:r>
              <a:r>
                <a:rPr lang="en-US" sz="800" dirty="0">
                  <a:solidFill>
                    <a:schemeClr val="bg2">
                      <a:lumMod val="50000"/>
                    </a:schemeClr>
                  </a:solidFill>
                  <a:latin typeface="Proxima Nova Rg" panose="02000506030000020004" pitchFamily="50" charset="0"/>
                </a:rPr>
                <a:t>Barnes &amp; Thornburg LLP. All Rights Reserved. </a:t>
              </a:r>
            </a:p>
          </p:txBody>
        </p:sp>
      </p:grpSp>
    </p:spTree>
    <p:extLst>
      <p:ext uri="{BB962C8B-B14F-4D97-AF65-F5344CB8AC3E}">
        <p14:creationId xmlns:p14="http://schemas.microsoft.com/office/powerpoint/2010/main" val="213260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10</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9124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Global Reality of Innovation &amp; Inspiration</a:t>
            </a:r>
          </a:p>
        </p:txBody>
      </p:sp>
      <p:sp>
        <p:nvSpPr>
          <p:cNvPr id="14" name="TextBox 13"/>
          <p:cNvSpPr txBox="1"/>
          <p:nvPr/>
        </p:nvSpPr>
        <p:spPr>
          <a:xfrm>
            <a:off x="532040" y="2904824"/>
            <a:ext cx="11032671" cy="2909899"/>
          </a:xfrm>
          <a:prstGeom prst="rect">
            <a:avLst/>
          </a:prstGeom>
          <a:noFill/>
        </p:spPr>
        <p:txBody>
          <a:bodyPr wrap="square" rtlCol="0">
            <a:spAutoFit/>
          </a:bodyPr>
          <a:lstStyle/>
          <a:p>
            <a:pPr>
              <a:lnSpc>
                <a:spcPct val="80000"/>
              </a:lnSpc>
              <a:spcAft>
                <a:spcPts val="700"/>
              </a:spcAft>
              <a:buClr>
                <a:srgbClr val="003300"/>
              </a:buClr>
              <a:defRPr/>
            </a:pPr>
            <a:r>
              <a:rPr lang="en-US" altLang="en-US" sz="2400" dirty="0">
                <a:latin typeface="Proxima Nova Rg" panose="02000506030000020004" pitchFamily="2" charset="0"/>
              </a:rPr>
              <a:t>How Does a “Deemed Export” Occur?</a:t>
            </a:r>
          </a:p>
          <a:p>
            <a:pPr marL="800100" lvl="1" indent="-342900">
              <a:lnSpc>
                <a:spcPct val="80000"/>
              </a:lnSpc>
              <a:spcAft>
                <a:spcPts val="700"/>
              </a:spcAft>
              <a:buClr>
                <a:srgbClr val="003300"/>
              </a:buClr>
              <a:buFont typeface="Arial" panose="020B0604020202020204" pitchFamily="34" charset="0"/>
              <a:buChar char="•"/>
              <a:defRPr/>
            </a:pPr>
            <a:r>
              <a:rPr lang="en-US" altLang="en-US" sz="2000" dirty="0">
                <a:latin typeface="Proxima Nova Rg" panose="02000506030000020004" pitchFamily="2" charset="0"/>
              </a:rPr>
              <a:t>Release of “Technology”, “Technical Data” or Source Code to a “Foreign National”</a:t>
            </a:r>
          </a:p>
          <a:p>
            <a:pPr marL="800100" lvl="1" indent="-342900">
              <a:lnSpc>
                <a:spcPct val="80000"/>
              </a:lnSpc>
              <a:spcAft>
                <a:spcPts val="700"/>
              </a:spcAft>
              <a:buClr>
                <a:srgbClr val="003300"/>
              </a:buClr>
              <a:buFont typeface="Arial" panose="020B0604020202020204" pitchFamily="34" charset="0"/>
              <a:buChar char="•"/>
              <a:defRPr/>
            </a:pPr>
            <a:r>
              <a:rPr lang="en-US" altLang="en-US" sz="2000" dirty="0">
                <a:latin typeface="Proxima Nova Rg" panose="02000506030000020004" pitchFamily="2" charset="0"/>
              </a:rPr>
              <a:t>Visual Inspection of Equipment &amp; Facilities</a:t>
            </a:r>
          </a:p>
          <a:p>
            <a:pPr marL="800100" lvl="1" indent="-342900">
              <a:lnSpc>
                <a:spcPct val="80000"/>
              </a:lnSpc>
              <a:spcAft>
                <a:spcPts val="700"/>
              </a:spcAft>
              <a:buClr>
                <a:srgbClr val="003300"/>
              </a:buClr>
              <a:buFont typeface="Arial" panose="020B0604020202020204" pitchFamily="34" charset="0"/>
              <a:buChar char="•"/>
              <a:defRPr/>
            </a:pPr>
            <a:r>
              <a:rPr lang="en-US" altLang="en-US" sz="2000" dirty="0">
                <a:latin typeface="Proxima Nova Rg" panose="02000506030000020004" pitchFamily="2" charset="0"/>
              </a:rPr>
              <a:t>Verbal Exchanges of Technology</a:t>
            </a:r>
          </a:p>
          <a:p>
            <a:pPr marL="800100" lvl="1" indent="-342900">
              <a:lnSpc>
                <a:spcPct val="80000"/>
              </a:lnSpc>
              <a:spcAft>
                <a:spcPts val="700"/>
              </a:spcAft>
              <a:buClr>
                <a:srgbClr val="003300"/>
              </a:buClr>
              <a:buFont typeface="Arial" panose="020B0604020202020204" pitchFamily="34" charset="0"/>
              <a:buChar char="•"/>
              <a:defRPr/>
            </a:pPr>
            <a:r>
              <a:rPr lang="en-US" altLang="en-US" sz="2000" dirty="0">
                <a:latin typeface="Proxima Nova Rg" panose="02000506030000020004" pitchFamily="2" charset="0"/>
              </a:rPr>
              <a:t>Electronic Transfers, Facsimile Transmissions </a:t>
            </a:r>
          </a:p>
          <a:p>
            <a:pPr marL="800100" lvl="1" indent="-342900">
              <a:lnSpc>
                <a:spcPct val="80000"/>
              </a:lnSpc>
              <a:spcAft>
                <a:spcPts val="700"/>
              </a:spcAft>
              <a:buClr>
                <a:srgbClr val="003300"/>
              </a:buClr>
              <a:buFont typeface="Arial" panose="020B0604020202020204" pitchFamily="34" charset="0"/>
              <a:buChar char="•"/>
              <a:defRPr/>
            </a:pPr>
            <a:r>
              <a:rPr lang="en-US" altLang="en-US" sz="2000" dirty="0">
                <a:latin typeface="Proxima Nova Rg" panose="02000506030000020004" pitchFamily="2" charset="0"/>
              </a:rPr>
              <a:t>Application to Situations Abroad of Personal Knowledge or Technical Experience Acquired in US</a:t>
            </a:r>
          </a:p>
          <a:p>
            <a:pPr marL="800100" lvl="1" indent="-342900">
              <a:lnSpc>
                <a:spcPct val="80000"/>
              </a:lnSpc>
              <a:spcAft>
                <a:spcPts val="700"/>
              </a:spcAft>
              <a:buClr>
                <a:srgbClr val="003300"/>
              </a:buClr>
              <a:buFont typeface="Arial" panose="020B0604020202020204" pitchFamily="34" charset="0"/>
              <a:buChar char="•"/>
              <a:defRPr/>
            </a:pPr>
            <a:r>
              <a:rPr lang="en-US" altLang="en-US" sz="2000" dirty="0">
                <a:latin typeface="Proxima Nova Rg" panose="02000506030000020004" pitchFamily="2" charset="0"/>
              </a:rPr>
              <a:t>Posting Regulated Technology on the Internet or a Company Intranet Accessible Outside the US</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220" y="750269"/>
            <a:ext cx="765480" cy="765480"/>
          </a:xfrm>
          <a:prstGeom prst="rect">
            <a:avLst/>
          </a:prstGeom>
        </p:spPr>
      </p:pic>
      <p:sp>
        <p:nvSpPr>
          <p:cNvPr id="22" name="Rectangle 21"/>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228833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10131"/>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spcAft>
                  <a:spcPts val="600"/>
                </a:spcAft>
              </a:pPr>
              <a:t>11</a:t>
            </a:fld>
            <a:endParaRPr lang="en-US" sz="800" dirty="0">
              <a:latin typeface="Proxima Nova Rg" panose="02000506030000020004" pitchFamily="2" charset="0"/>
            </a:endParaRPr>
          </a:p>
        </p:txBody>
      </p:sp>
      <p:sp>
        <p:nvSpPr>
          <p:cNvPr id="17" name="Rectangle 16"/>
          <p:cNvSpPr/>
          <p:nvPr/>
        </p:nvSpPr>
        <p:spPr>
          <a:xfrm>
            <a:off x="2060081" y="2667718"/>
            <a:ext cx="4721060" cy="3385454"/>
          </a:xfrm>
          <a:prstGeom prst="rect">
            <a:avLst/>
          </a:prstGeom>
        </p:spPr>
        <p:txBody>
          <a:bodyPr wrap="square" numCol="1">
            <a:noAutofit/>
          </a:bodyPr>
          <a:lstStyle/>
          <a:p>
            <a:pPr>
              <a:spcAft>
                <a:spcPts val="600"/>
              </a:spcAft>
              <a:defRPr/>
            </a:pPr>
            <a:endParaRPr lang="en-US" sz="1350" dirty="0">
              <a:latin typeface="Proxima Nova Rg" panose="02000506030000020004" pitchFamily="2" charset="0"/>
            </a:endParaRPr>
          </a:p>
        </p:txBody>
      </p:sp>
      <p:grpSp>
        <p:nvGrpSpPr>
          <p:cNvPr id="8" name="Group 7"/>
          <p:cNvGrpSpPr/>
          <p:nvPr/>
        </p:nvGrpSpPr>
        <p:grpSpPr>
          <a:xfrm>
            <a:off x="5782907" y="1734186"/>
            <a:ext cx="5932872" cy="4662578"/>
            <a:chOff x="7368887" y="1795479"/>
            <a:chExt cx="4458415" cy="3877056"/>
          </a:xfrm>
        </p:grpSpPr>
        <p:grpSp>
          <p:nvGrpSpPr>
            <p:cNvPr id="2" name="Group 1"/>
            <p:cNvGrpSpPr/>
            <p:nvPr/>
          </p:nvGrpSpPr>
          <p:grpSpPr>
            <a:xfrm>
              <a:off x="7368887" y="1795479"/>
              <a:ext cx="4458415" cy="3877056"/>
              <a:chOff x="7364884" y="118344"/>
              <a:chExt cx="4734943" cy="5280498"/>
            </a:xfrm>
          </p:grpSpPr>
          <p:sp>
            <p:nvSpPr>
              <p:cNvPr id="10" name="Rectangle 9"/>
              <p:cNvSpPr/>
              <p:nvPr/>
            </p:nvSpPr>
            <p:spPr>
              <a:xfrm>
                <a:off x="7364884" y="118344"/>
                <a:ext cx="4726602" cy="52796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sp>
            <p:nvSpPr>
              <p:cNvPr id="24" name="Rectangle 23"/>
              <p:cNvSpPr/>
              <p:nvPr/>
            </p:nvSpPr>
            <p:spPr>
              <a:xfrm>
                <a:off x="11953303" y="118344"/>
                <a:ext cx="146524" cy="5280498"/>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grpSp>
        <p:sp>
          <p:nvSpPr>
            <p:cNvPr id="21" name="Rectangle 20"/>
            <p:cNvSpPr/>
            <p:nvPr/>
          </p:nvSpPr>
          <p:spPr>
            <a:xfrm>
              <a:off x="8662961" y="2121988"/>
              <a:ext cx="1862411" cy="337117"/>
            </a:xfrm>
            <a:prstGeom prst="rect">
              <a:avLst/>
            </a:prstGeom>
          </p:spPr>
          <p:txBody>
            <a:bodyPr wrap="square">
              <a:noAutofit/>
            </a:bodyPr>
            <a:lstStyle/>
            <a:p>
              <a:pPr algn="ctr">
                <a:spcBef>
                  <a:spcPts val="600"/>
                </a:spcBef>
                <a:spcAft>
                  <a:spcPts val="600"/>
                </a:spcAft>
                <a:defRPr/>
              </a:pPr>
              <a:endParaRPr lang="en-US" b="1" dirty="0">
                <a:latin typeface="Proxima Nova Rg" panose="02000506030000020004" pitchFamily="2" charset="0"/>
              </a:endParaRPr>
            </a:p>
          </p:txBody>
        </p:sp>
        <p:sp>
          <p:nvSpPr>
            <p:cNvPr id="22" name="Rectangle 21"/>
            <p:cNvSpPr/>
            <p:nvPr/>
          </p:nvSpPr>
          <p:spPr>
            <a:xfrm>
              <a:off x="7883925" y="2941747"/>
              <a:ext cx="3615069" cy="2539110"/>
            </a:xfrm>
            <a:prstGeom prst="rect">
              <a:avLst/>
            </a:prstGeom>
          </p:spPr>
          <p:txBody>
            <a:bodyPr wrap="square" numCol="2">
              <a:noAutofit/>
            </a:bodyPr>
            <a:lstStyle/>
            <a:p>
              <a:pPr marL="285750" indent="-285750" fontAlgn="base">
                <a:spcBef>
                  <a:spcPts val="600"/>
                </a:spcBef>
                <a:spcAft>
                  <a:spcPts val="600"/>
                </a:spcAft>
                <a:buFont typeface="Wingdings" panose="05000000000000000000" pitchFamily="2" charset="2"/>
                <a:buChar char="§"/>
              </a:pPr>
              <a:endParaRPr lang="en-US" sz="1300" dirty="0">
                <a:latin typeface="Proxima Nova Rg" panose="02000506030000020004" pitchFamily="2" charset="0"/>
              </a:endParaRPr>
            </a:p>
          </p:txBody>
        </p:sp>
        <p:sp>
          <p:nvSpPr>
            <p:cNvPr id="19" name="Rectangle 18"/>
            <p:cNvSpPr/>
            <p:nvPr/>
          </p:nvSpPr>
          <p:spPr>
            <a:xfrm>
              <a:off x="7556177" y="2558408"/>
              <a:ext cx="4075468" cy="383338"/>
            </a:xfrm>
            <a:prstGeom prst="rect">
              <a:avLst/>
            </a:prstGeom>
          </p:spPr>
          <p:txBody>
            <a:bodyPr wrap="square" numCol="1">
              <a:noAutofit/>
            </a:bodyPr>
            <a:lstStyle/>
            <a:p>
              <a:pPr algn="ctr" fontAlgn="base">
                <a:spcBef>
                  <a:spcPts val="300"/>
                </a:spcBef>
                <a:spcAft>
                  <a:spcPts val="600"/>
                </a:spcAft>
              </a:pPr>
              <a:endParaRPr lang="en-US" sz="1400" dirty="0" smtClean="0">
                <a:latin typeface="Proxima Nova Rg" panose="02000506030000020004" pitchFamily="2" charset="0"/>
              </a:endParaRPr>
            </a:p>
          </p:txBody>
        </p:sp>
      </p:grpSp>
      <p:sp>
        <p:nvSpPr>
          <p:cNvPr id="23" name="Title 6"/>
          <p:cNvSpPr txBox="1">
            <a:spLocks/>
          </p:cNvSpPr>
          <p:nvPr/>
        </p:nvSpPr>
        <p:spPr>
          <a:xfrm>
            <a:off x="1700321" y="699119"/>
            <a:ext cx="1001545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CB813"/>
                </a:solidFill>
                <a:latin typeface="Proxima Nova Rg" panose="02000506030000020004" pitchFamily="2" charset="0"/>
              </a:rPr>
              <a:t>Global Reality of Innovation &amp; Inspiration</a:t>
            </a:r>
          </a:p>
        </p:txBody>
      </p:sp>
      <p:sp>
        <p:nvSpPr>
          <p:cNvPr id="3" name="TextBox 2"/>
          <p:cNvSpPr txBox="1"/>
          <p:nvPr/>
        </p:nvSpPr>
        <p:spPr>
          <a:xfrm>
            <a:off x="582971" y="2392694"/>
            <a:ext cx="4847686" cy="923330"/>
          </a:xfrm>
          <a:prstGeom prst="rect">
            <a:avLst/>
          </a:prstGeom>
          <a:noFill/>
        </p:spPr>
        <p:txBody>
          <a:bodyPr wrap="square" rtlCol="0">
            <a:spAutoFit/>
          </a:bodyPr>
          <a:lstStyle/>
          <a:p>
            <a:pPr>
              <a:spcAft>
                <a:spcPts val="600"/>
              </a:spcAft>
            </a:pPr>
            <a:r>
              <a:rPr lang="en-US" dirty="0">
                <a:latin typeface="Proxima Nova Rg" panose="02000506030000020004" pitchFamily="2" charset="0"/>
              </a:rPr>
              <a:t>Technical Data &amp; Technology Can be “Exported” Through:  Visual Inspection</a:t>
            </a:r>
            <a:r>
              <a:rPr lang="en-US" dirty="0" smtClean="0">
                <a:latin typeface="Proxima Nova Rg" panose="02000506030000020004" pitchFamily="2" charset="0"/>
              </a:rPr>
              <a:t>, </a:t>
            </a:r>
            <a:r>
              <a:rPr lang="en-US" dirty="0">
                <a:latin typeface="Proxima Nova Rg" panose="02000506030000020004" pitchFamily="2" charset="0"/>
              </a:rPr>
              <a:t>Oral Communication, or Written Communication</a:t>
            </a:r>
          </a:p>
        </p:txBody>
      </p:sp>
      <p:sp>
        <p:nvSpPr>
          <p:cNvPr id="25" name="TextBox 24"/>
          <p:cNvSpPr txBox="1"/>
          <p:nvPr/>
        </p:nvSpPr>
        <p:spPr>
          <a:xfrm>
            <a:off x="7117504" y="1734186"/>
            <a:ext cx="3080084" cy="400110"/>
          </a:xfrm>
          <a:prstGeom prst="rect">
            <a:avLst/>
          </a:prstGeom>
          <a:noFill/>
        </p:spPr>
        <p:txBody>
          <a:bodyPr wrap="square" rtlCol="0">
            <a:spAutoFit/>
          </a:bodyPr>
          <a:lstStyle/>
          <a:p>
            <a:pPr algn="ctr">
              <a:spcAft>
                <a:spcPts val="600"/>
              </a:spcAft>
            </a:pPr>
            <a:r>
              <a:rPr lang="en-US" sz="2000" dirty="0" smtClean="0">
                <a:latin typeface="Proxima Nova Rg" panose="02000506030000020004" pitchFamily="2" charset="0"/>
              </a:rPr>
              <a:t>Common Scenarios</a:t>
            </a:r>
            <a:endParaRPr lang="en-US" sz="2000" dirty="0">
              <a:latin typeface="Proxima Nova Rg" panose="02000506030000020004" pitchFamily="2" charset="0"/>
            </a:endParaRPr>
          </a:p>
        </p:txBody>
      </p:sp>
      <p:sp>
        <p:nvSpPr>
          <p:cNvPr id="7" name="TextBox 6"/>
          <p:cNvSpPr txBox="1"/>
          <p:nvPr/>
        </p:nvSpPr>
        <p:spPr>
          <a:xfrm>
            <a:off x="5782907" y="2325814"/>
            <a:ext cx="5493391" cy="3906711"/>
          </a:xfrm>
          <a:prstGeom prst="rect">
            <a:avLst/>
          </a:prstGeom>
          <a:noFill/>
        </p:spPr>
        <p:txBody>
          <a:bodyPr wrap="square" rtlCol="0">
            <a:spAutoFit/>
          </a:bodyPr>
          <a:lstStyle/>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Meetings With Non-US Persons Regarding US Technical Data/Technology</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Telephone Calls &amp; Video w/ Non-US Persons</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Remote Access to Software &amp; Technical Data on US Servers</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Emails to Non-US Persons</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Website Access</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Downloads of Technical Data/Technology From US</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Documents &amp; Samples Hand Carried by US Travelers</a:t>
            </a:r>
          </a:p>
          <a:p>
            <a:pPr marL="742950" lvl="1" indent="-285750">
              <a:lnSpc>
                <a:spcPct val="80000"/>
              </a:lnSpc>
              <a:spcAft>
                <a:spcPts val="700"/>
              </a:spcAft>
              <a:buFont typeface="Arial" panose="020B0604020202020204" pitchFamily="34" charset="0"/>
              <a:buChar char="•"/>
            </a:pPr>
            <a:r>
              <a:rPr lang="en-US" altLang="en-US" dirty="0">
                <a:latin typeface="Proxima Nova Rg" panose="02000506030000020004" pitchFamily="2" charset="0"/>
              </a:rPr>
              <a:t>Transmission of Drawings &amp; Specifications to Potential Foreign Vendors</a:t>
            </a:r>
          </a:p>
          <a:p>
            <a:endParaRPr lang="en-US" sz="1400" dirty="0">
              <a:latin typeface="Proxima Nova Rg" panose="02000506030000020004" pitchFamily="2"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9935" y="535603"/>
            <a:ext cx="765480" cy="765480"/>
          </a:xfrm>
          <a:prstGeom prst="rect">
            <a:avLst/>
          </a:prstGeom>
        </p:spPr>
      </p:pic>
      <p:sp>
        <p:nvSpPr>
          <p:cNvPr id="41" name="Rectangle 40"/>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26" name="TextBox 25"/>
          <p:cNvSpPr txBox="1"/>
          <p:nvPr/>
        </p:nvSpPr>
        <p:spPr>
          <a:xfrm>
            <a:off x="156418" y="3842978"/>
            <a:ext cx="2846758" cy="30162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Proxima Nova Rg" panose="02000506030000020004" pitchFamily="2" charset="0"/>
              </a:rPr>
              <a:t>Blueprints</a:t>
            </a:r>
            <a:endParaRPr lang="en-US" sz="2000" dirty="0">
              <a:latin typeface="Proxima Nova Rg" panose="02000506030000020004" pitchFamily="2" charset="0"/>
            </a:endParaRPr>
          </a:p>
          <a:p>
            <a:pPr marL="342900" indent="-342900">
              <a:buFont typeface="Arial" panose="020B0604020202020204" pitchFamily="34" charset="0"/>
              <a:buChar char="•"/>
            </a:pPr>
            <a:r>
              <a:rPr lang="en-US" sz="2000" dirty="0">
                <a:latin typeface="Proxima Nova Rg" panose="02000506030000020004" pitchFamily="2" charset="0"/>
              </a:rPr>
              <a:t>Consulting </a:t>
            </a:r>
          </a:p>
          <a:p>
            <a:pPr marL="342900" indent="-342900">
              <a:buFont typeface="Arial" panose="020B0604020202020204" pitchFamily="34" charset="0"/>
              <a:buChar char="•"/>
            </a:pPr>
            <a:r>
              <a:rPr lang="en-US" sz="2000" dirty="0">
                <a:latin typeface="Proxima Nova Rg" panose="02000506030000020004" pitchFamily="2" charset="0"/>
              </a:rPr>
              <a:t>Technical Assistance</a:t>
            </a:r>
          </a:p>
          <a:p>
            <a:pPr marL="342900" indent="-342900">
              <a:buFont typeface="Arial" panose="020B0604020202020204" pitchFamily="34" charset="0"/>
              <a:buChar char="•"/>
            </a:pPr>
            <a:r>
              <a:rPr lang="en-US" sz="2000" dirty="0" smtClean="0">
                <a:latin typeface="Proxima Nova Rg" panose="02000506030000020004" pitchFamily="2" charset="0"/>
              </a:rPr>
              <a:t>Instructions/Manuals</a:t>
            </a:r>
            <a:endParaRPr lang="en-US" sz="2000" dirty="0">
              <a:latin typeface="Proxima Nova Rg" panose="02000506030000020004" pitchFamily="2" charset="0"/>
            </a:endParaRPr>
          </a:p>
          <a:p>
            <a:pPr marL="342900" indent="-342900">
              <a:buFont typeface="Arial" panose="020B0604020202020204" pitchFamily="34" charset="0"/>
              <a:buChar char="•"/>
            </a:pPr>
            <a:r>
              <a:rPr lang="en-US" sz="2000" dirty="0">
                <a:latin typeface="Proxima Nova Rg" panose="02000506030000020004" pitchFamily="2" charset="0"/>
              </a:rPr>
              <a:t>Engineering Designs</a:t>
            </a:r>
          </a:p>
          <a:p>
            <a:pPr marL="342900" indent="-342900">
              <a:buFont typeface="Arial" panose="020B0604020202020204" pitchFamily="34" charset="0"/>
              <a:buChar char="•"/>
            </a:pPr>
            <a:r>
              <a:rPr lang="en-US" sz="2000" dirty="0">
                <a:latin typeface="Proxima Nova Rg" panose="02000506030000020004" pitchFamily="2" charset="0"/>
              </a:rPr>
              <a:t>Formulae</a:t>
            </a:r>
          </a:p>
          <a:p>
            <a:pPr marL="342900" indent="-342900">
              <a:spcAft>
                <a:spcPts val="600"/>
              </a:spcAft>
              <a:buFont typeface="Arial" panose="020B0604020202020204" pitchFamily="34" charset="0"/>
              <a:buChar char="•"/>
            </a:pP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endParaRPr lang="en-US" sz="2000" dirty="0">
              <a:latin typeface="Proxima Nova Rg" panose="02000506030000020004" pitchFamily="2" charset="0"/>
            </a:endParaRPr>
          </a:p>
        </p:txBody>
      </p:sp>
      <p:sp>
        <p:nvSpPr>
          <p:cNvPr id="29" name="TextBox 28"/>
          <p:cNvSpPr txBox="1"/>
          <p:nvPr/>
        </p:nvSpPr>
        <p:spPr>
          <a:xfrm>
            <a:off x="3102818" y="3925108"/>
            <a:ext cx="2993182" cy="30162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Proxima Nova Rg" panose="02000506030000020004" pitchFamily="2" charset="0"/>
              </a:rPr>
              <a:t>Diagrams</a:t>
            </a:r>
          </a:p>
          <a:p>
            <a:pPr marL="342900" indent="-342900">
              <a:buFont typeface="Arial" panose="020B0604020202020204" pitchFamily="34" charset="0"/>
              <a:buChar char="•"/>
            </a:pPr>
            <a:r>
              <a:rPr lang="en-US" sz="2000" dirty="0">
                <a:latin typeface="Proxima Nova Rg" panose="02000506030000020004" pitchFamily="2" charset="0"/>
              </a:rPr>
              <a:t>Specifications</a:t>
            </a:r>
          </a:p>
          <a:p>
            <a:pPr marL="342900" indent="-342900">
              <a:buFont typeface="Arial" panose="020B0604020202020204" pitchFamily="34" charset="0"/>
              <a:buChar char="•"/>
            </a:pPr>
            <a:r>
              <a:rPr lang="en-US" sz="2000" dirty="0">
                <a:latin typeface="Proxima Nova Rg" panose="02000506030000020004" pitchFamily="2" charset="0"/>
              </a:rPr>
              <a:t>Plans</a:t>
            </a:r>
          </a:p>
          <a:p>
            <a:pPr marL="342900" indent="-342900">
              <a:buFont typeface="Arial" panose="020B0604020202020204" pitchFamily="34" charset="0"/>
              <a:buChar char="•"/>
            </a:pPr>
            <a:r>
              <a:rPr lang="en-US" sz="2000" dirty="0" smtClean="0">
                <a:latin typeface="Proxima Nova Rg" panose="02000506030000020004" pitchFamily="2" charset="0"/>
              </a:rPr>
              <a:t>Instruction</a:t>
            </a:r>
            <a:endParaRPr lang="en-US" sz="2000" dirty="0">
              <a:latin typeface="Proxima Nova Rg" panose="02000506030000020004" pitchFamily="2" charset="0"/>
            </a:endParaRPr>
          </a:p>
          <a:p>
            <a:pPr marL="342900" indent="-342900">
              <a:buFont typeface="Arial" panose="020B0604020202020204" pitchFamily="34" charset="0"/>
              <a:buChar char="•"/>
            </a:pPr>
            <a:r>
              <a:rPr lang="en-US" sz="2000" dirty="0">
                <a:latin typeface="Proxima Nova Rg" panose="02000506030000020004" pitchFamily="2" charset="0"/>
              </a:rPr>
              <a:t>Training</a:t>
            </a:r>
          </a:p>
          <a:p>
            <a:pPr marL="342900" indent="-342900">
              <a:buFont typeface="Arial" panose="020B0604020202020204" pitchFamily="34" charset="0"/>
              <a:buChar char="•"/>
            </a:pPr>
            <a:r>
              <a:rPr lang="en-US" sz="2000" dirty="0">
                <a:latin typeface="Proxima Nova Rg" panose="02000506030000020004" pitchFamily="2" charset="0"/>
              </a:rPr>
              <a:t>Working </a:t>
            </a:r>
            <a:r>
              <a:rPr lang="en-US" sz="2000" dirty="0" smtClean="0">
                <a:latin typeface="Proxima Nova Rg" panose="02000506030000020004" pitchFamily="2" charset="0"/>
              </a:rPr>
              <a:t>Knowledge</a:t>
            </a:r>
          </a:p>
          <a:p>
            <a:pPr>
              <a:spcAft>
                <a:spcPts val="600"/>
              </a:spcAft>
            </a:pP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endParaRPr lang="en-US" sz="2000" dirty="0">
              <a:latin typeface="Proxima Nova Rg" panose="02000506030000020004" pitchFamily="2" charset="0"/>
            </a:endParaRPr>
          </a:p>
        </p:txBody>
      </p:sp>
      <p:sp>
        <p:nvSpPr>
          <p:cNvPr id="31" name="TextBox 30"/>
          <p:cNvSpPr txBox="1"/>
          <p:nvPr/>
        </p:nvSpPr>
        <p:spPr>
          <a:xfrm>
            <a:off x="270683" y="3318812"/>
            <a:ext cx="5036003" cy="584775"/>
          </a:xfrm>
          <a:prstGeom prst="rect">
            <a:avLst/>
          </a:prstGeom>
          <a:noFill/>
        </p:spPr>
        <p:txBody>
          <a:bodyPr wrap="square" rtlCol="0">
            <a:spAutoFit/>
          </a:bodyPr>
          <a:lstStyle/>
          <a:p>
            <a:pPr algn="ctr"/>
            <a:r>
              <a:rPr lang="en-US" sz="3200" b="1" dirty="0">
                <a:solidFill>
                  <a:srgbClr val="FCB813"/>
                </a:solidFill>
                <a:latin typeface="Proxima Nova Rg" panose="02000506030000020004" pitchFamily="2" charset="0"/>
              </a:rPr>
              <a:t>Forms of Technology</a:t>
            </a:r>
          </a:p>
        </p:txBody>
      </p:sp>
    </p:spTree>
    <p:extLst>
      <p:ext uri="{BB962C8B-B14F-4D97-AF65-F5344CB8AC3E}">
        <p14:creationId xmlns:p14="http://schemas.microsoft.com/office/powerpoint/2010/main" val="2498102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12</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9124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Global Reality of Innovation &amp; Inspiration</a:t>
            </a:r>
          </a:p>
        </p:txBody>
      </p:sp>
      <p:sp>
        <p:nvSpPr>
          <p:cNvPr id="14" name="TextBox 13"/>
          <p:cNvSpPr txBox="1"/>
          <p:nvPr/>
        </p:nvSpPr>
        <p:spPr>
          <a:xfrm>
            <a:off x="579664" y="2570814"/>
            <a:ext cx="11032671" cy="3877343"/>
          </a:xfrm>
          <a:prstGeom prst="rect">
            <a:avLst/>
          </a:prstGeom>
          <a:noFill/>
        </p:spPr>
        <p:txBody>
          <a:bodyPr wrap="square" rtlCol="0">
            <a:spAutoFit/>
          </a:bodyPr>
          <a:lstStyle/>
          <a:p>
            <a:pPr>
              <a:lnSpc>
                <a:spcPct val="80000"/>
              </a:lnSpc>
              <a:spcAft>
                <a:spcPts val="700"/>
              </a:spcAft>
            </a:pPr>
            <a:r>
              <a:rPr lang="en-US" altLang="en-US" sz="2400" dirty="0">
                <a:latin typeface="Proxima Nova Rg" panose="02000506030000020004" pitchFamily="2" charset="0"/>
              </a:rPr>
              <a:t>Fact</a:t>
            </a:r>
            <a:r>
              <a:rPr lang="en-US" altLang="en-US" sz="2400" dirty="0" smtClean="0">
                <a:latin typeface="Proxima Nova Rg" panose="02000506030000020004" pitchFamily="2" charset="0"/>
              </a:rPr>
              <a:t>: </a:t>
            </a:r>
            <a:r>
              <a:rPr lang="en-US" altLang="en-US" sz="2400" dirty="0">
                <a:latin typeface="Proxima Nova Rg" panose="02000506030000020004" pitchFamily="2" charset="0"/>
              </a:rPr>
              <a:t>International Innovating Can Be an Export</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Discussions in US Between US and Non-US Persons </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Discussions Outside US Between US and Non-US Persons </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Joint Collaboration Between US and Non-US Personnel on New Innovations</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Evaluation by Non-US Persons of New Innovations for Patent Protection Involving US Origin Technology</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Product Manufacture With US Origin Technology or Materials Subject to US Export Control Laws  </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A US Domestic Transaction If Non-US Persons are Involved</a:t>
            </a:r>
          </a:p>
          <a:p>
            <a:pPr>
              <a:lnSpc>
                <a:spcPct val="80000"/>
              </a:lnSpc>
              <a:spcAft>
                <a:spcPts val="700"/>
              </a:spcAft>
            </a:pPr>
            <a:r>
              <a:rPr lang="en-US" altLang="en-US" sz="2400" dirty="0">
                <a:latin typeface="Proxima Nova Rg" panose="02000506030000020004" pitchFamily="2" charset="0"/>
              </a:rPr>
              <a:t>Therefore . . .</a:t>
            </a:r>
          </a:p>
          <a:p>
            <a:pPr marL="800100" lvl="1"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Learn to Recognize, or Anticipate Ahead of Time, Situations that Could Cause US Export Control Problems  </a:t>
            </a:r>
            <a:endParaRPr lang="en-US" altLang="en-US" sz="2000" i="1" dirty="0">
              <a:latin typeface="Proxima Nova Rg" panose="02000506030000020004"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3605" y="750269"/>
            <a:ext cx="765480" cy="765480"/>
          </a:xfrm>
          <a:prstGeom prst="rect">
            <a:avLst/>
          </a:prstGeom>
        </p:spPr>
      </p:pic>
      <p:sp>
        <p:nvSpPr>
          <p:cNvPr id="15" name="Rectangle 1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155320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027" r="62603"/>
          <a:stretch/>
        </p:blipFill>
        <p:spPr>
          <a:xfrm>
            <a:off x="7879493" y="0"/>
            <a:ext cx="4312507" cy="6858000"/>
          </a:xfrm>
          <a:prstGeom prst="rect">
            <a:avLst/>
          </a:prstGeom>
        </p:spPr>
      </p:pic>
      <p:sp>
        <p:nvSpPr>
          <p:cNvPr id="26"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13</a:t>
            </a:fld>
            <a:endParaRPr lang="en-US" sz="800" dirty="0">
              <a:latin typeface="Proxima Nova Lt" panose="02000506030000020004" pitchFamily="50" charset="0"/>
            </a:endParaRPr>
          </a:p>
        </p:txBody>
      </p:sp>
      <p:sp>
        <p:nvSpPr>
          <p:cNvPr id="24" name="Rectangle 23"/>
          <p:cNvSpPr/>
          <p:nvPr/>
        </p:nvSpPr>
        <p:spPr>
          <a:xfrm>
            <a:off x="7861844" y="-17791"/>
            <a:ext cx="431596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636686" y="2815405"/>
            <a:ext cx="6678513" cy="813210"/>
          </a:xfrm>
          <a:prstGeom prst="rect">
            <a:avLst/>
          </a:prstGeom>
          <a:noFill/>
        </p:spPr>
        <p:txBody>
          <a:bodyPr wrap="square" tIns="0" rtlCol="0">
            <a:noAutofit/>
          </a:bodyPr>
          <a:lstStyle/>
          <a:p>
            <a:pPr>
              <a:defRPr/>
            </a:pPr>
            <a:endParaRPr lang="en-US" b="1" dirty="0">
              <a:solidFill>
                <a:prstClr val="black"/>
              </a:solidFill>
              <a:latin typeface="Proxima Nova Rg" panose="02000506030000020004" pitchFamily="50"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22" name="Rectangle 21"/>
          <p:cNvSpPr/>
          <p:nvPr/>
        </p:nvSpPr>
        <p:spPr>
          <a:xfrm>
            <a:off x="-25566" y="0"/>
            <a:ext cx="5054766" cy="18875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636686" y="3917990"/>
            <a:ext cx="6811091" cy="1940200"/>
          </a:xfrm>
          <a:prstGeom prst="rect">
            <a:avLst/>
          </a:prstGeom>
        </p:spPr>
        <p:txBody>
          <a:bodyPr wrap="square" numCol="2">
            <a:noAutofit/>
          </a:bodyPr>
          <a:lstStyle/>
          <a:p>
            <a:pPr marL="285750" indent="-285750">
              <a:spcBef>
                <a:spcPts val="600"/>
              </a:spcBef>
              <a:spcAft>
                <a:spcPts val="600"/>
              </a:spcAft>
              <a:buFont typeface="Wingdings" panose="05000000000000000000" pitchFamily="2" charset="2"/>
              <a:buChar char="§"/>
              <a:defRPr/>
            </a:pPr>
            <a:endParaRPr lang="en-US" sz="1600" dirty="0" smtClean="0">
              <a:solidFill>
                <a:prstClr val="black"/>
              </a:solidFill>
              <a:latin typeface="Proxima Nova Rg" panose="02000506030000020004" pitchFamily="50" charset="0"/>
            </a:endParaRPr>
          </a:p>
        </p:txBody>
      </p:sp>
      <p:sp>
        <p:nvSpPr>
          <p:cNvPr id="10" name="TextBox 9"/>
          <p:cNvSpPr txBox="1"/>
          <p:nvPr/>
        </p:nvSpPr>
        <p:spPr>
          <a:xfrm>
            <a:off x="1079500" y="1127892"/>
            <a:ext cx="9124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Pain Management</a:t>
            </a:r>
          </a:p>
        </p:txBody>
      </p:sp>
      <p:sp>
        <p:nvSpPr>
          <p:cNvPr id="12" name="TextBox 11"/>
          <p:cNvSpPr txBox="1"/>
          <p:nvPr/>
        </p:nvSpPr>
        <p:spPr>
          <a:xfrm>
            <a:off x="878570" y="1999185"/>
            <a:ext cx="6327322" cy="2770887"/>
          </a:xfrm>
          <a:prstGeom prst="rect">
            <a:avLst/>
          </a:prstGeom>
          <a:noFill/>
        </p:spPr>
        <p:txBody>
          <a:bodyPr wrap="square" rtlCol="0">
            <a:spAutoFit/>
          </a:bodyPr>
          <a:lstStyle/>
          <a:p>
            <a:pPr marL="342900"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Consult with Export Compliance Officer</a:t>
            </a:r>
          </a:p>
          <a:p>
            <a:pPr marL="342900"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Analyze Controls on Company’s Technology/ Technical Data</a:t>
            </a:r>
          </a:p>
          <a:p>
            <a:pPr marL="342900"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Training</a:t>
            </a:r>
          </a:p>
          <a:p>
            <a:pPr marL="342900"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Implement Export Compliance Program &amp; Procedures for Handling Technology/Technical Data</a:t>
            </a:r>
          </a:p>
          <a:p>
            <a:pPr marL="342900"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Secure Intra-company Databases &amp; Files</a:t>
            </a:r>
          </a:p>
          <a:p>
            <a:pPr marL="342900" indent="-342900">
              <a:lnSpc>
                <a:spcPct val="80000"/>
              </a:lnSpc>
              <a:spcAft>
                <a:spcPts val="700"/>
              </a:spcAft>
              <a:buFont typeface="Arial" panose="020B0604020202020204" pitchFamily="34" charset="0"/>
              <a:buChar char="•"/>
            </a:pPr>
            <a:r>
              <a:rPr lang="en-US" altLang="en-US" sz="2000" dirty="0">
                <a:latin typeface="Proxima Nova Rg" panose="02000506030000020004" pitchFamily="2" charset="0"/>
              </a:rPr>
              <a:t>Investigate Other Countries’ Export Controls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90" y="1146594"/>
            <a:ext cx="765480" cy="765480"/>
          </a:xfrm>
          <a:prstGeom prst="rect">
            <a:avLst/>
          </a:prstGeom>
        </p:spPr>
      </p:pic>
      <p:sp>
        <p:nvSpPr>
          <p:cNvPr id="16" name="Rectangle 15"/>
          <p:cNvSpPr/>
          <p:nvPr/>
        </p:nvSpPr>
        <p:spPr>
          <a:xfrm>
            <a:off x="532040" y="6416163"/>
            <a:ext cx="7101567" cy="492443"/>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280531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14</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and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a:t>
            </a:r>
            <a:r>
              <a:rPr lang="en-US" sz="3600" b="1" dirty="0" err="1">
                <a:solidFill>
                  <a:srgbClr val="FCB813"/>
                </a:solidFill>
                <a:latin typeface="Proxima Nova Rg" panose="02000506030000020004" pitchFamily="2" charset="0"/>
              </a:rPr>
              <a:t>UPC</a:t>
            </a:r>
            <a:r>
              <a:rPr lang="en-US" sz="3600" b="1" dirty="0">
                <a:solidFill>
                  <a:srgbClr val="FCB813"/>
                </a:solidFill>
                <a:latin typeface="Proxima Nova Rg" panose="02000506030000020004" pitchFamily="2" charset="0"/>
              </a:rPr>
              <a:t>)</a:t>
            </a:r>
          </a:p>
        </p:txBody>
      </p:sp>
      <p:sp>
        <p:nvSpPr>
          <p:cNvPr id="3" name="TextBox 2"/>
          <p:cNvSpPr txBox="1"/>
          <p:nvPr/>
        </p:nvSpPr>
        <p:spPr>
          <a:xfrm>
            <a:off x="205818" y="3065573"/>
            <a:ext cx="6238017" cy="320087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latin typeface="Proxima Nova Rg" panose="02000506030000020004" pitchFamily="2" charset="0"/>
              </a:rPr>
              <a:t>Overview and Timing of the new UP/UPC System:  </a:t>
            </a:r>
            <a:endParaRPr lang="en-US" dirty="0" smtClean="0">
              <a:latin typeface="Proxima Nova Rg" panose="02000506030000020004" pitchFamily="2" charset="0"/>
            </a:endParaRPr>
          </a:p>
          <a:p>
            <a:pPr marL="800100" lvl="1" indent="-342900">
              <a:spcAft>
                <a:spcPts val="600"/>
              </a:spcAft>
              <a:buFont typeface="Arial" panose="020B0604020202020204" pitchFamily="34" charset="0"/>
              <a:buChar char="•"/>
            </a:pPr>
            <a:r>
              <a:rPr lang="en-US" dirty="0" smtClean="0">
                <a:latin typeface="Proxima Nova Rg" panose="02000506030000020004" pitchFamily="2" charset="0"/>
              </a:rPr>
              <a:t>June </a:t>
            </a:r>
            <a:r>
              <a:rPr lang="en-US" dirty="0">
                <a:latin typeface="Proxima Nova Rg" panose="02000506030000020004" pitchFamily="2" charset="0"/>
              </a:rPr>
              <a:t>1, 2023</a:t>
            </a:r>
          </a:p>
          <a:p>
            <a:pPr marL="342900" indent="-342900">
              <a:spcAft>
                <a:spcPts val="600"/>
              </a:spcAft>
              <a:buFont typeface="Arial" panose="020B0604020202020204" pitchFamily="34" charset="0"/>
              <a:buChar char="•"/>
            </a:pPr>
            <a:r>
              <a:rPr lang="en-US" dirty="0">
                <a:latin typeface="Proxima Nova Rg" panose="02000506030000020004" pitchFamily="2" charset="0"/>
              </a:rPr>
              <a:t>Coverage and Cost Considerations of a Unitary Patent</a:t>
            </a:r>
          </a:p>
          <a:p>
            <a:pPr marL="342900" indent="-342900">
              <a:spcAft>
                <a:spcPts val="600"/>
              </a:spcAft>
              <a:buFont typeface="Arial" panose="020B0604020202020204" pitchFamily="34" charset="0"/>
              <a:buChar char="•"/>
            </a:pPr>
            <a:r>
              <a:rPr lang="en-US" dirty="0">
                <a:latin typeface="Proxima Nova Rg" panose="02000506030000020004" pitchFamily="2" charset="0"/>
              </a:rPr>
              <a:t>Practical Considerations whether to Opt Out of UP/</a:t>
            </a:r>
            <a:r>
              <a:rPr lang="en-US" dirty="0" err="1">
                <a:latin typeface="Proxima Nova Rg" panose="02000506030000020004" pitchFamily="2" charset="0"/>
              </a:rPr>
              <a:t>UPC</a:t>
            </a:r>
            <a:endParaRPr lang="en-US" dirty="0">
              <a:latin typeface="Proxima Nova Rg" panose="02000506030000020004" pitchFamily="2" charset="0"/>
            </a:endParaRPr>
          </a:p>
          <a:p>
            <a:pPr marL="800100" lvl="1" indent="-342900">
              <a:spcAft>
                <a:spcPts val="600"/>
              </a:spcAft>
              <a:buFont typeface="Arial" panose="020B0604020202020204" pitchFamily="34" charset="0"/>
              <a:buChar char="•"/>
            </a:pPr>
            <a:r>
              <a:rPr lang="en-US" dirty="0">
                <a:latin typeface="Proxima Nova Rg" panose="02000506030000020004" pitchFamily="2" charset="0"/>
              </a:rPr>
              <a:t>Patent Invalidation or Revocation or</a:t>
            </a:r>
          </a:p>
          <a:p>
            <a:pPr marL="800100" lvl="1" indent="-342900">
              <a:spcAft>
                <a:spcPts val="600"/>
              </a:spcAft>
              <a:buFont typeface="Arial" panose="020B0604020202020204" pitchFamily="34" charset="0"/>
              <a:buChar char="•"/>
            </a:pPr>
            <a:r>
              <a:rPr lang="en-US" dirty="0">
                <a:latin typeface="Proxima Nova Rg" panose="02000506030000020004" pitchFamily="2" charset="0"/>
              </a:rPr>
              <a:t>Patent Infringement</a:t>
            </a:r>
          </a:p>
          <a:p>
            <a:pPr marL="342900" indent="-342900">
              <a:spcAft>
                <a:spcPts val="600"/>
              </a:spcAft>
              <a:buFont typeface="Arial" panose="020B0604020202020204" pitchFamily="34" charset="0"/>
              <a:buChar char="•"/>
            </a:pPr>
            <a:r>
              <a:rPr lang="en-US" dirty="0">
                <a:latin typeface="Proxima Nova Rg" panose="02000506030000020004" pitchFamily="2" charset="0"/>
              </a:rPr>
              <a:t>Information and Updates about the Unified Patent Court</a:t>
            </a:r>
          </a:p>
          <a:p>
            <a:pPr marL="800100" lvl="1" indent="-342900">
              <a:spcAft>
                <a:spcPts val="600"/>
              </a:spcAft>
              <a:buFont typeface="Arial" panose="020B0604020202020204" pitchFamily="34" charset="0"/>
              <a:buChar char="•"/>
            </a:pPr>
            <a:r>
              <a:rPr lang="en-US" dirty="0">
                <a:latin typeface="Proxima Nova Rg" panose="02000506030000020004" pitchFamily="2" charset="0"/>
              </a:rPr>
              <a:t>Courts and Judicial Personnel</a:t>
            </a:r>
          </a:p>
          <a:p>
            <a:pPr marL="342900" indent="-342900">
              <a:spcAft>
                <a:spcPts val="600"/>
              </a:spcAft>
              <a:buFont typeface="Arial" panose="020B0604020202020204" pitchFamily="34" charset="0"/>
              <a:buChar char="•"/>
            </a:pPr>
            <a:endParaRPr lang="en-US" dirty="0">
              <a:latin typeface="Proxima Nova Rg" panose="02000506030000020004" pitchFamily="2" charset="0"/>
            </a:endParaRPr>
          </a:p>
        </p:txBody>
      </p:sp>
      <p:pic>
        <p:nvPicPr>
          <p:cNvPr id="22" name="Picture 4" descr="The Unitary Pat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415" y="3066754"/>
            <a:ext cx="4704772" cy="26485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10335220" y="673236"/>
            <a:ext cx="894603" cy="898967"/>
          </a:xfrm>
          <a:prstGeom prst="rect">
            <a:avLst/>
          </a:prstGeom>
        </p:spPr>
      </p:pic>
      <p:sp>
        <p:nvSpPr>
          <p:cNvPr id="25" name="Rectangle 2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427823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15</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and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a:t>
            </a:r>
            <a:r>
              <a:rPr lang="en-US" sz="3600" b="1" dirty="0" err="1">
                <a:solidFill>
                  <a:srgbClr val="FCB813"/>
                </a:solidFill>
                <a:latin typeface="Proxima Nova Rg" panose="02000506030000020004" pitchFamily="2" charset="0"/>
              </a:rPr>
              <a:t>UPC</a:t>
            </a:r>
            <a:r>
              <a:rPr lang="en-US" sz="3600" b="1" dirty="0">
                <a:solidFill>
                  <a:srgbClr val="FCB813"/>
                </a:solidFill>
                <a:latin typeface="Proxima Nova Rg" panose="02000506030000020004" pitchFamily="2" charset="0"/>
              </a:rPr>
              <a:t>)</a:t>
            </a:r>
          </a:p>
        </p:txBody>
      </p:sp>
      <p:sp>
        <p:nvSpPr>
          <p:cNvPr id="5" name="Rectangle 4"/>
          <p:cNvSpPr/>
          <p:nvPr/>
        </p:nvSpPr>
        <p:spPr>
          <a:xfrm>
            <a:off x="2332065" y="2532037"/>
            <a:ext cx="2258291" cy="369332"/>
          </a:xfrm>
          <a:prstGeom prst="rect">
            <a:avLst/>
          </a:prstGeom>
        </p:spPr>
        <p:txBody>
          <a:bodyPr wrap="square">
            <a:spAutoFit/>
          </a:bodyPr>
          <a:lstStyle/>
          <a:p>
            <a:pPr algn="ctr"/>
            <a:r>
              <a:rPr lang="en-US" dirty="0" smtClean="0">
                <a:latin typeface="Proxima Nova Rg" panose="02000506030000020004" pitchFamily="2" charset="0"/>
              </a:rPr>
              <a:t>Current System</a:t>
            </a:r>
            <a:endParaRPr lang="en-US" dirty="0">
              <a:latin typeface="Proxima Nova Rg" panose="02000506030000020004" pitchFamily="2" charset="0"/>
            </a:endParaRPr>
          </a:p>
        </p:txBody>
      </p:sp>
      <p:grpSp>
        <p:nvGrpSpPr>
          <p:cNvPr id="15" name="Group 14"/>
          <p:cNvGrpSpPr/>
          <p:nvPr/>
        </p:nvGrpSpPr>
        <p:grpSpPr>
          <a:xfrm>
            <a:off x="1479495" y="2975309"/>
            <a:ext cx="3718708" cy="3219367"/>
            <a:chOff x="597228" y="1892807"/>
            <a:chExt cx="5235489" cy="4864139"/>
          </a:xfrm>
        </p:grpSpPr>
        <p:pic>
          <p:nvPicPr>
            <p:cNvPr id="16" name="object 3"/>
            <p:cNvPicPr/>
            <p:nvPr/>
          </p:nvPicPr>
          <p:blipFill>
            <a:blip r:embed="rId5" cstate="print"/>
            <a:stretch>
              <a:fillRect/>
            </a:stretch>
          </p:blipFill>
          <p:spPr>
            <a:xfrm>
              <a:off x="597228" y="1892807"/>
              <a:ext cx="5235489" cy="4864139"/>
            </a:xfrm>
            <a:prstGeom prst="rect">
              <a:avLst/>
            </a:prstGeom>
          </p:spPr>
        </p:pic>
        <p:grpSp>
          <p:nvGrpSpPr>
            <p:cNvPr id="18" name="object 6"/>
            <p:cNvGrpSpPr/>
            <p:nvPr/>
          </p:nvGrpSpPr>
          <p:grpSpPr>
            <a:xfrm>
              <a:off x="1168683" y="3025544"/>
              <a:ext cx="2885185" cy="3000254"/>
              <a:chOff x="2770636" y="3091052"/>
              <a:chExt cx="2248917" cy="2598293"/>
            </a:xfrm>
          </p:grpSpPr>
          <p:pic>
            <p:nvPicPr>
              <p:cNvPr id="19" name="object 7"/>
              <p:cNvPicPr/>
              <p:nvPr/>
            </p:nvPicPr>
            <p:blipFill>
              <a:blip r:embed="rId6" cstate="print"/>
              <a:stretch>
                <a:fillRect/>
              </a:stretch>
            </p:blipFill>
            <p:spPr>
              <a:xfrm>
                <a:off x="2770636" y="5239511"/>
                <a:ext cx="300101" cy="419100"/>
              </a:xfrm>
              <a:prstGeom prst="rect">
                <a:avLst/>
              </a:prstGeom>
            </p:spPr>
          </p:pic>
          <p:pic>
            <p:nvPicPr>
              <p:cNvPr id="20" name="object 8"/>
              <p:cNvPicPr/>
              <p:nvPr/>
            </p:nvPicPr>
            <p:blipFill>
              <a:blip r:embed="rId7" cstate="print"/>
              <a:stretch>
                <a:fillRect/>
              </a:stretch>
            </p:blipFill>
            <p:spPr>
              <a:xfrm>
                <a:off x="3419874" y="4636008"/>
                <a:ext cx="298310" cy="419100"/>
              </a:xfrm>
              <a:prstGeom prst="rect">
                <a:avLst/>
              </a:prstGeom>
            </p:spPr>
          </p:pic>
          <p:pic>
            <p:nvPicPr>
              <p:cNvPr id="21" name="object 9"/>
              <p:cNvPicPr/>
              <p:nvPr/>
            </p:nvPicPr>
            <p:blipFill>
              <a:blip r:embed="rId8" cstate="print"/>
              <a:stretch>
                <a:fillRect/>
              </a:stretch>
            </p:blipFill>
            <p:spPr>
              <a:xfrm>
                <a:off x="3268958" y="3859148"/>
                <a:ext cx="298349" cy="417321"/>
              </a:xfrm>
              <a:prstGeom prst="rect">
                <a:avLst/>
              </a:prstGeom>
            </p:spPr>
          </p:pic>
          <p:pic>
            <p:nvPicPr>
              <p:cNvPr id="23" name="object 10"/>
              <p:cNvPicPr/>
              <p:nvPr/>
            </p:nvPicPr>
            <p:blipFill>
              <a:blip r:embed="rId9" cstate="print"/>
              <a:stretch>
                <a:fillRect/>
              </a:stretch>
            </p:blipFill>
            <p:spPr>
              <a:xfrm>
                <a:off x="3995933" y="4206620"/>
                <a:ext cx="298449" cy="415683"/>
              </a:xfrm>
              <a:prstGeom prst="rect">
                <a:avLst/>
              </a:prstGeom>
            </p:spPr>
          </p:pic>
          <p:pic>
            <p:nvPicPr>
              <p:cNvPr id="24" name="object 11"/>
              <p:cNvPicPr/>
              <p:nvPr/>
            </p:nvPicPr>
            <p:blipFill>
              <a:blip r:embed="rId10" cstate="print"/>
              <a:stretch>
                <a:fillRect/>
              </a:stretch>
            </p:blipFill>
            <p:spPr>
              <a:xfrm>
                <a:off x="4722855" y="4146931"/>
                <a:ext cx="296698" cy="419100"/>
              </a:xfrm>
              <a:prstGeom prst="rect">
                <a:avLst/>
              </a:prstGeom>
            </p:spPr>
          </p:pic>
          <p:pic>
            <p:nvPicPr>
              <p:cNvPr id="25" name="object 12"/>
              <p:cNvPicPr/>
              <p:nvPr/>
            </p:nvPicPr>
            <p:blipFill>
              <a:blip r:embed="rId11" cstate="print"/>
              <a:stretch>
                <a:fillRect/>
              </a:stretch>
            </p:blipFill>
            <p:spPr>
              <a:xfrm>
                <a:off x="4110231" y="5272023"/>
                <a:ext cx="296925" cy="417322"/>
              </a:xfrm>
              <a:prstGeom prst="rect">
                <a:avLst/>
              </a:prstGeom>
            </p:spPr>
          </p:pic>
          <p:pic>
            <p:nvPicPr>
              <p:cNvPr id="26" name="object 13"/>
              <p:cNvPicPr/>
              <p:nvPr/>
            </p:nvPicPr>
            <p:blipFill>
              <a:blip r:embed="rId12" cstate="print"/>
              <a:stretch>
                <a:fillRect/>
              </a:stretch>
            </p:blipFill>
            <p:spPr>
              <a:xfrm>
                <a:off x="4087355" y="3091052"/>
                <a:ext cx="298208" cy="415696"/>
              </a:xfrm>
              <a:prstGeom prst="rect">
                <a:avLst/>
              </a:prstGeom>
            </p:spPr>
          </p:pic>
        </p:grpSp>
      </p:grpSp>
      <p:grpSp>
        <p:nvGrpSpPr>
          <p:cNvPr id="29" name="Group 28"/>
          <p:cNvGrpSpPr/>
          <p:nvPr/>
        </p:nvGrpSpPr>
        <p:grpSpPr>
          <a:xfrm>
            <a:off x="6766191" y="2901369"/>
            <a:ext cx="3872345" cy="3231622"/>
            <a:chOff x="3869424" y="2125979"/>
            <a:chExt cx="4080903" cy="4212462"/>
          </a:xfrm>
        </p:grpSpPr>
        <p:pic>
          <p:nvPicPr>
            <p:cNvPr id="31" name="object 3"/>
            <p:cNvPicPr/>
            <p:nvPr/>
          </p:nvPicPr>
          <p:blipFill>
            <a:blip r:embed="rId5" cstate="print"/>
            <a:stretch>
              <a:fillRect/>
            </a:stretch>
          </p:blipFill>
          <p:spPr>
            <a:xfrm>
              <a:off x="3869424" y="2125979"/>
              <a:ext cx="4080903" cy="4212462"/>
            </a:xfrm>
            <a:prstGeom prst="rect">
              <a:avLst/>
            </a:prstGeom>
          </p:spPr>
        </p:pic>
        <p:grpSp>
          <p:nvGrpSpPr>
            <p:cNvPr id="32" name="object 5"/>
            <p:cNvGrpSpPr/>
            <p:nvPr/>
          </p:nvGrpSpPr>
          <p:grpSpPr>
            <a:xfrm>
              <a:off x="4335754" y="3091053"/>
              <a:ext cx="2117090" cy="2602865"/>
              <a:chOff x="2811754" y="3091052"/>
              <a:chExt cx="2117090" cy="2602865"/>
            </a:xfrm>
          </p:grpSpPr>
          <p:pic>
            <p:nvPicPr>
              <p:cNvPr id="33" name="object 6"/>
              <p:cNvPicPr/>
              <p:nvPr/>
            </p:nvPicPr>
            <p:blipFill>
              <a:blip r:embed="rId13" cstate="print"/>
              <a:stretch>
                <a:fillRect/>
              </a:stretch>
            </p:blipFill>
            <p:spPr>
              <a:xfrm>
                <a:off x="3712464" y="3996436"/>
                <a:ext cx="1216152" cy="1697482"/>
              </a:xfrm>
              <a:prstGeom prst="rect">
                <a:avLst/>
              </a:prstGeom>
            </p:spPr>
          </p:pic>
          <p:pic>
            <p:nvPicPr>
              <p:cNvPr id="34" name="object 7"/>
              <p:cNvPicPr/>
              <p:nvPr/>
            </p:nvPicPr>
            <p:blipFill>
              <a:blip r:embed="rId8" cstate="print"/>
              <a:stretch>
                <a:fillRect/>
              </a:stretch>
            </p:blipFill>
            <p:spPr>
              <a:xfrm>
                <a:off x="3268954" y="3859148"/>
                <a:ext cx="298348" cy="417321"/>
              </a:xfrm>
              <a:prstGeom prst="rect">
                <a:avLst/>
              </a:prstGeom>
            </p:spPr>
          </p:pic>
          <p:pic>
            <p:nvPicPr>
              <p:cNvPr id="35" name="object 8"/>
              <p:cNvPicPr/>
              <p:nvPr/>
            </p:nvPicPr>
            <p:blipFill>
              <a:blip r:embed="rId14" cstate="print"/>
              <a:stretch>
                <a:fillRect/>
              </a:stretch>
            </p:blipFill>
            <p:spPr>
              <a:xfrm>
                <a:off x="2811754" y="5276595"/>
                <a:ext cx="296697" cy="417322"/>
              </a:xfrm>
              <a:prstGeom prst="rect">
                <a:avLst/>
              </a:prstGeom>
            </p:spPr>
          </p:pic>
          <p:pic>
            <p:nvPicPr>
              <p:cNvPr id="36" name="object 9"/>
              <p:cNvPicPr/>
              <p:nvPr/>
            </p:nvPicPr>
            <p:blipFill>
              <a:blip r:embed="rId12" cstate="print"/>
              <a:stretch>
                <a:fillRect/>
              </a:stretch>
            </p:blipFill>
            <p:spPr>
              <a:xfrm>
                <a:off x="4087355" y="3091052"/>
                <a:ext cx="298208" cy="415696"/>
              </a:xfrm>
              <a:prstGeom prst="rect">
                <a:avLst/>
              </a:prstGeom>
            </p:spPr>
          </p:pic>
        </p:grpSp>
      </p:grpSp>
      <p:sp>
        <p:nvSpPr>
          <p:cNvPr id="37" name="Rectangle 36"/>
          <p:cNvSpPr/>
          <p:nvPr/>
        </p:nvSpPr>
        <p:spPr>
          <a:xfrm>
            <a:off x="7573219" y="2532037"/>
            <a:ext cx="2258291" cy="369332"/>
          </a:xfrm>
          <a:prstGeom prst="rect">
            <a:avLst/>
          </a:prstGeom>
        </p:spPr>
        <p:txBody>
          <a:bodyPr wrap="square">
            <a:spAutoFit/>
          </a:bodyPr>
          <a:lstStyle/>
          <a:p>
            <a:pPr algn="ctr"/>
            <a:r>
              <a:rPr lang="en-US" dirty="0" smtClean="0">
                <a:latin typeface="Proxima Nova Rg" panose="02000506030000020004" pitchFamily="2" charset="0"/>
              </a:rPr>
              <a:t>Incoming System</a:t>
            </a:r>
            <a:endParaRPr lang="en-US" dirty="0">
              <a:latin typeface="Proxima Nova Rg" panose="02000506030000020004" pitchFamily="2" charset="0"/>
            </a:endParaRPr>
          </a:p>
        </p:txBody>
      </p:sp>
      <p:pic>
        <p:nvPicPr>
          <p:cNvPr id="38" name="Picture 37"/>
          <p:cNvPicPr>
            <a:picLocks noChangeAspect="1"/>
          </p:cNvPicPr>
          <p:nvPr/>
        </p:nvPicPr>
        <p:blipFill>
          <a:blip r:embed="rId15" cstate="print">
            <a:biLevel thresh="50000"/>
            <a:extLst>
              <a:ext uri="{28A0092B-C50C-407E-A947-70E740481C1C}">
                <a14:useLocalDpi xmlns:a14="http://schemas.microsoft.com/office/drawing/2010/main" val="0"/>
              </a:ext>
            </a:extLst>
          </a:blip>
          <a:stretch>
            <a:fillRect/>
          </a:stretch>
        </p:blipFill>
        <p:spPr>
          <a:xfrm>
            <a:off x="10425571" y="683525"/>
            <a:ext cx="894603" cy="898967"/>
          </a:xfrm>
          <a:prstGeom prst="rect">
            <a:avLst/>
          </a:prstGeom>
        </p:spPr>
      </p:pic>
      <p:sp>
        <p:nvSpPr>
          <p:cNvPr id="39" name="Rectangle 38"/>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161964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t>16</a:t>
            </a:fld>
            <a:endParaRPr lang="en-US" sz="800" dirty="0">
              <a:latin typeface="Proxima Nova Rg" panose="02000506030000020004" pitchFamily="2"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2"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and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a:t>
            </a:r>
            <a:r>
              <a:rPr lang="en-US" sz="3600" b="1" dirty="0" err="1">
                <a:solidFill>
                  <a:srgbClr val="FCB813"/>
                </a:solidFill>
                <a:latin typeface="Proxima Nova Rg" panose="02000506030000020004" pitchFamily="2" charset="0"/>
              </a:rPr>
              <a:t>UPC</a:t>
            </a:r>
            <a:r>
              <a:rPr lang="en-US" sz="3600" b="1" dirty="0">
                <a:solidFill>
                  <a:srgbClr val="FCB813"/>
                </a:solidFill>
                <a:latin typeface="Proxima Nova Rg" panose="02000506030000020004" pitchFamily="2" charset="0"/>
              </a:rPr>
              <a:t>)</a:t>
            </a:r>
          </a:p>
        </p:txBody>
      </p:sp>
      <p:sp>
        <p:nvSpPr>
          <p:cNvPr id="38" name="object 10"/>
          <p:cNvSpPr txBox="1"/>
          <p:nvPr/>
        </p:nvSpPr>
        <p:spPr>
          <a:xfrm>
            <a:off x="1079500" y="2477791"/>
            <a:ext cx="4430522" cy="1115562"/>
          </a:xfrm>
          <a:prstGeom prst="rect">
            <a:avLst/>
          </a:prstGeom>
          <a:solidFill>
            <a:srgbClr val="C00000"/>
          </a:solidFill>
        </p:spPr>
        <p:txBody>
          <a:bodyPr vert="horz" wrap="square" lIns="0" tIns="56515" rIns="0" bIns="0" rtlCol="0">
            <a:spAutoFit/>
          </a:bodyPr>
          <a:lstStyle/>
          <a:p>
            <a:pPr marL="45720">
              <a:spcBef>
                <a:spcPts val="445"/>
              </a:spcBef>
            </a:pPr>
            <a:r>
              <a:rPr sz="1600" u="sng" spc="-10" dirty="0">
                <a:solidFill>
                  <a:srgbClr val="FFFFFF"/>
                </a:solidFill>
                <a:uFill>
                  <a:solidFill>
                    <a:srgbClr val="FFFFFF"/>
                  </a:solidFill>
                </a:uFill>
                <a:latin typeface="Proxima Nova Rg" panose="02000506030000020004" pitchFamily="2" charset="0"/>
                <a:cs typeface="Arial"/>
              </a:rPr>
              <a:t>Non-</a:t>
            </a:r>
            <a:r>
              <a:rPr sz="1600" u="sng" dirty="0">
                <a:solidFill>
                  <a:srgbClr val="FFFFFF"/>
                </a:solidFill>
                <a:uFill>
                  <a:solidFill>
                    <a:srgbClr val="FFFFFF"/>
                  </a:solidFill>
                </a:uFill>
                <a:latin typeface="Proxima Nova Rg" panose="02000506030000020004" pitchFamily="2" charset="0"/>
                <a:cs typeface="Arial"/>
              </a:rPr>
              <a:t>EU</a:t>
            </a:r>
            <a:r>
              <a:rPr sz="1600" spc="-40"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EPC</a:t>
            </a:r>
            <a:r>
              <a:rPr sz="1600" spc="-15"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member</a:t>
            </a:r>
            <a:r>
              <a:rPr sz="1600" spc="-50"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states</a:t>
            </a:r>
            <a:r>
              <a:rPr sz="1600" spc="-25"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are</a:t>
            </a:r>
            <a:r>
              <a:rPr sz="1600" spc="-20" dirty="0">
                <a:solidFill>
                  <a:srgbClr val="FFFFFF"/>
                </a:solidFill>
                <a:latin typeface="Proxima Nova Rg" panose="02000506030000020004" pitchFamily="2" charset="0"/>
                <a:cs typeface="Arial"/>
              </a:rPr>
              <a:t> </a:t>
            </a:r>
            <a:r>
              <a:rPr sz="1600" spc="-10" dirty="0" smtClean="0">
                <a:solidFill>
                  <a:srgbClr val="FFFFFF"/>
                </a:solidFill>
                <a:latin typeface="Proxima Nova Rg" panose="02000506030000020004" pitchFamily="2" charset="0"/>
                <a:cs typeface="Arial"/>
              </a:rPr>
              <a:t>ineligible</a:t>
            </a:r>
            <a:r>
              <a:rPr lang="en-US" sz="1600" spc="-10" dirty="0" smtClean="0">
                <a:solidFill>
                  <a:srgbClr val="FFFFFF"/>
                </a:solidFill>
                <a:latin typeface="Proxima Nova Rg" panose="02000506030000020004" pitchFamily="2" charset="0"/>
                <a:cs typeface="Arial"/>
              </a:rPr>
              <a:t>: AL, CH, GB, IS, LI, MC, MK, NO, RS, SM, &amp; TR.</a:t>
            </a:r>
          </a:p>
          <a:p>
            <a:pPr marL="12065">
              <a:lnSpc>
                <a:spcPts val="1435"/>
              </a:lnSpc>
              <a:spcBef>
                <a:spcPts val="95"/>
              </a:spcBef>
              <a:tabLst>
                <a:tab pos="299085" algn="l"/>
                <a:tab pos="299720" algn="l"/>
              </a:tabLst>
            </a:pPr>
            <a:endParaRPr lang="en-US" sz="1600" spc="-20" dirty="0">
              <a:solidFill>
                <a:srgbClr val="43596A"/>
              </a:solidFill>
              <a:latin typeface="Proxima Nova Rg" panose="02000506030000020004" pitchFamily="2" charset="0"/>
              <a:cs typeface="Arial"/>
            </a:endParaRPr>
          </a:p>
          <a:p>
            <a:pPr marL="12065">
              <a:lnSpc>
                <a:spcPts val="1435"/>
              </a:lnSpc>
              <a:spcBef>
                <a:spcPts val="95"/>
              </a:spcBef>
              <a:tabLst>
                <a:tab pos="299085" algn="l"/>
                <a:tab pos="299720" algn="l"/>
              </a:tabLst>
            </a:pPr>
            <a:r>
              <a:rPr lang="en-US" sz="1600" spc="-20" dirty="0" smtClean="0">
                <a:solidFill>
                  <a:schemeClr val="bg1"/>
                </a:solidFill>
                <a:latin typeface="Proxima Nova Rg" panose="02000506030000020004" pitchFamily="2" charset="0"/>
                <a:cs typeface="Arial"/>
              </a:rPr>
              <a:t>Validation</a:t>
            </a:r>
            <a:r>
              <a:rPr lang="en-US" sz="1600" spc="-50"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and</a:t>
            </a:r>
            <a:r>
              <a:rPr lang="en-US" sz="1600" spc="-25"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Extension</a:t>
            </a:r>
            <a:r>
              <a:rPr lang="en-US" sz="1600" spc="-25"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states</a:t>
            </a:r>
            <a:r>
              <a:rPr lang="en-US" sz="1600" spc="-30"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also</a:t>
            </a:r>
            <a:r>
              <a:rPr lang="en-US" sz="1600" spc="-15" dirty="0" smtClean="0">
                <a:solidFill>
                  <a:schemeClr val="bg1"/>
                </a:solidFill>
                <a:latin typeface="Proxima Nova Rg" panose="02000506030000020004" pitchFamily="2" charset="0"/>
                <a:cs typeface="Arial"/>
              </a:rPr>
              <a:t> </a:t>
            </a:r>
            <a:r>
              <a:rPr lang="en-US" sz="1600" spc="-10" dirty="0" smtClean="0">
                <a:solidFill>
                  <a:schemeClr val="bg1"/>
                </a:solidFill>
                <a:latin typeface="Proxima Nova Rg" panose="02000506030000020004" pitchFamily="2" charset="0"/>
                <a:cs typeface="Arial"/>
              </a:rPr>
              <a:t>ineligible: </a:t>
            </a:r>
            <a:r>
              <a:rPr lang="en-US" sz="1600" dirty="0" smtClean="0">
                <a:solidFill>
                  <a:schemeClr val="bg1"/>
                </a:solidFill>
                <a:latin typeface="Proxima Nova Rg" panose="02000506030000020004" pitchFamily="2" charset="0"/>
                <a:cs typeface="Arial"/>
              </a:rPr>
              <a:t>MA, MD,</a:t>
            </a:r>
            <a:r>
              <a:rPr lang="en-US" sz="1600" spc="-25"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TN,</a:t>
            </a:r>
            <a:r>
              <a:rPr lang="en-US" sz="1600" spc="-30"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KH,</a:t>
            </a:r>
            <a:r>
              <a:rPr lang="en-US" sz="1600" spc="-35" dirty="0" smtClean="0">
                <a:solidFill>
                  <a:schemeClr val="bg1"/>
                </a:solidFill>
                <a:latin typeface="Proxima Nova Rg" panose="02000506030000020004" pitchFamily="2" charset="0"/>
                <a:cs typeface="Arial"/>
              </a:rPr>
              <a:t> </a:t>
            </a:r>
            <a:r>
              <a:rPr lang="en-US" sz="1600" dirty="0" smtClean="0">
                <a:solidFill>
                  <a:schemeClr val="bg1"/>
                </a:solidFill>
                <a:latin typeface="Proxima Nova Rg" panose="02000506030000020004" pitchFamily="2" charset="0"/>
                <a:cs typeface="Arial"/>
              </a:rPr>
              <a:t>BA, &amp; </a:t>
            </a:r>
            <a:r>
              <a:rPr lang="en-US" sz="1600" spc="-25" dirty="0" smtClean="0">
                <a:solidFill>
                  <a:schemeClr val="bg1"/>
                </a:solidFill>
                <a:latin typeface="Proxima Nova Rg" panose="02000506030000020004" pitchFamily="2" charset="0"/>
                <a:cs typeface="Arial"/>
              </a:rPr>
              <a:t>ME.</a:t>
            </a:r>
            <a:endParaRPr lang="en-US" sz="1600" dirty="0" smtClean="0">
              <a:solidFill>
                <a:schemeClr val="bg1"/>
              </a:solidFill>
              <a:latin typeface="Proxima Nova Rg" panose="02000506030000020004" pitchFamily="2" charset="0"/>
              <a:cs typeface="Arial"/>
            </a:endParaRPr>
          </a:p>
        </p:txBody>
      </p:sp>
      <p:sp>
        <p:nvSpPr>
          <p:cNvPr id="39" name="object 14"/>
          <p:cNvSpPr txBox="1"/>
          <p:nvPr/>
        </p:nvSpPr>
        <p:spPr>
          <a:xfrm>
            <a:off x="1079500" y="3743431"/>
            <a:ext cx="4430522" cy="443198"/>
          </a:xfrm>
          <a:prstGeom prst="rect">
            <a:avLst/>
          </a:prstGeom>
          <a:solidFill>
            <a:srgbClr val="50D0FF"/>
          </a:solidFill>
        </p:spPr>
        <p:txBody>
          <a:bodyPr vert="horz" wrap="square" lIns="0" tIns="0" rIns="0" bIns="0" rtlCol="0">
            <a:spAutoFit/>
          </a:bodyPr>
          <a:lstStyle/>
          <a:p>
            <a:pPr marL="45720">
              <a:lnSpc>
                <a:spcPct val="90000"/>
              </a:lnSpc>
            </a:pPr>
            <a:r>
              <a:rPr sz="1600" dirty="0" smtClean="0">
                <a:latin typeface="Proxima Nova Rg" panose="02000506030000020004" pitchFamily="2" charset="0"/>
                <a:cs typeface="Arial"/>
              </a:rPr>
              <a:t>3</a:t>
            </a:r>
            <a:r>
              <a:rPr sz="1600" spc="-25" dirty="0" smtClean="0">
                <a:latin typeface="Proxima Nova Rg" panose="02000506030000020004" pitchFamily="2" charset="0"/>
                <a:cs typeface="Arial"/>
              </a:rPr>
              <a:t> </a:t>
            </a:r>
            <a:r>
              <a:rPr sz="1600" dirty="0">
                <a:latin typeface="Proxima Nova Rg" panose="02000506030000020004" pitchFamily="2" charset="0"/>
                <a:cs typeface="Arial"/>
              </a:rPr>
              <a:t>EU</a:t>
            </a:r>
            <a:r>
              <a:rPr sz="1600" spc="-20" dirty="0">
                <a:latin typeface="Proxima Nova Rg" panose="02000506030000020004" pitchFamily="2" charset="0"/>
                <a:cs typeface="Arial"/>
              </a:rPr>
              <a:t> </a:t>
            </a:r>
            <a:r>
              <a:rPr sz="1600" dirty="0">
                <a:latin typeface="Proxima Nova Rg" panose="02000506030000020004" pitchFamily="2" charset="0"/>
                <a:cs typeface="Arial"/>
              </a:rPr>
              <a:t>countries</a:t>
            </a:r>
            <a:r>
              <a:rPr sz="1600" spc="-55" dirty="0">
                <a:latin typeface="Proxima Nova Rg" panose="02000506030000020004" pitchFamily="2" charset="0"/>
                <a:cs typeface="Arial"/>
              </a:rPr>
              <a:t> </a:t>
            </a:r>
            <a:r>
              <a:rPr lang="en-US" sz="1600" spc="-55" dirty="0" smtClean="0">
                <a:latin typeface="Proxima Nova Rg" panose="02000506030000020004" pitchFamily="2" charset="0"/>
                <a:cs typeface="Arial"/>
              </a:rPr>
              <a:t>that </a:t>
            </a:r>
            <a:r>
              <a:rPr sz="1600" dirty="0" smtClean="0">
                <a:latin typeface="Proxima Nova Rg" panose="02000506030000020004" pitchFamily="2" charset="0"/>
                <a:cs typeface="Arial"/>
              </a:rPr>
              <a:t>have</a:t>
            </a:r>
            <a:r>
              <a:rPr sz="1600" spc="-25" dirty="0" smtClean="0">
                <a:latin typeface="Proxima Nova Rg" panose="02000506030000020004" pitchFamily="2" charset="0"/>
                <a:cs typeface="Arial"/>
              </a:rPr>
              <a:t> </a:t>
            </a:r>
            <a:r>
              <a:rPr sz="1600" dirty="0">
                <a:latin typeface="Proxima Nova Rg" panose="02000506030000020004" pitchFamily="2" charset="0"/>
                <a:cs typeface="Arial"/>
              </a:rPr>
              <a:t>not</a:t>
            </a:r>
            <a:r>
              <a:rPr sz="1600" spc="-25" dirty="0">
                <a:latin typeface="Proxima Nova Rg" panose="02000506030000020004" pitchFamily="2" charset="0"/>
                <a:cs typeface="Arial"/>
              </a:rPr>
              <a:t> </a:t>
            </a:r>
            <a:r>
              <a:rPr sz="1600" dirty="0">
                <a:latin typeface="Proxima Nova Rg" panose="02000506030000020004" pitchFamily="2" charset="0"/>
                <a:cs typeface="Arial"/>
              </a:rPr>
              <a:t>signed</a:t>
            </a:r>
            <a:r>
              <a:rPr sz="1600" spc="-30" dirty="0">
                <a:latin typeface="Proxima Nova Rg" panose="02000506030000020004" pitchFamily="2" charset="0"/>
                <a:cs typeface="Arial"/>
              </a:rPr>
              <a:t> </a:t>
            </a:r>
            <a:r>
              <a:rPr sz="1600" dirty="0">
                <a:latin typeface="Proxima Nova Rg" panose="02000506030000020004" pitchFamily="2" charset="0"/>
                <a:cs typeface="Arial"/>
              </a:rPr>
              <a:t>up</a:t>
            </a:r>
            <a:r>
              <a:rPr sz="1600" spc="-35" dirty="0">
                <a:latin typeface="Proxima Nova Rg" panose="02000506030000020004" pitchFamily="2" charset="0"/>
                <a:cs typeface="Arial"/>
              </a:rPr>
              <a:t> </a:t>
            </a:r>
            <a:r>
              <a:rPr sz="1600" dirty="0" smtClean="0">
                <a:latin typeface="Proxima Nova Rg" panose="02000506030000020004" pitchFamily="2" charset="0"/>
                <a:cs typeface="Arial"/>
              </a:rPr>
              <a:t>to</a:t>
            </a:r>
            <a:r>
              <a:rPr lang="en-US" sz="1600" dirty="0" smtClean="0">
                <a:latin typeface="Proxima Nova Rg" panose="02000506030000020004" pitchFamily="2" charset="0"/>
                <a:cs typeface="Arial"/>
              </a:rPr>
              <a:t> </a:t>
            </a:r>
            <a:r>
              <a:rPr sz="1600" spc="-25" dirty="0" smtClean="0">
                <a:latin typeface="Proxima Nova Rg" panose="02000506030000020004" pitchFamily="2" charset="0"/>
                <a:cs typeface="Arial"/>
              </a:rPr>
              <a:t>U</a:t>
            </a:r>
            <a:r>
              <a:rPr lang="en-US" sz="1600" spc="-25" dirty="0" smtClean="0">
                <a:latin typeface="Proxima Nova Rg" panose="02000506030000020004" pitchFamily="2" charset="0"/>
                <a:cs typeface="Arial"/>
              </a:rPr>
              <a:t>P/UPC are ineligible: ES, HR, &amp; PL.</a:t>
            </a:r>
            <a:endParaRPr sz="1600" dirty="0">
              <a:latin typeface="Proxima Nova Rg" panose="02000506030000020004" pitchFamily="2" charset="0"/>
              <a:cs typeface="Arial"/>
            </a:endParaRPr>
          </a:p>
        </p:txBody>
      </p:sp>
      <p:sp>
        <p:nvSpPr>
          <p:cNvPr id="40" name="object 17"/>
          <p:cNvSpPr txBox="1"/>
          <p:nvPr/>
        </p:nvSpPr>
        <p:spPr>
          <a:xfrm>
            <a:off x="1079500" y="4371714"/>
            <a:ext cx="4430522" cy="581569"/>
          </a:xfrm>
          <a:prstGeom prst="rect">
            <a:avLst/>
          </a:prstGeom>
          <a:solidFill>
            <a:srgbClr val="ACBDCA"/>
          </a:solidFill>
        </p:spPr>
        <p:txBody>
          <a:bodyPr vert="horz" wrap="square" lIns="0" tIns="88265" rIns="0" bIns="0" rtlCol="0">
            <a:spAutoFit/>
          </a:bodyPr>
          <a:lstStyle/>
          <a:p>
            <a:pPr marL="45720">
              <a:spcBef>
                <a:spcPts val="695"/>
              </a:spcBef>
            </a:pPr>
            <a:r>
              <a:rPr lang="en-US" sz="1600" dirty="0" smtClean="0">
                <a:latin typeface="Proxima Nova Rg" panose="02000506030000020004" pitchFamily="2" charset="0"/>
                <a:cs typeface="Arial"/>
              </a:rPr>
              <a:t>7</a:t>
            </a:r>
            <a:r>
              <a:rPr sz="1600" spc="-30" dirty="0" smtClean="0">
                <a:latin typeface="Proxima Nova Rg" panose="02000506030000020004" pitchFamily="2" charset="0"/>
                <a:cs typeface="Arial"/>
              </a:rPr>
              <a:t> </a:t>
            </a:r>
            <a:r>
              <a:rPr lang="en-US" sz="1600" dirty="0" smtClean="0">
                <a:latin typeface="Proxima Nova Rg" panose="02000506030000020004" pitchFamily="2" charset="0"/>
                <a:cs typeface="Arial"/>
              </a:rPr>
              <a:t>EU countries that</a:t>
            </a:r>
            <a:r>
              <a:rPr sz="1600" spc="97" baseline="24305" dirty="0" smtClean="0">
                <a:latin typeface="Proxima Nova Rg" panose="02000506030000020004" pitchFamily="2" charset="0"/>
                <a:cs typeface="Arial"/>
              </a:rPr>
              <a:t> </a:t>
            </a:r>
            <a:r>
              <a:rPr sz="1600" dirty="0">
                <a:latin typeface="Proxima Nova Rg" panose="02000506030000020004" pitchFamily="2" charset="0"/>
                <a:cs typeface="Arial"/>
              </a:rPr>
              <a:t>have</a:t>
            </a:r>
            <a:r>
              <a:rPr sz="1600" spc="-30" dirty="0">
                <a:latin typeface="Proxima Nova Rg" panose="02000506030000020004" pitchFamily="2" charset="0"/>
                <a:cs typeface="Arial"/>
              </a:rPr>
              <a:t> </a:t>
            </a:r>
            <a:r>
              <a:rPr sz="1600" dirty="0">
                <a:latin typeface="Proxima Nova Rg" panose="02000506030000020004" pitchFamily="2" charset="0"/>
                <a:cs typeface="Arial"/>
              </a:rPr>
              <a:t>not</a:t>
            </a:r>
            <a:r>
              <a:rPr sz="1600" spc="-45" dirty="0">
                <a:latin typeface="Proxima Nova Rg" panose="02000506030000020004" pitchFamily="2" charset="0"/>
                <a:cs typeface="Arial"/>
              </a:rPr>
              <a:t> </a:t>
            </a:r>
            <a:r>
              <a:rPr sz="1600" dirty="0">
                <a:latin typeface="Proxima Nova Rg" panose="02000506030000020004" pitchFamily="2" charset="0"/>
                <a:cs typeface="Arial"/>
              </a:rPr>
              <a:t>yet</a:t>
            </a:r>
            <a:r>
              <a:rPr sz="1600" spc="-10" dirty="0">
                <a:latin typeface="Proxima Nova Rg" panose="02000506030000020004" pitchFamily="2" charset="0"/>
                <a:cs typeface="Arial"/>
              </a:rPr>
              <a:t> </a:t>
            </a:r>
            <a:r>
              <a:rPr sz="1600" spc="-10" dirty="0" smtClean="0">
                <a:latin typeface="Proxima Nova Rg" panose="02000506030000020004" pitchFamily="2" charset="0"/>
                <a:cs typeface="Arial"/>
              </a:rPr>
              <a:t>ratified</a:t>
            </a:r>
            <a:r>
              <a:rPr lang="en-US" sz="1600" spc="-10" dirty="0" smtClean="0">
                <a:latin typeface="Proxima Nova Rg" panose="02000506030000020004" pitchFamily="2" charset="0"/>
                <a:cs typeface="Arial"/>
              </a:rPr>
              <a:t> UPCA: CY, CZ, GR, HU, IE, RO, &amp; SK. </a:t>
            </a:r>
            <a:endParaRPr sz="1600" dirty="0">
              <a:latin typeface="Proxima Nova Rg" panose="02000506030000020004" pitchFamily="2" charset="0"/>
              <a:cs typeface="Arial"/>
            </a:endParaRPr>
          </a:p>
        </p:txBody>
      </p:sp>
      <p:sp>
        <p:nvSpPr>
          <p:cNvPr id="41" name="object 18"/>
          <p:cNvSpPr txBox="1"/>
          <p:nvPr/>
        </p:nvSpPr>
        <p:spPr>
          <a:xfrm>
            <a:off x="1079500" y="5138068"/>
            <a:ext cx="4436398" cy="1168269"/>
          </a:xfrm>
          <a:prstGeom prst="rect">
            <a:avLst/>
          </a:prstGeom>
          <a:solidFill>
            <a:srgbClr val="314350"/>
          </a:solidFill>
        </p:spPr>
        <p:txBody>
          <a:bodyPr vert="horz" wrap="square" lIns="0" tIns="92710" rIns="0" bIns="0" rtlCol="0">
            <a:spAutoFit/>
          </a:bodyPr>
          <a:lstStyle/>
          <a:p>
            <a:pPr marL="25400">
              <a:spcBef>
                <a:spcPts val="730"/>
              </a:spcBef>
            </a:pPr>
            <a:r>
              <a:rPr sz="1600" dirty="0" smtClean="0">
                <a:solidFill>
                  <a:srgbClr val="FFFFFF"/>
                </a:solidFill>
                <a:latin typeface="Proxima Nova Rg" panose="02000506030000020004" pitchFamily="2" charset="0"/>
                <a:cs typeface="Arial"/>
              </a:rPr>
              <a:t>1</a:t>
            </a:r>
            <a:r>
              <a:rPr lang="en-US" sz="1600" dirty="0" smtClean="0">
                <a:solidFill>
                  <a:srgbClr val="FFFFFF"/>
                </a:solidFill>
                <a:latin typeface="Proxima Nova Rg" panose="02000506030000020004" pitchFamily="2" charset="0"/>
                <a:cs typeface="Arial"/>
              </a:rPr>
              <a:t>7</a:t>
            </a:r>
            <a:r>
              <a:rPr sz="1600" spc="-35" dirty="0" smtClean="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countries</a:t>
            </a:r>
            <a:r>
              <a:rPr sz="1600" spc="-55"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have</a:t>
            </a:r>
            <a:r>
              <a:rPr sz="1600" spc="-35"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already</a:t>
            </a:r>
            <a:r>
              <a:rPr sz="1600" spc="-55" dirty="0">
                <a:solidFill>
                  <a:srgbClr val="FFFFFF"/>
                </a:solidFill>
                <a:latin typeface="Proxima Nova Rg" panose="02000506030000020004" pitchFamily="2" charset="0"/>
                <a:cs typeface="Arial"/>
              </a:rPr>
              <a:t> </a:t>
            </a:r>
            <a:r>
              <a:rPr sz="1600" dirty="0">
                <a:solidFill>
                  <a:srgbClr val="FFFFFF"/>
                </a:solidFill>
                <a:latin typeface="Proxima Nova Rg" panose="02000506030000020004" pitchFamily="2" charset="0"/>
                <a:cs typeface="Arial"/>
              </a:rPr>
              <a:t>ratified</a:t>
            </a:r>
            <a:r>
              <a:rPr sz="1600" spc="-55" dirty="0">
                <a:solidFill>
                  <a:srgbClr val="FFFFFF"/>
                </a:solidFill>
                <a:latin typeface="Proxima Nova Rg" panose="02000506030000020004" pitchFamily="2" charset="0"/>
                <a:cs typeface="Arial"/>
              </a:rPr>
              <a:t> </a:t>
            </a:r>
            <a:r>
              <a:rPr sz="1600" spc="-20" dirty="0" smtClean="0">
                <a:solidFill>
                  <a:srgbClr val="FFFFFF"/>
                </a:solidFill>
                <a:latin typeface="Proxima Nova Rg" panose="02000506030000020004" pitchFamily="2" charset="0"/>
                <a:cs typeface="Arial"/>
              </a:rPr>
              <a:t>UPCA</a:t>
            </a:r>
            <a:r>
              <a:rPr lang="en-US" sz="1600" spc="-20" dirty="0" smtClean="0">
                <a:solidFill>
                  <a:srgbClr val="FFFFFF"/>
                </a:solidFill>
                <a:latin typeface="Proxima Nova Rg" panose="02000506030000020004" pitchFamily="2" charset="0"/>
                <a:cs typeface="Arial"/>
              </a:rPr>
              <a:t>:  AT, BE, BG, </a:t>
            </a:r>
            <a:r>
              <a:rPr lang="en-US" sz="1600" spc="-10" dirty="0" smtClean="0">
                <a:solidFill>
                  <a:schemeClr val="bg1"/>
                </a:solidFill>
                <a:latin typeface="Proxima Nova Rg" panose="02000506030000020004" pitchFamily="2" charset="0"/>
                <a:cs typeface="Arial"/>
              </a:rPr>
              <a:t>DE</a:t>
            </a:r>
            <a:r>
              <a:rPr lang="en-US" sz="1600" baseline="24305" dirty="0">
                <a:solidFill>
                  <a:schemeClr val="bg1"/>
                </a:solidFill>
                <a:latin typeface="Proxima Nova Rg" panose="02000506030000020004" pitchFamily="2" charset="0"/>
                <a:cs typeface="Arial"/>
              </a:rPr>
              <a:t>1</a:t>
            </a:r>
            <a:r>
              <a:rPr lang="en-US" sz="1600" spc="-10" dirty="0" smtClean="0">
                <a:solidFill>
                  <a:schemeClr val="bg1"/>
                </a:solidFill>
                <a:latin typeface="Proxima Nova Rg" panose="02000506030000020004" pitchFamily="2" charset="0"/>
                <a:cs typeface="Arial"/>
              </a:rPr>
              <a:t>, </a:t>
            </a:r>
            <a:r>
              <a:rPr lang="en-US" sz="1600" spc="-20" dirty="0" smtClean="0">
                <a:solidFill>
                  <a:srgbClr val="FFFFFF"/>
                </a:solidFill>
                <a:latin typeface="Proxima Nova Rg" panose="02000506030000020004" pitchFamily="2" charset="0"/>
                <a:cs typeface="Arial"/>
              </a:rPr>
              <a:t>DK, EE, FI, FR, IT, LT, LU, LV, MT, NL, PT, SE, &amp; SI.</a:t>
            </a:r>
          </a:p>
          <a:p>
            <a:pPr marL="25400">
              <a:spcBef>
                <a:spcPts val="730"/>
              </a:spcBef>
            </a:pPr>
            <a:r>
              <a:rPr lang="en-US" sz="1600" spc="-20" dirty="0">
                <a:solidFill>
                  <a:srgbClr val="FFFFFF"/>
                </a:solidFill>
                <a:latin typeface="Proxima Nova Rg" panose="02000506030000020004" pitchFamily="2" charset="0"/>
                <a:cs typeface="Arial"/>
              </a:rPr>
              <a:t>A</a:t>
            </a:r>
            <a:r>
              <a:rPr lang="en-US" sz="1600" spc="-20" dirty="0" smtClean="0">
                <a:solidFill>
                  <a:srgbClr val="FFFFFF"/>
                </a:solidFill>
                <a:latin typeface="Proxima Nova Rg" panose="02000506030000020004" pitchFamily="2" charset="0"/>
                <a:cs typeface="Arial"/>
              </a:rPr>
              <a:t>bout 24-25 EU member states may join in time.</a:t>
            </a:r>
            <a:endParaRPr sz="1600" dirty="0">
              <a:solidFill>
                <a:schemeClr val="bg1"/>
              </a:solidFill>
              <a:latin typeface="Proxima Nova Rg" panose="02000506030000020004" pitchFamily="2" charset="0"/>
              <a:cs typeface="Arial"/>
            </a:endParaRPr>
          </a:p>
        </p:txBody>
      </p:sp>
      <p:grpSp>
        <p:nvGrpSpPr>
          <p:cNvPr id="42" name="Group 41"/>
          <p:cNvGrpSpPr/>
          <p:nvPr/>
        </p:nvGrpSpPr>
        <p:grpSpPr>
          <a:xfrm>
            <a:off x="6383704" y="2404298"/>
            <a:ext cx="2382982" cy="3947770"/>
            <a:chOff x="6082716" y="1925782"/>
            <a:chExt cx="2392551" cy="3703064"/>
          </a:xfrm>
        </p:grpSpPr>
        <p:pic>
          <p:nvPicPr>
            <p:cNvPr id="43" name="object 3"/>
            <p:cNvPicPr/>
            <p:nvPr/>
          </p:nvPicPr>
          <p:blipFill>
            <a:blip r:embed="rId5" cstate="print"/>
            <a:stretch>
              <a:fillRect/>
            </a:stretch>
          </p:blipFill>
          <p:spPr>
            <a:xfrm>
              <a:off x="6082716" y="1925782"/>
              <a:ext cx="2392551" cy="3703064"/>
            </a:xfrm>
            <a:prstGeom prst="rect">
              <a:avLst/>
            </a:prstGeom>
          </p:spPr>
        </p:pic>
        <p:sp>
          <p:nvSpPr>
            <p:cNvPr id="44" name="object 4"/>
            <p:cNvSpPr txBox="1"/>
            <p:nvPr/>
          </p:nvSpPr>
          <p:spPr>
            <a:xfrm>
              <a:off x="7026631" y="2125980"/>
              <a:ext cx="415925" cy="227952"/>
            </a:xfrm>
            <a:prstGeom prst="rect">
              <a:avLst/>
            </a:prstGeom>
          </p:spPr>
          <p:txBody>
            <a:bodyPr vert="horz" wrap="square" lIns="0" tIns="12065" rIns="0" bIns="0" rtlCol="0">
              <a:spAutoFit/>
            </a:bodyPr>
            <a:lstStyle/>
            <a:p>
              <a:pPr marL="12700">
                <a:spcBef>
                  <a:spcPts val="95"/>
                </a:spcBef>
              </a:pPr>
              <a:r>
                <a:rPr sz="1500" spc="-25" dirty="0">
                  <a:solidFill>
                    <a:srgbClr val="FFFFFF"/>
                  </a:solidFill>
                  <a:latin typeface="Proxima Nova Rg" panose="02000506030000020004" pitchFamily="2" charset="0"/>
                  <a:cs typeface="Arial"/>
                </a:rPr>
                <a:t>EPC</a:t>
              </a:r>
              <a:endParaRPr sz="1500" dirty="0">
                <a:latin typeface="Proxima Nova Rg" panose="02000506030000020004" pitchFamily="2" charset="0"/>
                <a:cs typeface="Arial"/>
              </a:endParaRPr>
            </a:p>
          </p:txBody>
        </p:sp>
        <p:sp>
          <p:nvSpPr>
            <p:cNvPr id="46" name="object 5"/>
            <p:cNvSpPr txBox="1"/>
            <p:nvPr/>
          </p:nvSpPr>
          <p:spPr>
            <a:xfrm>
              <a:off x="7093572" y="2630424"/>
              <a:ext cx="289560" cy="227952"/>
            </a:xfrm>
            <a:prstGeom prst="rect">
              <a:avLst/>
            </a:prstGeom>
          </p:spPr>
          <p:txBody>
            <a:bodyPr vert="horz" wrap="square" lIns="0" tIns="12065" rIns="0" bIns="0" rtlCol="0">
              <a:spAutoFit/>
            </a:bodyPr>
            <a:lstStyle/>
            <a:p>
              <a:pPr marL="12700">
                <a:spcBef>
                  <a:spcPts val="95"/>
                </a:spcBef>
              </a:pPr>
              <a:r>
                <a:rPr sz="1500" spc="-25" dirty="0">
                  <a:latin typeface="Proxima Nova Rg" panose="02000506030000020004" pitchFamily="2" charset="0"/>
                  <a:cs typeface="Arial"/>
                </a:rPr>
                <a:t>EU</a:t>
              </a:r>
              <a:endParaRPr sz="1500" dirty="0">
                <a:latin typeface="Proxima Nova Rg" panose="02000506030000020004" pitchFamily="2" charset="0"/>
                <a:cs typeface="Arial"/>
              </a:endParaRPr>
            </a:p>
          </p:txBody>
        </p:sp>
        <p:sp>
          <p:nvSpPr>
            <p:cNvPr id="47" name="object 6"/>
            <p:cNvSpPr txBox="1"/>
            <p:nvPr/>
          </p:nvSpPr>
          <p:spPr>
            <a:xfrm>
              <a:off x="6822313" y="3327044"/>
              <a:ext cx="935990" cy="416207"/>
            </a:xfrm>
            <a:prstGeom prst="rect">
              <a:avLst/>
            </a:prstGeom>
          </p:spPr>
          <p:txBody>
            <a:bodyPr vert="horz" wrap="square" lIns="0" tIns="12700" rIns="0" bIns="0" rtlCol="0">
              <a:spAutoFit/>
            </a:bodyPr>
            <a:lstStyle/>
            <a:p>
              <a:pPr marL="12700">
                <a:spcBef>
                  <a:spcPts val="100"/>
                </a:spcBef>
              </a:pPr>
              <a:r>
                <a:rPr sz="1400" spc="-10" dirty="0">
                  <a:latin typeface="Proxima Nova Rg" panose="02000506030000020004" pitchFamily="2" charset="0"/>
                  <a:cs typeface="Arial"/>
                </a:rPr>
                <a:t>UPC/UP</a:t>
              </a:r>
              <a:endParaRPr sz="1400" dirty="0">
                <a:latin typeface="Proxima Nova Rg" panose="02000506030000020004" pitchFamily="2" charset="0"/>
                <a:cs typeface="Arial"/>
              </a:endParaRPr>
            </a:p>
            <a:p>
              <a:pPr marL="12700"/>
              <a:r>
                <a:rPr sz="1400" spc="-10" dirty="0">
                  <a:latin typeface="Proxima Nova Rg" panose="02000506030000020004" pitchFamily="2" charset="0"/>
                  <a:cs typeface="Arial"/>
                </a:rPr>
                <a:t>participants</a:t>
              </a:r>
              <a:endParaRPr sz="1400" dirty="0">
                <a:latin typeface="Proxima Nova Rg" panose="02000506030000020004" pitchFamily="2" charset="0"/>
                <a:cs typeface="Arial"/>
              </a:endParaRPr>
            </a:p>
          </p:txBody>
        </p:sp>
        <p:sp>
          <p:nvSpPr>
            <p:cNvPr id="48" name="object 8"/>
            <p:cNvSpPr txBox="1"/>
            <p:nvPr/>
          </p:nvSpPr>
          <p:spPr>
            <a:xfrm>
              <a:off x="6941172" y="4352545"/>
              <a:ext cx="675640" cy="444476"/>
            </a:xfrm>
            <a:prstGeom prst="rect">
              <a:avLst/>
            </a:prstGeom>
          </p:spPr>
          <p:txBody>
            <a:bodyPr vert="horz" wrap="square" lIns="0" tIns="12065" rIns="0" bIns="0" rtlCol="0">
              <a:spAutoFit/>
            </a:bodyPr>
            <a:lstStyle/>
            <a:p>
              <a:pPr algn="ctr">
                <a:lnSpc>
                  <a:spcPts val="1795"/>
                </a:lnSpc>
                <a:spcBef>
                  <a:spcPts val="95"/>
                </a:spcBef>
              </a:pPr>
              <a:r>
                <a:rPr sz="1500" spc="-25" dirty="0">
                  <a:solidFill>
                    <a:srgbClr val="FFFFFF"/>
                  </a:solidFill>
                  <a:latin typeface="Proxima Nova Rg" panose="02000506030000020004" pitchFamily="2" charset="0"/>
                  <a:cs typeface="Arial"/>
                </a:rPr>
                <a:t>UPC</a:t>
              </a:r>
              <a:endParaRPr sz="1500" dirty="0">
                <a:latin typeface="Proxima Nova Rg" panose="02000506030000020004" pitchFamily="2" charset="0"/>
                <a:cs typeface="Arial"/>
              </a:endParaRPr>
            </a:p>
            <a:p>
              <a:pPr algn="ctr">
                <a:lnSpc>
                  <a:spcPts val="1795"/>
                </a:lnSpc>
              </a:pPr>
              <a:r>
                <a:rPr sz="1500" spc="-10" dirty="0">
                  <a:solidFill>
                    <a:srgbClr val="FFFFFF"/>
                  </a:solidFill>
                  <a:latin typeface="Proxima Nova Rg" panose="02000506030000020004" pitchFamily="2" charset="0"/>
                  <a:cs typeface="Arial"/>
                </a:rPr>
                <a:t>Ratified</a:t>
              </a:r>
              <a:endParaRPr sz="1500" dirty="0">
                <a:latin typeface="Proxima Nova Rg" panose="02000506030000020004" pitchFamily="2" charset="0"/>
                <a:cs typeface="Arial"/>
              </a:endParaRPr>
            </a:p>
          </p:txBody>
        </p:sp>
      </p:grpSp>
      <p:pic>
        <p:nvPicPr>
          <p:cNvPr id="49" name="object 20"/>
          <p:cNvPicPr/>
          <p:nvPr/>
        </p:nvPicPr>
        <p:blipFill>
          <a:blip r:embed="rId6" cstate="print"/>
          <a:stretch>
            <a:fillRect/>
          </a:stretch>
        </p:blipFill>
        <p:spPr>
          <a:xfrm>
            <a:off x="9983041" y="2316888"/>
            <a:ext cx="1060549" cy="4094602"/>
          </a:xfrm>
          <a:prstGeom prst="rect">
            <a:avLst/>
          </a:prstGeom>
        </p:spPr>
      </p:pic>
      <p:pic>
        <p:nvPicPr>
          <p:cNvPr id="50" name="Picture 49"/>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10082152" y="673236"/>
            <a:ext cx="894603" cy="898967"/>
          </a:xfrm>
          <a:prstGeom prst="rect">
            <a:avLst/>
          </a:prstGeom>
        </p:spPr>
      </p:pic>
      <p:sp>
        <p:nvSpPr>
          <p:cNvPr id="51" name="Rectangle 50"/>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2060661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t>17</a:t>
            </a:fld>
            <a:endParaRPr lang="en-US" sz="800" dirty="0">
              <a:latin typeface="Proxima Nova Rg" panose="02000506030000020004" pitchFamily="2"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2"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and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a:t>
            </a:r>
            <a:r>
              <a:rPr lang="en-US" sz="3600" b="1" dirty="0" err="1">
                <a:solidFill>
                  <a:srgbClr val="FCB813"/>
                </a:solidFill>
                <a:latin typeface="Proxima Nova Rg" panose="02000506030000020004" pitchFamily="2" charset="0"/>
              </a:rPr>
              <a:t>UPC</a:t>
            </a:r>
            <a:r>
              <a:rPr lang="en-US" sz="3600" b="1" dirty="0">
                <a:solidFill>
                  <a:srgbClr val="FCB813"/>
                </a:solidFill>
                <a:latin typeface="Proxima Nova Rg" panose="02000506030000020004" pitchFamily="2" charset="0"/>
              </a:rPr>
              <a:t>)</a:t>
            </a:r>
          </a:p>
        </p:txBody>
      </p:sp>
      <p:pic>
        <p:nvPicPr>
          <p:cNvPr id="36" name="Picture 35"/>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0192917" y="692957"/>
            <a:ext cx="894603" cy="898967"/>
          </a:xfrm>
          <a:prstGeom prst="rect">
            <a:avLst/>
          </a:prstGeom>
        </p:spPr>
      </p:pic>
      <p:sp>
        <p:nvSpPr>
          <p:cNvPr id="37" name="Rectangle 36"/>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grpSp>
        <p:nvGrpSpPr>
          <p:cNvPr id="21" name="object 9"/>
          <p:cNvGrpSpPr/>
          <p:nvPr/>
        </p:nvGrpSpPr>
        <p:grpSpPr>
          <a:xfrm>
            <a:off x="5695568" y="3016250"/>
            <a:ext cx="6283071" cy="3265677"/>
            <a:chOff x="361200" y="1604772"/>
            <a:chExt cx="7484745" cy="3758565"/>
          </a:xfrm>
        </p:grpSpPr>
        <p:pic>
          <p:nvPicPr>
            <p:cNvPr id="22" name="object 10"/>
            <p:cNvPicPr/>
            <p:nvPr/>
          </p:nvPicPr>
          <p:blipFill>
            <a:blip r:embed="rId6" cstate="print"/>
            <a:stretch>
              <a:fillRect/>
            </a:stretch>
          </p:blipFill>
          <p:spPr>
            <a:xfrm>
              <a:off x="361200" y="1604772"/>
              <a:ext cx="6551650" cy="3758209"/>
            </a:xfrm>
            <a:prstGeom prst="rect">
              <a:avLst/>
            </a:prstGeom>
          </p:spPr>
        </p:pic>
        <p:pic>
          <p:nvPicPr>
            <p:cNvPr id="23" name="object 11"/>
            <p:cNvPicPr/>
            <p:nvPr/>
          </p:nvPicPr>
          <p:blipFill>
            <a:blip r:embed="rId7" cstate="print"/>
            <a:stretch>
              <a:fillRect/>
            </a:stretch>
          </p:blipFill>
          <p:spPr>
            <a:xfrm>
              <a:off x="6725386" y="3419830"/>
              <a:ext cx="612622" cy="219468"/>
            </a:xfrm>
            <a:prstGeom prst="rect">
              <a:avLst/>
            </a:prstGeom>
          </p:spPr>
        </p:pic>
        <p:pic>
          <p:nvPicPr>
            <p:cNvPr id="24" name="object 12"/>
            <p:cNvPicPr/>
            <p:nvPr/>
          </p:nvPicPr>
          <p:blipFill>
            <a:blip r:embed="rId8" cstate="print"/>
            <a:stretch>
              <a:fillRect/>
            </a:stretch>
          </p:blipFill>
          <p:spPr>
            <a:xfrm>
              <a:off x="6729997" y="3781082"/>
              <a:ext cx="438886" cy="242290"/>
            </a:xfrm>
            <a:prstGeom prst="rect">
              <a:avLst/>
            </a:prstGeom>
          </p:spPr>
        </p:pic>
        <p:pic>
          <p:nvPicPr>
            <p:cNvPr id="38" name="object 13"/>
            <p:cNvPicPr/>
            <p:nvPr/>
          </p:nvPicPr>
          <p:blipFill>
            <a:blip r:embed="rId9" cstate="print"/>
            <a:stretch>
              <a:fillRect/>
            </a:stretch>
          </p:blipFill>
          <p:spPr>
            <a:xfrm>
              <a:off x="6720826" y="2843771"/>
              <a:ext cx="850392" cy="196595"/>
            </a:xfrm>
            <a:prstGeom prst="rect">
              <a:avLst/>
            </a:prstGeom>
          </p:spPr>
        </p:pic>
        <p:pic>
          <p:nvPicPr>
            <p:cNvPr id="39" name="object 14"/>
            <p:cNvPicPr/>
            <p:nvPr/>
          </p:nvPicPr>
          <p:blipFill>
            <a:blip r:embed="rId10" cstate="print"/>
            <a:stretch>
              <a:fillRect/>
            </a:stretch>
          </p:blipFill>
          <p:spPr>
            <a:xfrm>
              <a:off x="6720826" y="2711208"/>
              <a:ext cx="845832" cy="242290"/>
            </a:xfrm>
            <a:prstGeom prst="rect">
              <a:avLst/>
            </a:prstGeom>
          </p:spPr>
        </p:pic>
        <p:pic>
          <p:nvPicPr>
            <p:cNvPr id="40" name="object 15"/>
            <p:cNvPicPr/>
            <p:nvPr/>
          </p:nvPicPr>
          <p:blipFill>
            <a:blip r:embed="rId11" cstate="print"/>
            <a:stretch>
              <a:fillRect/>
            </a:stretch>
          </p:blipFill>
          <p:spPr>
            <a:xfrm>
              <a:off x="6720826" y="2185416"/>
              <a:ext cx="1124686" cy="278891"/>
            </a:xfrm>
            <a:prstGeom prst="rect">
              <a:avLst/>
            </a:prstGeom>
          </p:spPr>
        </p:pic>
        <p:pic>
          <p:nvPicPr>
            <p:cNvPr id="41" name="object 16"/>
            <p:cNvPicPr/>
            <p:nvPr/>
          </p:nvPicPr>
          <p:blipFill>
            <a:blip r:embed="rId12" cstate="print"/>
            <a:stretch>
              <a:fillRect/>
            </a:stretch>
          </p:blipFill>
          <p:spPr>
            <a:xfrm>
              <a:off x="6748259" y="3054121"/>
              <a:ext cx="160032" cy="164591"/>
            </a:xfrm>
            <a:prstGeom prst="rect">
              <a:avLst/>
            </a:prstGeom>
          </p:spPr>
        </p:pic>
        <p:sp>
          <p:nvSpPr>
            <p:cNvPr id="42" name="object 17"/>
            <p:cNvSpPr/>
            <p:nvPr/>
          </p:nvSpPr>
          <p:spPr>
            <a:xfrm>
              <a:off x="6734556" y="3041903"/>
              <a:ext cx="180340" cy="186055"/>
            </a:xfrm>
            <a:custGeom>
              <a:avLst/>
              <a:gdLst/>
              <a:ahLst/>
              <a:cxnLst/>
              <a:rect l="l" t="t" r="r" b="b"/>
              <a:pathLst>
                <a:path w="180340" h="186055">
                  <a:moveTo>
                    <a:pt x="0" y="0"/>
                  </a:moveTo>
                  <a:lnTo>
                    <a:pt x="179832" y="0"/>
                  </a:lnTo>
                  <a:lnTo>
                    <a:pt x="179832" y="185801"/>
                  </a:lnTo>
                  <a:lnTo>
                    <a:pt x="0" y="185801"/>
                  </a:lnTo>
                  <a:lnTo>
                    <a:pt x="0" y="0"/>
                  </a:lnTo>
                  <a:close/>
                </a:path>
              </a:pathLst>
            </a:custGeom>
            <a:ln w="19685">
              <a:solidFill>
                <a:srgbClr val="FF0000"/>
              </a:solidFill>
            </a:ln>
          </p:spPr>
          <p:txBody>
            <a:bodyPr wrap="square" lIns="0" tIns="0" rIns="0" bIns="0" rtlCol="0"/>
            <a:lstStyle/>
            <a:p>
              <a:endParaRPr dirty="0"/>
            </a:p>
          </p:txBody>
        </p:sp>
      </p:grpSp>
      <p:sp>
        <p:nvSpPr>
          <p:cNvPr id="3" name="Rectangle 2"/>
          <p:cNvSpPr/>
          <p:nvPr/>
        </p:nvSpPr>
        <p:spPr>
          <a:xfrm>
            <a:off x="5433631" y="2799437"/>
            <a:ext cx="6667816" cy="3612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881" y="3024732"/>
            <a:ext cx="6096000" cy="2816156"/>
          </a:xfrm>
          <a:prstGeom prst="rect">
            <a:avLst/>
          </a:prstGeom>
        </p:spPr>
        <p:txBody>
          <a:bodyPr>
            <a:spAutoFit/>
          </a:bodyPr>
          <a:lstStyle/>
          <a:p>
            <a:r>
              <a:rPr lang="en-US" sz="1200" b="1" u="sng" dirty="0" smtClean="0">
                <a:solidFill>
                  <a:srgbClr val="BD0F05"/>
                </a:solidFill>
                <a:latin typeface="Arial" panose="020B0604020202020204" pitchFamily="34" charset="0"/>
              </a:rPr>
              <a:t>Coverage in 25 states over 20 years</a:t>
            </a:r>
          </a:p>
          <a:p>
            <a:endParaRPr lang="en-US" sz="1200" b="1" u="sng" dirty="0" smtClean="0">
              <a:solidFill>
                <a:srgbClr val="BD0F05"/>
              </a:solidFill>
              <a:latin typeface="Arial" panose="020B0604020202020204" pitchFamily="34" charset="0"/>
            </a:endParaRPr>
          </a:p>
          <a:p>
            <a:r>
              <a:rPr lang="en-US" sz="1200" b="1" dirty="0" smtClean="0">
                <a:solidFill>
                  <a:srgbClr val="BD0F05"/>
                </a:solidFill>
                <a:latin typeface="Arial" panose="020B0604020202020204" pitchFamily="34" charset="0"/>
              </a:rPr>
              <a:t>Total renewal </a:t>
            </a:r>
            <a:r>
              <a:rPr lang="en-US" sz="1200" b="1" dirty="0">
                <a:solidFill>
                  <a:srgbClr val="BD0F05"/>
                </a:solidFill>
                <a:latin typeface="Arial" panose="020B0604020202020204" pitchFamily="34" charset="0"/>
              </a:rPr>
              <a:t>fees </a:t>
            </a:r>
            <a:r>
              <a:rPr lang="en-US" sz="1200" b="1" dirty="0" smtClean="0">
                <a:solidFill>
                  <a:srgbClr val="BD0F05"/>
                </a:solidFill>
                <a:latin typeface="Arial" panose="020B0604020202020204" pitchFamily="34" charset="0"/>
              </a:rPr>
              <a:t>for UP totals ~35,555 EUR or ~ 39,114 USD</a:t>
            </a:r>
          </a:p>
          <a:p>
            <a:r>
              <a:rPr lang="en-US" sz="1200" b="1" dirty="0" smtClean="0">
                <a:solidFill>
                  <a:srgbClr val="BD0F05"/>
                </a:solidFill>
                <a:latin typeface="Arial" panose="020B0604020202020204" pitchFamily="34" charset="0"/>
              </a:rPr>
              <a:t>Total renewal fees of EP totals ~160,633  EUR or ~176,712 USD</a:t>
            </a:r>
            <a:endParaRPr lang="en-US" sz="800" b="1" dirty="0">
              <a:latin typeface="Arial" panose="020B0604020202020204" pitchFamily="34" charset="0"/>
            </a:endParaRPr>
          </a:p>
          <a:p>
            <a:pPr algn="ctr"/>
            <a:r>
              <a:rPr lang="en-US" sz="800" dirty="0">
                <a:latin typeface="Times New Roman" panose="02020603050405020304" pitchFamily="18" charset="0"/>
              </a:rPr>
              <a:t>	</a:t>
            </a:r>
            <a:r>
              <a:rPr lang="en-US" sz="1100" dirty="0">
                <a:latin typeface="Arial" panose="020B0604020202020204" pitchFamily="34" charset="0"/>
              </a:rPr>
              <a:t>     </a:t>
            </a:r>
            <a:r>
              <a:rPr lang="en-US" sz="1100" dirty="0" smtClean="0">
                <a:latin typeface="Arial" panose="020B0604020202020204" pitchFamily="34" charset="0"/>
              </a:rPr>
              <a:t>	 </a:t>
            </a:r>
            <a:r>
              <a:rPr lang="en-US" sz="1100" dirty="0">
                <a:latin typeface="Arial" panose="020B0604020202020204" pitchFamily="34" charset="0"/>
              </a:rPr>
              <a:t>EUR	</a:t>
            </a:r>
            <a:r>
              <a:rPr lang="en-US" sz="800" dirty="0">
                <a:latin typeface="Times New Roman" panose="02020603050405020304" pitchFamily="18" charset="0"/>
              </a:rPr>
              <a:t>	</a:t>
            </a:r>
            <a:r>
              <a:rPr lang="en-US" sz="1100" dirty="0">
                <a:latin typeface="Arial" panose="020B0604020202020204" pitchFamily="34" charset="0"/>
              </a:rPr>
              <a:t>      EUR	</a:t>
            </a:r>
            <a:endParaRPr lang="en-US" sz="800" b="1" dirty="0">
              <a:latin typeface="Arial" panose="020B0604020202020204" pitchFamily="34" charset="0"/>
            </a:endParaRPr>
          </a:p>
          <a:p>
            <a:pPr lvl="1" algn="ctr"/>
            <a:r>
              <a:rPr lang="en-US" sz="1100" dirty="0">
                <a:latin typeface="Arial" panose="020B0604020202020204" pitchFamily="34" charset="0"/>
              </a:rPr>
              <a:t>2nd </a:t>
            </a:r>
            <a:r>
              <a:rPr lang="en-US" sz="1100" dirty="0" smtClean="0">
                <a:latin typeface="Arial" panose="020B0604020202020204" pitchFamily="34" charset="0"/>
              </a:rPr>
              <a:t>year	</a:t>
            </a:r>
            <a:r>
              <a:rPr lang="en-US" sz="1100" u="sng" dirty="0" smtClean="0">
                <a:latin typeface="Arial" panose="020B0604020202020204" pitchFamily="34" charset="0"/>
              </a:rPr>
              <a:t>       </a:t>
            </a:r>
            <a:r>
              <a:rPr lang="en-US" sz="1100" u="sng" dirty="0">
                <a:latin typeface="Arial" panose="020B0604020202020204" pitchFamily="34" charset="0"/>
              </a:rPr>
              <a:t>35</a:t>
            </a:r>
            <a:r>
              <a:rPr lang="en-US" sz="1100" dirty="0">
                <a:latin typeface="Arial" panose="020B0604020202020204" pitchFamily="34" charset="0"/>
              </a:rPr>
              <a:t>	11th year	</a:t>
            </a:r>
            <a:r>
              <a:rPr lang="en-US" sz="1100" u="sng" dirty="0">
                <a:latin typeface="Arial" panose="020B0604020202020204" pitchFamily="34" charset="0"/>
              </a:rPr>
              <a:t>      1 460</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3rd year	</a:t>
            </a:r>
            <a:r>
              <a:rPr lang="en-US" sz="1100" u="sng" dirty="0">
                <a:latin typeface="Arial" panose="020B0604020202020204" pitchFamily="34" charset="0"/>
              </a:rPr>
              <a:t>      105</a:t>
            </a:r>
            <a:r>
              <a:rPr lang="en-US" sz="1100" dirty="0">
                <a:latin typeface="Arial" panose="020B0604020202020204" pitchFamily="34" charset="0"/>
              </a:rPr>
              <a:t>	12th year	</a:t>
            </a:r>
            <a:r>
              <a:rPr lang="en-US" sz="1100" u="sng" dirty="0">
                <a:latin typeface="Arial" panose="020B0604020202020204" pitchFamily="34" charset="0"/>
              </a:rPr>
              <a:t>      1 775</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4th year	</a:t>
            </a:r>
            <a:r>
              <a:rPr lang="en-US" sz="1100" u="sng" dirty="0">
                <a:latin typeface="Arial" panose="020B0604020202020204" pitchFamily="34" charset="0"/>
              </a:rPr>
              <a:t>      145</a:t>
            </a:r>
            <a:r>
              <a:rPr lang="en-US" sz="1100" dirty="0">
                <a:latin typeface="Arial" panose="020B0604020202020204" pitchFamily="34" charset="0"/>
              </a:rPr>
              <a:t>	13th year	</a:t>
            </a:r>
            <a:r>
              <a:rPr lang="en-US" sz="1100" u="sng" dirty="0">
                <a:latin typeface="Arial" panose="020B0604020202020204" pitchFamily="34" charset="0"/>
              </a:rPr>
              <a:t>      2 105</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5th year	</a:t>
            </a:r>
            <a:r>
              <a:rPr lang="en-US" sz="1100" u="sng" dirty="0">
                <a:latin typeface="Arial" panose="020B0604020202020204" pitchFamily="34" charset="0"/>
              </a:rPr>
              <a:t>      315</a:t>
            </a:r>
            <a:r>
              <a:rPr lang="en-US" sz="1100" dirty="0">
                <a:latin typeface="Arial" panose="020B0604020202020204" pitchFamily="34" charset="0"/>
              </a:rPr>
              <a:t>	14th year	</a:t>
            </a:r>
            <a:r>
              <a:rPr lang="en-US" sz="1100" u="sng" dirty="0">
                <a:latin typeface="Arial" panose="020B0604020202020204" pitchFamily="34" charset="0"/>
              </a:rPr>
              <a:t>      2 455</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6th year	</a:t>
            </a:r>
            <a:r>
              <a:rPr lang="en-US" sz="1100" u="sng" dirty="0">
                <a:latin typeface="Arial" panose="020B0604020202020204" pitchFamily="34" charset="0"/>
              </a:rPr>
              <a:t>      475</a:t>
            </a:r>
            <a:r>
              <a:rPr lang="en-US" sz="1100" dirty="0">
                <a:latin typeface="Arial" panose="020B0604020202020204" pitchFamily="34" charset="0"/>
              </a:rPr>
              <a:t>	15th year	</a:t>
            </a:r>
            <a:r>
              <a:rPr lang="en-US" sz="1100" u="sng" dirty="0">
                <a:latin typeface="Arial" panose="020B0604020202020204" pitchFamily="34" charset="0"/>
              </a:rPr>
              <a:t>      2 830</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7th year	</a:t>
            </a:r>
            <a:r>
              <a:rPr lang="en-US" sz="1100" u="sng" dirty="0">
                <a:latin typeface="Arial" panose="020B0604020202020204" pitchFamily="34" charset="0"/>
              </a:rPr>
              <a:t>      630</a:t>
            </a:r>
            <a:r>
              <a:rPr lang="en-US" sz="1100" dirty="0">
                <a:latin typeface="Arial" panose="020B0604020202020204" pitchFamily="34" charset="0"/>
              </a:rPr>
              <a:t>	16th year	</a:t>
            </a:r>
            <a:r>
              <a:rPr lang="en-US" sz="1100" u="sng" dirty="0">
                <a:latin typeface="Arial" panose="020B0604020202020204" pitchFamily="34" charset="0"/>
              </a:rPr>
              <a:t>      3 240</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8th year	</a:t>
            </a:r>
            <a:r>
              <a:rPr lang="en-US" sz="1100" u="sng" dirty="0">
                <a:latin typeface="Arial" panose="020B0604020202020204" pitchFamily="34" charset="0"/>
              </a:rPr>
              <a:t>      815</a:t>
            </a:r>
            <a:r>
              <a:rPr lang="en-US" sz="1100" dirty="0">
                <a:latin typeface="Arial" panose="020B0604020202020204" pitchFamily="34" charset="0"/>
              </a:rPr>
              <a:t>	17th year	</a:t>
            </a:r>
            <a:r>
              <a:rPr lang="en-US" sz="1100" u="sng" dirty="0">
                <a:latin typeface="Arial" panose="020B0604020202020204" pitchFamily="34" charset="0"/>
              </a:rPr>
              <a:t>      3 640</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9th year	</a:t>
            </a:r>
            <a:r>
              <a:rPr lang="en-US" sz="1100" u="sng" dirty="0">
                <a:latin typeface="Arial" panose="020B0604020202020204" pitchFamily="34" charset="0"/>
              </a:rPr>
              <a:t>      990</a:t>
            </a:r>
            <a:r>
              <a:rPr lang="en-US" sz="1100" dirty="0">
                <a:latin typeface="Arial" panose="020B0604020202020204" pitchFamily="34" charset="0"/>
              </a:rPr>
              <a:t>	18th year	</a:t>
            </a:r>
            <a:r>
              <a:rPr lang="en-US" sz="1100" u="sng" dirty="0">
                <a:latin typeface="Arial" panose="020B0604020202020204" pitchFamily="34" charset="0"/>
              </a:rPr>
              <a:t>      4 055</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1100" dirty="0">
                <a:latin typeface="Arial" panose="020B0604020202020204" pitchFamily="34" charset="0"/>
              </a:rPr>
              <a:t>10th year	</a:t>
            </a:r>
            <a:r>
              <a:rPr lang="en-US" sz="1100" u="sng" dirty="0">
                <a:latin typeface="Arial" panose="020B0604020202020204" pitchFamily="34" charset="0"/>
              </a:rPr>
              <a:t>     1 175</a:t>
            </a:r>
            <a:r>
              <a:rPr lang="en-US" sz="1100" dirty="0">
                <a:latin typeface="Arial" panose="020B0604020202020204" pitchFamily="34" charset="0"/>
              </a:rPr>
              <a:t>	19th year	</a:t>
            </a:r>
            <a:r>
              <a:rPr lang="en-US" sz="1100" u="sng" dirty="0">
                <a:latin typeface="Arial" panose="020B0604020202020204" pitchFamily="34" charset="0"/>
              </a:rPr>
              <a:t>      4 455</a:t>
            </a:r>
            <a:r>
              <a:rPr lang="en-US" sz="1100" dirty="0">
                <a:latin typeface="Arial" panose="020B0604020202020204" pitchFamily="34" charset="0"/>
              </a:rPr>
              <a:t>	</a:t>
            </a:r>
            <a:endParaRPr lang="en-US" sz="800" b="1" dirty="0">
              <a:latin typeface="Arial" panose="020B0604020202020204" pitchFamily="34" charset="0"/>
            </a:endParaRPr>
          </a:p>
          <a:p>
            <a:pPr lvl="1" algn="ctr"/>
            <a:r>
              <a:rPr lang="en-US" sz="900" dirty="0">
                <a:latin typeface="Times New Roman" panose="02020603050405020304" pitchFamily="18" charset="0"/>
              </a:rPr>
              <a:t>	</a:t>
            </a:r>
            <a:r>
              <a:rPr lang="en-US" sz="900" dirty="0" smtClean="0">
                <a:latin typeface="Times New Roman" panose="02020603050405020304" pitchFamily="18" charset="0"/>
              </a:rPr>
              <a:t>		</a:t>
            </a:r>
            <a:r>
              <a:rPr lang="en-US" sz="1100" dirty="0" smtClean="0">
                <a:latin typeface="Arial" panose="020B0604020202020204" pitchFamily="34" charset="0"/>
              </a:rPr>
              <a:t>20th </a:t>
            </a:r>
            <a:r>
              <a:rPr lang="en-US" sz="1100" dirty="0">
                <a:latin typeface="Arial" panose="020B0604020202020204" pitchFamily="34" charset="0"/>
              </a:rPr>
              <a:t>year	</a:t>
            </a:r>
            <a:r>
              <a:rPr lang="en-US" sz="1100" u="sng" dirty="0">
                <a:latin typeface="Arial" panose="020B0604020202020204" pitchFamily="34" charset="0"/>
              </a:rPr>
              <a:t>      4 855</a:t>
            </a:r>
            <a:r>
              <a:rPr lang="en-US" sz="1100" dirty="0">
                <a:latin typeface="Arial" panose="020B0604020202020204" pitchFamily="34" charset="0"/>
              </a:rPr>
              <a:t>	</a:t>
            </a:r>
            <a:endParaRPr lang="en-US" sz="1100" dirty="0" smtClean="0">
              <a:latin typeface="Arial" panose="020B0604020202020204" pitchFamily="34" charset="0"/>
            </a:endParaRPr>
          </a:p>
          <a:p>
            <a:pPr lvl="1" algn="ctr"/>
            <a:endParaRPr lang="en-US" sz="800" b="1" dirty="0">
              <a:latin typeface="Arial" panose="020B0604020202020204" pitchFamily="34" charset="0"/>
            </a:endParaRPr>
          </a:p>
        </p:txBody>
      </p:sp>
      <p:sp>
        <p:nvSpPr>
          <p:cNvPr id="44" name="Rectangle 43"/>
          <p:cNvSpPr/>
          <p:nvPr/>
        </p:nvSpPr>
        <p:spPr>
          <a:xfrm>
            <a:off x="107745" y="3055627"/>
            <a:ext cx="5230924" cy="262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50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00356" y="0"/>
            <a:ext cx="1783834" cy="6019800"/>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691815" y="228959"/>
            <a:ext cx="4925281" cy="3532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18</a:t>
            </a:fld>
            <a:endParaRPr lang="en-US" sz="800" dirty="0">
              <a:latin typeface="Proxima Nova Lt" panose="02000506030000020004" pitchFamily="50"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11115154" y="517175"/>
            <a:ext cx="547460" cy="367559"/>
          </a:xfrm>
          <a:prstGeom prst="rect">
            <a:avLst/>
          </a:prstGeom>
        </p:spPr>
      </p:pic>
      <p:grpSp>
        <p:nvGrpSpPr>
          <p:cNvPr id="14" name="Group 13"/>
          <p:cNvGrpSpPr/>
          <p:nvPr/>
        </p:nvGrpSpPr>
        <p:grpSpPr>
          <a:xfrm>
            <a:off x="6688408" y="1415190"/>
            <a:ext cx="4543455" cy="3547911"/>
            <a:chOff x="6688408" y="1469305"/>
            <a:chExt cx="4543455" cy="3547911"/>
          </a:xfrm>
        </p:grpSpPr>
        <p:sp>
          <p:nvSpPr>
            <p:cNvPr id="16" name="TextBox 15"/>
            <p:cNvSpPr txBox="1"/>
            <p:nvPr/>
          </p:nvSpPr>
          <p:spPr>
            <a:xfrm>
              <a:off x="6688408" y="1469305"/>
              <a:ext cx="4543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17" name="Rectangle 16"/>
            <p:cNvSpPr/>
            <p:nvPr/>
          </p:nvSpPr>
          <p:spPr>
            <a:xfrm>
              <a:off x="6688409" y="2392990"/>
              <a:ext cx="4543454" cy="338554"/>
            </a:xfrm>
            <a:prstGeom prst="rect">
              <a:avLst/>
            </a:prstGeom>
          </p:spPr>
          <p:txBody>
            <a:bodyPr wrap="square">
              <a:spAutoFit/>
            </a:bodyPr>
            <a:lstStyle/>
            <a:p>
              <a:pPr lvl="0">
                <a:defRPr/>
              </a:pPr>
              <a:endParaRPr kumimoji="0" lang="en-US" sz="1600" i="0" u="none" strike="noStrike" kern="1200" cap="none" spc="0" normalizeH="0" baseline="0" noProof="0" dirty="0">
                <a:ln>
                  <a:noFill/>
                </a:ln>
                <a:solidFill>
                  <a:prstClr val="black"/>
                </a:solidFill>
                <a:effectLst/>
                <a:uLnTx/>
                <a:uFillTx/>
                <a:latin typeface="Proxima Nova Rg" panose="02000506030000020004" pitchFamily="50" charset="0"/>
              </a:endParaRPr>
            </a:p>
          </p:txBody>
        </p:sp>
        <p:grpSp>
          <p:nvGrpSpPr>
            <p:cNvPr id="20" name="Group 19"/>
            <p:cNvGrpSpPr/>
            <p:nvPr/>
          </p:nvGrpSpPr>
          <p:grpSpPr>
            <a:xfrm>
              <a:off x="6800784" y="4401663"/>
              <a:ext cx="4318703" cy="615553"/>
              <a:chOff x="6887167" y="4911838"/>
              <a:chExt cx="4318703" cy="615553"/>
            </a:xfrm>
          </p:grpSpPr>
          <p:sp>
            <p:nvSpPr>
              <p:cNvPr id="21" name="TextBox 20"/>
              <p:cNvSpPr txBox="1"/>
              <p:nvPr/>
            </p:nvSpPr>
            <p:spPr>
              <a:xfrm>
                <a:off x="6887167" y="4911838"/>
                <a:ext cx="1183533"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5</a:t>
                </a:r>
                <a:r>
                  <a:rPr lang="en-US" sz="2200" b="1" dirty="0" smtClean="0">
                    <a:solidFill>
                      <a:schemeClr val="bg1"/>
                    </a:solidFill>
                    <a:latin typeface="Proxima Nova Rg" panose="02000506030000020004" pitchFamily="50" charset="0"/>
                  </a:rPr>
                  <a:t>0+</a:t>
                </a:r>
                <a:endPar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bg1"/>
                    </a:solidFill>
                    <a:latin typeface="Proxima Nova Rg" panose="02000506030000020004" pitchFamily="50" charset="0"/>
                  </a:rPr>
                  <a:t>practice areas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2" name="TextBox 21"/>
              <p:cNvSpPr txBox="1"/>
              <p:nvPr/>
            </p:nvSpPr>
            <p:spPr>
              <a:xfrm>
                <a:off x="8022559" y="4911838"/>
                <a:ext cx="1543495"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8</a:t>
                </a: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Proxima Nova Rg" panose="02000506030000020004" pitchFamily="50" charset="0"/>
                  </a:rPr>
                  <a:t>l</a:t>
                </a:r>
                <a:r>
                  <a:rPr lang="en-US" sz="1200" b="1" dirty="0" smtClean="0">
                    <a:solidFill>
                      <a:schemeClr val="bg1"/>
                    </a:solidFill>
                    <a:latin typeface="Proxima Nova Rg" panose="02000506030000020004" pitchFamily="50" charset="0"/>
                  </a:rPr>
                  <a:t>egal professionals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3" name="TextBox 22"/>
              <p:cNvSpPr txBox="1"/>
              <p:nvPr/>
            </p:nvSpPr>
            <p:spPr>
              <a:xfrm>
                <a:off x="9517913" y="4911838"/>
                <a:ext cx="1687957"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AmLaw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Proxima Nova Rg" panose="02000506030000020004" pitchFamily="50" charset="0"/>
                  </a:rPr>
                  <a:t>law firm</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grpSp>
      </p:grpSp>
      <p:sp>
        <p:nvSpPr>
          <p:cNvPr id="18" name="TextBox 17"/>
          <p:cNvSpPr txBox="1"/>
          <p:nvPr/>
        </p:nvSpPr>
        <p:spPr>
          <a:xfrm>
            <a:off x="630845" y="1344412"/>
            <a:ext cx="4972607" cy="1200329"/>
          </a:xfrm>
          <a:prstGeom prst="rect">
            <a:avLst/>
          </a:prstGeom>
          <a:noFill/>
        </p:spPr>
        <p:txBody>
          <a:bodyPr wrap="square" rtlCol="0">
            <a:spAutoFit/>
          </a:bodyPr>
          <a:lstStyle/>
          <a:p>
            <a:pPr algn="ctr"/>
            <a:r>
              <a:rPr lang="en-US" sz="3600" b="1" dirty="0">
                <a:solidFill>
                  <a:srgbClr val="FCB813"/>
                </a:solidFill>
                <a:latin typeface="Proxima Nova Rg" panose="02000506030000020004" pitchFamily="2" charset="0"/>
              </a:rPr>
              <a:t>The European </a:t>
            </a:r>
            <a:endParaRPr lang="en-US" sz="3600" b="1" dirty="0" smtClean="0">
              <a:solidFill>
                <a:srgbClr val="FCB813"/>
              </a:solidFill>
              <a:latin typeface="Proxima Nova Rg" panose="02000506030000020004" pitchFamily="2" charset="0"/>
            </a:endParaRPr>
          </a:p>
          <a:p>
            <a:pPr algn="ctr"/>
            <a:r>
              <a:rPr lang="en-US" sz="3600" b="1" dirty="0" smtClean="0">
                <a:solidFill>
                  <a:srgbClr val="FCB813"/>
                </a:solidFill>
                <a:latin typeface="Proxima Nova Rg" panose="02000506030000020004" pitchFamily="2" charset="0"/>
              </a:rPr>
              <a:t>Unitary </a:t>
            </a:r>
            <a:r>
              <a:rPr lang="en-US" sz="3600" b="1" dirty="0">
                <a:solidFill>
                  <a:srgbClr val="FCB813"/>
                </a:solidFill>
                <a:latin typeface="Proxima Nova Rg" panose="02000506030000020004" pitchFamily="2" charset="0"/>
              </a:rPr>
              <a:t>Patent (UP) </a:t>
            </a:r>
          </a:p>
        </p:txBody>
      </p:sp>
      <p:grpSp>
        <p:nvGrpSpPr>
          <p:cNvPr id="19" name="Group 18"/>
          <p:cNvGrpSpPr/>
          <p:nvPr/>
        </p:nvGrpSpPr>
        <p:grpSpPr>
          <a:xfrm>
            <a:off x="5922765" y="228960"/>
            <a:ext cx="5912952" cy="6078901"/>
            <a:chOff x="4555109" y="1063878"/>
            <a:chExt cx="4331208" cy="5292852"/>
          </a:xfrm>
        </p:grpSpPr>
        <p:grpSp>
          <p:nvGrpSpPr>
            <p:cNvPr id="24" name="object 7"/>
            <p:cNvGrpSpPr/>
            <p:nvPr/>
          </p:nvGrpSpPr>
          <p:grpSpPr>
            <a:xfrm>
              <a:off x="4568952" y="2909316"/>
              <a:ext cx="4317365" cy="58419"/>
              <a:chOff x="4568952" y="2909316"/>
              <a:chExt cx="4317365" cy="58419"/>
            </a:xfrm>
          </p:grpSpPr>
          <p:sp>
            <p:nvSpPr>
              <p:cNvPr id="73" name="object 8"/>
              <p:cNvSpPr/>
              <p:nvPr/>
            </p:nvSpPr>
            <p:spPr>
              <a:xfrm>
                <a:off x="4568952" y="2914142"/>
                <a:ext cx="4317365" cy="48895"/>
              </a:xfrm>
              <a:custGeom>
                <a:avLst/>
                <a:gdLst/>
                <a:ahLst/>
                <a:cxnLst/>
                <a:rect l="l" t="t" r="r" b="b"/>
                <a:pathLst>
                  <a:path w="4317365" h="48894">
                    <a:moveTo>
                      <a:pt x="4317365" y="0"/>
                    </a:moveTo>
                    <a:lnTo>
                      <a:pt x="0" y="0"/>
                    </a:lnTo>
                    <a:lnTo>
                      <a:pt x="0" y="48640"/>
                    </a:lnTo>
                    <a:lnTo>
                      <a:pt x="4317365" y="48640"/>
                    </a:lnTo>
                    <a:lnTo>
                      <a:pt x="4317365" y="0"/>
                    </a:lnTo>
                    <a:close/>
                  </a:path>
                </a:pathLst>
              </a:custGeom>
              <a:solidFill>
                <a:srgbClr val="839EB0"/>
              </a:solidFill>
            </p:spPr>
            <p:txBody>
              <a:bodyPr wrap="square" lIns="0" tIns="0" rIns="0" bIns="0" rtlCol="0"/>
              <a:lstStyle/>
              <a:p>
                <a:endParaRPr dirty="0"/>
              </a:p>
            </p:txBody>
          </p:sp>
          <p:sp>
            <p:nvSpPr>
              <p:cNvPr id="74" name="object 9"/>
              <p:cNvSpPr/>
              <p:nvPr/>
            </p:nvSpPr>
            <p:spPr>
              <a:xfrm>
                <a:off x="4568952" y="2913888"/>
                <a:ext cx="4317365" cy="0"/>
              </a:xfrm>
              <a:custGeom>
                <a:avLst/>
                <a:gdLst/>
                <a:ahLst/>
                <a:cxnLst/>
                <a:rect l="l" t="t" r="r" b="b"/>
                <a:pathLst>
                  <a:path w="4317365">
                    <a:moveTo>
                      <a:pt x="0" y="0"/>
                    </a:moveTo>
                    <a:lnTo>
                      <a:pt x="4317111" y="0"/>
                    </a:lnTo>
                  </a:path>
                </a:pathLst>
              </a:custGeom>
              <a:ln w="9144">
                <a:solidFill>
                  <a:srgbClr val="000000"/>
                </a:solidFill>
                <a:prstDash val="sysDash"/>
              </a:ln>
            </p:spPr>
            <p:txBody>
              <a:bodyPr wrap="square" lIns="0" tIns="0" rIns="0" bIns="0" rtlCol="0"/>
              <a:lstStyle/>
              <a:p>
                <a:endParaRPr dirty="0"/>
              </a:p>
            </p:txBody>
          </p:sp>
          <p:sp>
            <p:nvSpPr>
              <p:cNvPr id="75" name="object 10"/>
              <p:cNvSpPr/>
              <p:nvPr/>
            </p:nvSpPr>
            <p:spPr>
              <a:xfrm>
                <a:off x="4568952" y="2962719"/>
                <a:ext cx="4317365" cy="0"/>
              </a:xfrm>
              <a:custGeom>
                <a:avLst/>
                <a:gdLst/>
                <a:ahLst/>
                <a:cxnLst/>
                <a:rect l="l" t="t" r="r" b="b"/>
                <a:pathLst>
                  <a:path w="4317365">
                    <a:moveTo>
                      <a:pt x="0" y="0"/>
                    </a:moveTo>
                    <a:lnTo>
                      <a:pt x="4317111" y="0"/>
                    </a:lnTo>
                  </a:path>
                </a:pathLst>
              </a:custGeom>
              <a:ln w="9016">
                <a:solidFill>
                  <a:srgbClr val="000000"/>
                </a:solidFill>
                <a:prstDash val="sysDash"/>
              </a:ln>
            </p:spPr>
            <p:txBody>
              <a:bodyPr wrap="square" lIns="0" tIns="0" rIns="0" bIns="0" rtlCol="0"/>
              <a:lstStyle/>
              <a:p>
                <a:endParaRPr dirty="0"/>
              </a:p>
            </p:txBody>
          </p:sp>
        </p:grpSp>
        <p:sp>
          <p:nvSpPr>
            <p:cNvPr id="25" name="object 13"/>
            <p:cNvSpPr/>
            <p:nvPr/>
          </p:nvSpPr>
          <p:spPr>
            <a:xfrm>
              <a:off x="4555109" y="5003545"/>
              <a:ext cx="3840479" cy="1353185"/>
            </a:xfrm>
            <a:custGeom>
              <a:avLst/>
              <a:gdLst/>
              <a:ahLst/>
              <a:cxnLst/>
              <a:rect l="l" t="t" r="r" b="b"/>
              <a:pathLst>
                <a:path w="3840479" h="1353185">
                  <a:moveTo>
                    <a:pt x="28829" y="1252728"/>
                  </a:moveTo>
                  <a:lnTo>
                    <a:pt x="0" y="1252728"/>
                  </a:lnTo>
                  <a:lnTo>
                    <a:pt x="0" y="1337945"/>
                  </a:lnTo>
                  <a:lnTo>
                    <a:pt x="13843" y="1337945"/>
                  </a:lnTo>
                  <a:lnTo>
                    <a:pt x="13843" y="1353185"/>
                  </a:lnTo>
                  <a:lnTo>
                    <a:pt x="25781" y="1353185"/>
                  </a:lnTo>
                  <a:lnTo>
                    <a:pt x="25781" y="1337945"/>
                  </a:lnTo>
                  <a:lnTo>
                    <a:pt x="28829" y="1337945"/>
                  </a:lnTo>
                  <a:lnTo>
                    <a:pt x="28829" y="1324356"/>
                  </a:lnTo>
                  <a:lnTo>
                    <a:pt x="28829" y="1252728"/>
                  </a:lnTo>
                  <a:close/>
                </a:path>
                <a:path w="3840479" h="1353185">
                  <a:moveTo>
                    <a:pt x="28829" y="1136904"/>
                  </a:moveTo>
                  <a:lnTo>
                    <a:pt x="0" y="1136904"/>
                  </a:lnTo>
                  <a:lnTo>
                    <a:pt x="0" y="1223645"/>
                  </a:lnTo>
                  <a:lnTo>
                    <a:pt x="28829" y="1223645"/>
                  </a:lnTo>
                  <a:lnTo>
                    <a:pt x="28829" y="1136904"/>
                  </a:lnTo>
                  <a:close/>
                </a:path>
                <a:path w="3840479" h="1353185">
                  <a:moveTo>
                    <a:pt x="28829" y="1020953"/>
                  </a:moveTo>
                  <a:lnTo>
                    <a:pt x="0" y="1020953"/>
                  </a:lnTo>
                  <a:lnTo>
                    <a:pt x="0" y="1107694"/>
                  </a:lnTo>
                  <a:lnTo>
                    <a:pt x="28829" y="1107694"/>
                  </a:lnTo>
                  <a:lnTo>
                    <a:pt x="28829" y="1020953"/>
                  </a:lnTo>
                  <a:close/>
                </a:path>
                <a:path w="3840479" h="1353185">
                  <a:moveTo>
                    <a:pt x="28829" y="905002"/>
                  </a:moveTo>
                  <a:lnTo>
                    <a:pt x="0" y="905002"/>
                  </a:lnTo>
                  <a:lnTo>
                    <a:pt x="0" y="991743"/>
                  </a:lnTo>
                  <a:lnTo>
                    <a:pt x="28829" y="991743"/>
                  </a:lnTo>
                  <a:lnTo>
                    <a:pt x="28829" y="905002"/>
                  </a:lnTo>
                  <a:close/>
                </a:path>
                <a:path w="3840479" h="1353185">
                  <a:moveTo>
                    <a:pt x="28829" y="790702"/>
                  </a:moveTo>
                  <a:lnTo>
                    <a:pt x="0" y="790702"/>
                  </a:lnTo>
                  <a:lnTo>
                    <a:pt x="0" y="876046"/>
                  </a:lnTo>
                  <a:lnTo>
                    <a:pt x="28829" y="876046"/>
                  </a:lnTo>
                  <a:lnTo>
                    <a:pt x="28829" y="790702"/>
                  </a:lnTo>
                  <a:close/>
                </a:path>
                <a:path w="3840479" h="1353185">
                  <a:moveTo>
                    <a:pt x="28829" y="675005"/>
                  </a:moveTo>
                  <a:lnTo>
                    <a:pt x="0" y="675005"/>
                  </a:lnTo>
                  <a:lnTo>
                    <a:pt x="0" y="761746"/>
                  </a:lnTo>
                  <a:lnTo>
                    <a:pt x="28829" y="761746"/>
                  </a:lnTo>
                  <a:lnTo>
                    <a:pt x="28829" y="675005"/>
                  </a:lnTo>
                  <a:close/>
                </a:path>
                <a:path w="3840479" h="1353185">
                  <a:moveTo>
                    <a:pt x="28829" y="559054"/>
                  </a:moveTo>
                  <a:lnTo>
                    <a:pt x="0" y="559054"/>
                  </a:lnTo>
                  <a:lnTo>
                    <a:pt x="0" y="645795"/>
                  </a:lnTo>
                  <a:lnTo>
                    <a:pt x="28829" y="645795"/>
                  </a:lnTo>
                  <a:lnTo>
                    <a:pt x="28829" y="559054"/>
                  </a:lnTo>
                  <a:close/>
                </a:path>
                <a:path w="3840479" h="1353185">
                  <a:moveTo>
                    <a:pt x="28829" y="443230"/>
                  </a:moveTo>
                  <a:lnTo>
                    <a:pt x="0" y="443230"/>
                  </a:lnTo>
                  <a:lnTo>
                    <a:pt x="0" y="529971"/>
                  </a:lnTo>
                  <a:lnTo>
                    <a:pt x="28829" y="529971"/>
                  </a:lnTo>
                  <a:lnTo>
                    <a:pt x="28829" y="443230"/>
                  </a:lnTo>
                  <a:close/>
                </a:path>
                <a:path w="3840479" h="1353185">
                  <a:moveTo>
                    <a:pt x="28829" y="328930"/>
                  </a:moveTo>
                  <a:lnTo>
                    <a:pt x="0" y="328930"/>
                  </a:lnTo>
                  <a:lnTo>
                    <a:pt x="0" y="415671"/>
                  </a:lnTo>
                  <a:lnTo>
                    <a:pt x="28829" y="415671"/>
                  </a:lnTo>
                  <a:lnTo>
                    <a:pt x="28829" y="328930"/>
                  </a:lnTo>
                  <a:close/>
                </a:path>
                <a:path w="3840479" h="1353185">
                  <a:moveTo>
                    <a:pt x="28829" y="213360"/>
                  </a:moveTo>
                  <a:lnTo>
                    <a:pt x="0" y="213360"/>
                  </a:lnTo>
                  <a:lnTo>
                    <a:pt x="0" y="300101"/>
                  </a:lnTo>
                  <a:lnTo>
                    <a:pt x="28829" y="300101"/>
                  </a:lnTo>
                  <a:lnTo>
                    <a:pt x="28829" y="213360"/>
                  </a:lnTo>
                  <a:close/>
                </a:path>
                <a:path w="3840479" h="1353185">
                  <a:moveTo>
                    <a:pt x="28829" y="97409"/>
                  </a:moveTo>
                  <a:lnTo>
                    <a:pt x="0" y="97409"/>
                  </a:lnTo>
                  <a:lnTo>
                    <a:pt x="0" y="184162"/>
                  </a:lnTo>
                  <a:lnTo>
                    <a:pt x="28829" y="184162"/>
                  </a:lnTo>
                  <a:lnTo>
                    <a:pt x="28829" y="97409"/>
                  </a:lnTo>
                  <a:close/>
                </a:path>
                <a:path w="3840479" h="1353185">
                  <a:moveTo>
                    <a:pt x="45593" y="0"/>
                  </a:moveTo>
                  <a:lnTo>
                    <a:pt x="6223" y="0"/>
                  </a:lnTo>
                  <a:lnTo>
                    <a:pt x="0" y="5969"/>
                  </a:lnTo>
                  <a:lnTo>
                    <a:pt x="0" y="68453"/>
                  </a:lnTo>
                  <a:lnTo>
                    <a:pt x="28956" y="68453"/>
                  </a:lnTo>
                  <a:lnTo>
                    <a:pt x="28956" y="28829"/>
                  </a:lnTo>
                  <a:lnTo>
                    <a:pt x="45593" y="28829"/>
                  </a:lnTo>
                  <a:lnTo>
                    <a:pt x="45593" y="13462"/>
                  </a:lnTo>
                  <a:lnTo>
                    <a:pt x="45593" y="0"/>
                  </a:lnTo>
                  <a:close/>
                </a:path>
                <a:path w="3840479" h="1353185">
                  <a:moveTo>
                    <a:pt x="141605" y="1324356"/>
                  </a:moveTo>
                  <a:lnTo>
                    <a:pt x="54864" y="1324356"/>
                  </a:lnTo>
                  <a:lnTo>
                    <a:pt x="54864" y="1353185"/>
                  </a:lnTo>
                  <a:lnTo>
                    <a:pt x="141605" y="1353185"/>
                  </a:lnTo>
                  <a:lnTo>
                    <a:pt x="141605" y="1324356"/>
                  </a:lnTo>
                  <a:close/>
                </a:path>
                <a:path w="3840479" h="1353185">
                  <a:moveTo>
                    <a:pt x="161290" y="0"/>
                  </a:moveTo>
                  <a:lnTo>
                    <a:pt x="74549" y="0"/>
                  </a:lnTo>
                  <a:lnTo>
                    <a:pt x="74549" y="28829"/>
                  </a:lnTo>
                  <a:lnTo>
                    <a:pt x="161290" y="28829"/>
                  </a:lnTo>
                  <a:lnTo>
                    <a:pt x="161290" y="0"/>
                  </a:lnTo>
                  <a:close/>
                </a:path>
                <a:path w="3840479" h="1353185">
                  <a:moveTo>
                    <a:pt x="257556" y="1324356"/>
                  </a:moveTo>
                  <a:lnTo>
                    <a:pt x="170815" y="1324356"/>
                  </a:lnTo>
                  <a:lnTo>
                    <a:pt x="170815" y="1353185"/>
                  </a:lnTo>
                  <a:lnTo>
                    <a:pt x="257556" y="1353185"/>
                  </a:lnTo>
                  <a:lnTo>
                    <a:pt x="257556" y="1324356"/>
                  </a:lnTo>
                  <a:close/>
                </a:path>
                <a:path w="3840479" h="1353185">
                  <a:moveTo>
                    <a:pt x="277241" y="0"/>
                  </a:moveTo>
                  <a:lnTo>
                    <a:pt x="190500" y="0"/>
                  </a:lnTo>
                  <a:lnTo>
                    <a:pt x="190500" y="28829"/>
                  </a:lnTo>
                  <a:lnTo>
                    <a:pt x="277241" y="28829"/>
                  </a:lnTo>
                  <a:lnTo>
                    <a:pt x="277241" y="0"/>
                  </a:lnTo>
                  <a:close/>
                </a:path>
                <a:path w="3840479" h="1353185">
                  <a:moveTo>
                    <a:pt x="373380" y="1324356"/>
                  </a:moveTo>
                  <a:lnTo>
                    <a:pt x="286639" y="1324356"/>
                  </a:lnTo>
                  <a:lnTo>
                    <a:pt x="286639" y="1353185"/>
                  </a:lnTo>
                  <a:lnTo>
                    <a:pt x="373380" y="1353185"/>
                  </a:lnTo>
                  <a:lnTo>
                    <a:pt x="373380" y="1324356"/>
                  </a:lnTo>
                  <a:close/>
                </a:path>
                <a:path w="3840479" h="1353185">
                  <a:moveTo>
                    <a:pt x="393065" y="0"/>
                  </a:moveTo>
                  <a:lnTo>
                    <a:pt x="306324" y="0"/>
                  </a:lnTo>
                  <a:lnTo>
                    <a:pt x="306324" y="28829"/>
                  </a:lnTo>
                  <a:lnTo>
                    <a:pt x="393065" y="28829"/>
                  </a:lnTo>
                  <a:lnTo>
                    <a:pt x="393065" y="0"/>
                  </a:lnTo>
                  <a:close/>
                </a:path>
                <a:path w="3840479" h="1353185">
                  <a:moveTo>
                    <a:pt x="489204" y="1324356"/>
                  </a:moveTo>
                  <a:lnTo>
                    <a:pt x="402463" y="1324356"/>
                  </a:lnTo>
                  <a:lnTo>
                    <a:pt x="402463" y="1353185"/>
                  </a:lnTo>
                  <a:lnTo>
                    <a:pt x="489204" y="1353185"/>
                  </a:lnTo>
                  <a:lnTo>
                    <a:pt x="489204" y="1324356"/>
                  </a:lnTo>
                  <a:close/>
                </a:path>
                <a:path w="3840479" h="1353185">
                  <a:moveTo>
                    <a:pt x="509016" y="0"/>
                  </a:moveTo>
                  <a:lnTo>
                    <a:pt x="422275" y="0"/>
                  </a:lnTo>
                  <a:lnTo>
                    <a:pt x="422275" y="28829"/>
                  </a:lnTo>
                  <a:lnTo>
                    <a:pt x="509016" y="28829"/>
                  </a:lnTo>
                  <a:lnTo>
                    <a:pt x="509016" y="0"/>
                  </a:lnTo>
                  <a:close/>
                </a:path>
                <a:path w="3840479" h="1353185">
                  <a:moveTo>
                    <a:pt x="605155" y="1324356"/>
                  </a:moveTo>
                  <a:lnTo>
                    <a:pt x="518414" y="1324356"/>
                  </a:lnTo>
                  <a:lnTo>
                    <a:pt x="518414" y="1353185"/>
                  </a:lnTo>
                  <a:lnTo>
                    <a:pt x="605155" y="1353185"/>
                  </a:lnTo>
                  <a:lnTo>
                    <a:pt x="605155" y="1324356"/>
                  </a:lnTo>
                  <a:close/>
                </a:path>
                <a:path w="3840479" h="1353185">
                  <a:moveTo>
                    <a:pt x="624459" y="0"/>
                  </a:moveTo>
                  <a:lnTo>
                    <a:pt x="537718" y="0"/>
                  </a:lnTo>
                  <a:lnTo>
                    <a:pt x="537718" y="28829"/>
                  </a:lnTo>
                  <a:lnTo>
                    <a:pt x="624459" y="28829"/>
                  </a:lnTo>
                  <a:lnTo>
                    <a:pt x="624459" y="0"/>
                  </a:lnTo>
                  <a:close/>
                </a:path>
                <a:path w="3840479" h="1353185">
                  <a:moveTo>
                    <a:pt x="720979" y="1324356"/>
                  </a:moveTo>
                  <a:lnTo>
                    <a:pt x="634238" y="1324356"/>
                  </a:lnTo>
                  <a:lnTo>
                    <a:pt x="634238" y="1353185"/>
                  </a:lnTo>
                  <a:lnTo>
                    <a:pt x="720979" y="1353185"/>
                  </a:lnTo>
                  <a:lnTo>
                    <a:pt x="720979" y="1324356"/>
                  </a:lnTo>
                  <a:close/>
                </a:path>
                <a:path w="3840479" h="1353185">
                  <a:moveTo>
                    <a:pt x="740664" y="0"/>
                  </a:moveTo>
                  <a:lnTo>
                    <a:pt x="653923" y="0"/>
                  </a:lnTo>
                  <a:lnTo>
                    <a:pt x="653923" y="28829"/>
                  </a:lnTo>
                  <a:lnTo>
                    <a:pt x="740664" y="28829"/>
                  </a:lnTo>
                  <a:lnTo>
                    <a:pt x="740664" y="0"/>
                  </a:lnTo>
                  <a:close/>
                </a:path>
                <a:path w="3840479" h="1353185">
                  <a:moveTo>
                    <a:pt x="836549" y="1324356"/>
                  </a:moveTo>
                  <a:lnTo>
                    <a:pt x="749808" y="1324356"/>
                  </a:lnTo>
                  <a:lnTo>
                    <a:pt x="749808" y="1353185"/>
                  </a:lnTo>
                  <a:lnTo>
                    <a:pt x="836549" y="1353185"/>
                  </a:lnTo>
                  <a:lnTo>
                    <a:pt x="836549" y="1324356"/>
                  </a:lnTo>
                  <a:close/>
                </a:path>
                <a:path w="3840479" h="1353185">
                  <a:moveTo>
                    <a:pt x="856234" y="0"/>
                  </a:moveTo>
                  <a:lnTo>
                    <a:pt x="769493" y="0"/>
                  </a:lnTo>
                  <a:lnTo>
                    <a:pt x="769493" y="28829"/>
                  </a:lnTo>
                  <a:lnTo>
                    <a:pt x="856234" y="28829"/>
                  </a:lnTo>
                  <a:lnTo>
                    <a:pt x="856234" y="0"/>
                  </a:lnTo>
                  <a:close/>
                </a:path>
                <a:path w="3840479" h="1353185">
                  <a:moveTo>
                    <a:pt x="952500" y="1324356"/>
                  </a:moveTo>
                  <a:lnTo>
                    <a:pt x="865759" y="1324356"/>
                  </a:lnTo>
                  <a:lnTo>
                    <a:pt x="865759" y="1353185"/>
                  </a:lnTo>
                  <a:lnTo>
                    <a:pt x="952500" y="1353185"/>
                  </a:lnTo>
                  <a:lnTo>
                    <a:pt x="952500" y="1324356"/>
                  </a:lnTo>
                  <a:close/>
                </a:path>
                <a:path w="3840479" h="1353185">
                  <a:moveTo>
                    <a:pt x="972172" y="0"/>
                  </a:moveTo>
                  <a:lnTo>
                    <a:pt x="885444" y="0"/>
                  </a:lnTo>
                  <a:lnTo>
                    <a:pt x="885444" y="28829"/>
                  </a:lnTo>
                  <a:lnTo>
                    <a:pt x="972172" y="28829"/>
                  </a:lnTo>
                  <a:lnTo>
                    <a:pt x="972172" y="0"/>
                  </a:lnTo>
                  <a:close/>
                </a:path>
                <a:path w="3840479" h="1353185">
                  <a:moveTo>
                    <a:pt x="1068324" y="1324356"/>
                  </a:moveTo>
                  <a:lnTo>
                    <a:pt x="981583" y="1324356"/>
                  </a:lnTo>
                  <a:lnTo>
                    <a:pt x="981583" y="1353185"/>
                  </a:lnTo>
                  <a:lnTo>
                    <a:pt x="1068324" y="1353185"/>
                  </a:lnTo>
                  <a:lnTo>
                    <a:pt x="1068324" y="1324356"/>
                  </a:lnTo>
                  <a:close/>
                </a:path>
                <a:path w="3840479" h="1353185">
                  <a:moveTo>
                    <a:pt x="1088009" y="0"/>
                  </a:moveTo>
                  <a:lnTo>
                    <a:pt x="1001268" y="0"/>
                  </a:lnTo>
                  <a:lnTo>
                    <a:pt x="1001268" y="28829"/>
                  </a:lnTo>
                  <a:lnTo>
                    <a:pt x="1088009" y="28829"/>
                  </a:lnTo>
                  <a:lnTo>
                    <a:pt x="1088009" y="0"/>
                  </a:lnTo>
                  <a:close/>
                </a:path>
                <a:path w="3840479" h="1353185">
                  <a:moveTo>
                    <a:pt x="1184275" y="1324356"/>
                  </a:moveTo>
                  <a:lnTo>
                    <a:pt x="1097534" y="1324356"/>
                  </a:lnTo>
                  <a:lnTo>
                    <a:pt x="1097534" y="1353185"/>
                  </a:lnTo>
                  <a:lnTo>
                    <a:pt x="1184275" y="1353185"/>
                  </a:lnTo>
                  <a:lnTo>
                    <a:pt x="1184275" y="1324356"/>
                  </a:lnTo>
                  <a:close/>
                </a:path>
                <a:path w="3840479" h="1353185">
                  <a:moveTo>
                    <a:pt x="1203947" y="0"/>
                  </a:moveTo>
                  <a:lnTo>
                    <a:pt x="1117219" y="0"/>
                  </a:lnTo>
                  <a:lnTo>
                    <a:pt x="1117219" y="28829"/>
                  </a:lnTo>
                  <a:lnTo>
                    <a:pt x="1203947" y="28829"/>
                  </a:lnTo>
                  <a:lnTo>
                    <a:pt x="1203947" y="0"/>
                  </a:lnTo>
                  <a:close/>
                </a:path>
                <a:path w="3840479" h="1353185">
                  <a:moveTo>
                    <a:pt x="1299718" y="1324356"/>
                  </a:moveTo>
                  <a:lnTo>
                    <a:pt x="1212977" y="1324356"/>
                  </a:lnTo>
                  <a:lnTo>
                    <a:pt x="1212977" y="1353185"/>
                  </a:lnTo>
                  <a:lnTo>
                    <a:pt x="1299718" y="1353185"/>
                  </a:lnTo>
                  <a:lnTo>
                    <a:pt x="1299718" y="1324356"/>
                  </a:lnTo>
                  <a:close/>
                </a:path>
                <a:path w="3840479" h="1353185">
                  <a:moveTo>
                    <a:pt x="1319784" y="0"/>
                  </a:moveTo>
                  <a:lnTo>
                    <a:pt x="1233043" y="0"/>
                  </a:lnTo>
                  <a:lnTo>
                    <a:pt x="1233043" y="28829"/>
                  </a:lnTo>
                  <a:lnTo>
                    <a:pt x="1319784" y="28829"/>
                  </a:lnTo>
                  <a:lnTo>
                    <a:pt x="1319784" y="0"/>
                  </a:lnTo>
                  <a:close/>
                </a:path>
                <a:path w="3840479" h="1353185">
                  <a:moveTo>
                    <a:pt x="1415923" y="1324356"/>
                  </a:moveTo>
                  <a:lnTo>
                    <a:pt x="1329182" y="1324356"/>
                  </a:lnTo>
                  <a:lnTo>
                    <a:pt x="1329182" y="1353185"/>
                  </a:lnTo>
                  <a:lnTo>
                    <a:pt x="1415923" y="1353185"/>
                  </a:lnTo>
                  <a:lnTo>
                    <a:pt x="1415923" y="1324356"/>
                  </a:lnTo>
                  <a:close/>
                </a:path>
                <a:path w="3840479" h="1353185">
                  <a:moveTo>
                    <a:pt x="1435227" y="0"/>
                  </a:moveTo>
                  <a:lnTo>
                    <a:pt x="1348486" y="0"/>
                  </a:lnTo>
                  <a:lnTo>
                    <a:pt x="1348486" y="28829"/>
                  </a:lnTo>
                  <a:lnTo>
                    <a:pt x="1435227" y="28829"/>
                  </a:lnTo>
                  <a:lnTo>
                    <a:pt x="1435227" y="0"/>
                  </a:lnTo>
                  <a:close/>
                </a:path>
                <a:path w="3840479" h="1353185">
                  <a:moveTo>
                    <a:pt x="1531493" y="1324356"/>
                  </a:moveTo>
                  <a:lnTo>
                    <a:pt x="1444752" y="1324356"/>
                  </a:lnTo>
                  <a:lnTo>
                    <a:pt x="1444752" y="1353185"/>
                  </a:lnTo>
                  <a:lnTo>
                    <a:pt x="1531493" y="1353185"/>
                  </a:lnTo>
                  <a:lnTo>
                    <a:pt x="1531493" y="1324356"/>
                  </a:lnTo>
                  <a:close/>
                </a:path>
                <a:path w="3840479" h="1353185">
                  <a:moveTo>
                    <a:pt x="1551432" y="0"/>
                  </a:moveTo>
                  <a:lnTo>
                    <a:pt x="1464691" y="0"/>
                  </a:lnTo>
                  <a:lnTo>
                    <a:pt x="1464691" y="28829"/>
                  </a:lnTo>
                  <a:lnTo>
                    <a:pt x="1551432" y="28829"/>
                  </a:lnTo>
                  <a:lnTo>
                    <a:pt x="1551432" y="0"/>
                  </a:lnTo>
                  <a:close/>
                </a:path>
                <a:path w="3840479" h="1353185">
                  <a:moveTo>
                    <a:pt x="1658112" y="1334897"/>
                  </a:moveTo>
                  <a:lnTo>
                    <a:pt x="1632673" y="1334897"/>
                  </a:lnTo>
                  <a:lnTo>
                    <a:pt x="1644523" y="1324229"/>
                  </a:lnTo>
                  <a:lnTo>
                    <a:pt x="1560449" y="1324229"/>
                  </a:lnTo>
                  <a:lnTo>
                    <a:pt x="1560449" y="1353185"/>
                  </a:lnTo>
                  <a:lnTo>
                    <a:pt x="1652143" y="1353185"/>
                  </a:lnTo>
                  <a:lnTo>
                    <a:pt x="1658112" y="1346962"/>
                  </a:lnTo>
                  <a:lnTo>
                    <a:pt x="1658112" y="1338072"/>
                  </a:lnTo>
                  <a:lnTo>
                    <a:pt x="1658112" y="1334897"/>
                  </a:lnTo>
                  <a:close/>
                </a:path>
                <a:path w="3840479" h="1353185">
                  <a:moveTo>
                    <a:pt x="1658112" y="1220597"/>
                  </a:moveTo>
                  <a:lnTo>
                    <a:pt x="1629283" y="1220597"/>
                  </a:lnTo>
                  <a:lnTo>
                    <a:pt x="1629283" y="1305941"/>
                  </a:lnTo>
                  <a:lnTo>
                    <a:pt x="1658112" y="1305941"/>
                  </a:lnTo>
                  <a:lnTo>
                    <a:pt x="1658112" y="1220597"/>
                  </a:lnTo>
                  <a:close/>
                </a:path>
                <a:path w="3840479" h="1353185">
                  <a:moveTo>
                    <a:pt x="1658112" y="1104912"/>
                  </a:moveTo>
                  <a:lnTo>
                    <a:pt x="1629283" y="1104912"/>
                  </a:lnTo>
                  <a:lnTo>
                    <a:pt x="1629283" y="1191641"/>
                  </a:lnTo>
                  <a:lnTo>
                    <a:pt x="1658112" y="1191641"/>
                  </a:lnTo>
                  <a:lnTo>
                    <a:pt x="1658112" y="1104912"/>
                  </a:lnTo>
                  <a:close/>
                </a:path>
                <a:path w="3840479" h="1353185">
                  <a:moveTo>
                    <a:pt x="1658112" y="988949"/>
                  </a:moveTo>
                  <a:lnTo>
                    <a:pt x="1629283" y="988949"/>
                  </a:lnTo>
                  <a:lnTo>
                    <a:pt x="1629283" y="1075690"/>
                  </a:lnTo>
                  <a:lnTo>
                    <a:pt x="1658112" y="1075690"/>
                  </a:lnTo>
                  <a:lnTo>
                    <a:pt x="1658112" y="988949"/>
                  </a:lnTo>
                  <a:close/>
                </a:path>
                <a:path w="3840479" h="1353185">
                  <a:moveTo>
                    <a:pt x="1658112" y="873125"/>
                  </a:moveTo>
                  <a:lnTo>
                    <a:pt x="1629283" y="873125"/>
                  </a:lnTo>
                  <a:lnTo>
                    <a:pt x="1629283" y="959866"/>
                  </a:lnTo>
                  <a:lnTo>
                    <a:pt x="1658112" y="959866"/>
                  </a:lnTo>
                  <a:lnTo>
                    <a:pt x="1658112" y="873125"/>
                  </a:lnTo>
                  <a:close/>
                </a:path>
                <a:path w="3840479" h="1353185">
                  <a:moveTo>
                    <a:pt x="1658112" y="758825"/>
                  </a:moveTo>
                  <a:lnTo>
                    <a:pt x="1629283" y="758825"/>
                  </a:lnTo>
                  <a:lnTo>
                    <a:pt x="1629283" y="845566"/>
                  </a:lnTo>
                  <a:lnTo>
                    <a:pt x="1658112" y="845566"/>
                  </a:lnTo>
                  <a:lnTo>
                    <a:pt x="1658112" y="758825"/>
                  </a:lnTo>
                  <a:close/>
                </a:path>
                <a:path w="3840479" h="1353185">
                  <a:moveTo>
                    <a:pt x="1658112" y="643128"/>
                  </a:moveTo>
                  <a:lnTo>
                    <a:pt x="1629283" y="643128"/>
                  </a:lnTo>
                  <a:lnTo>
                    <a:pt x="1629283" y="729869"/>
                  </a:lnTo>
                  <a:lnTo>
                    <a:pt x="1658112" y="729869"/>
                  </a:lnTo>
                  <a:lnTo>
                    <a:pt x="1658112" y="643128"/>
                  </a:lnTo>
                  <a:close/>
                </a:path>
                <a:path w="3840479" h="1353185">
                  <a:moveTo>
                    <a:pt x="1658112" y="527431"/>
                  </a:moveTo>
                  <a:lnTo>
                    <a:pt x="1629283" y="527431"/>
                  </a:lnTo>
                  <a:lnTo>
                    <a:pt x="1629283" y="614172"/>
                  </a:lnTo>
                  <a:lnTo>
                    <a:pt x="1658112" y="614172"/>
                  </a:lnTo>
                  <a:lnTo>
                    <a:pt x="1658112" y="527431"/>
                  </a:lnTo>
                  <a:close/>
                </a:path>
                <a:path w="3840479" h="1353185">
                  <a:moveTo>
                    <a:pt x="1658112" y="412889"/>
                  </a:moveTo>
                  <a:lnTo>
                    <a:pt x="1629283" y="412889"/>
                  </a:lnTo>
                  <a:lnTo>
                    <a:pt x="1629283" y="498094"/>
                  </a:lnTo>
                  <a:lnTo>
                    <a:pt x="1658112" y="498094"/>
                  </a:lnTo>
                  <a:lnTo>
                    <a:pt x="1658112" y="412889"/>
                  </a:lnTo>
                  <a:close/>
                </a:path>
                <a:path w="3840479" h="1353185">
                  <a:moveTo>
                    <a:pt x="1658112" y="297053"/>
                  </a:moveTo>
                  <a:lnTo>
                    <a:pt x="1629283" y="297053"/>
                  </a:lnTo>
                  <a:lnTo>
                    <a:pt x="1629283" y="383794"/>
                  </a:lnTo>
                  <a:lnTo>
                    <a:pt x="1658112" y="383794"/>
                  </a:lnTo>
                  <a:lnTo>
                    <a:pt x="1658112" y="297053"/>
                  </a:lnTo>
                  <a:close/>
                </a:path>
                <a:path w="3840479" h="1353185">
                  <a:moveTo>
                    <a:pt x="1658112" y="181356"/>
                  </a:moveTo>
                  <a:lnTo>
                    <a:pt x="1629283" y="181356"/>
                  </a:lnTo>
                  <a:lnTo>
                    <a:pt x="1629283" y="268097"/>
                  </a:lnTo>
                  <a:lnTo>
                    <a:pt x="1658112" y="268097"/>
                  </a:lnTo>
                  <a:lnTo>
                    <a:pt x="1658112" y="181356"/>
                  </a:lnTo>
                  <a:close/>
                </a:path>
                <a:path w="3840479" h="1353185">
                  <a:moveTo>
                    <a:pt x="1658112" y="65659"/>
                  </a:moveTo>
                  <a:lnTo>
                    <a:pt x="1629283" y="65659"/>
                  </a:lnTo>
                  <a:lnTo>
                    <a:pt x="1629283" y="152400"/>
                  </a:lnTo>
                  <a:lnTo>
                    <a:pt x="1658112" y="152400"/>
                  </a:lnTo>
                  <a:lnTo>
                    <a:pt x="1658112" y="65659"/>
                  </a:lnTo>
                  <a:close/>
                </a:path>
                <a:path w="3840479" h="1353185">
                  <a:moveTo>
                    <a:pt x="1658112" y="5969"/>
                  </a:moveTo>
                  <a:lnTo>
                    <a:pt x="1652143" y="0"/>
                  </a:lnTo>
                  <a:lnTo>
                    <a:pt x="1580261" y="0"/>
                  </a:lnTo>
                  <a:lnTo>
                    <a:pt x="1580261" y="28829"/>
                  </a:lnTo>
                  <a:lnTo>
                    <a:pt x="1629156" y="28829"/>
                  </a:lnTo>
                  <a:lnTo>
                    <a:pt x="1629156" y="36322"/>
                  </a:lnTo>
                  <a:lnTo>
                    <a:pt x="1658112" y="36322"/>
                  </a:lnTo>
                  <a:lnTo>
                    <a:pt x="1658112" y="28829"/>
                  </a:lnTo>
                  <a:lnTo>
                    <a:pt x="1658112" y="13462"/>
                  </a:lnTo>
                  <a:lnTo>
                    <a:pt x="1658112" y="5969"/>
                  </a:lnTo>
                  <a:close/>
                </a:path>
                <a:path w="3840479" h="1353185">
                  <a:moveTo>
                    <a:pt x="1875790" y="1136904"/>
                  </a:moveTo>
                  <a:lnTo>
                    <a:pt x="1846961" y="1136904"/>
                  </a:lnTo>
                  <a:lnTo>
                    <a:pt x="1846961" y="1223645"/>
                  </a:lnTo>
                  <a:lnTo>
                    <a:pt x="1875790" y="1223645"/>
                  </a:lnTo>
                  <a:lnTo>
                    <a:pt x="1875790" y="1136904"/>
                  </a:lnTo>
                  <a:close/>
                </a:path>
                <a:path w="3840479" h="1353185">
                  <a:moveTo>
                    <a:pt x="1875790" y="1020953"/>
                  </a:moveTo>
                  <a:lnTo>
                    <a:pt x="1846961" y="1020953"/>
                  </a:lnTo>
                  <a:lnTo>
                    <a:pt x="1846961" y="1107694"/>
                  </a:lnTo>
                  <a:lnTo>
                    <a:pt x="1875790" y="1107694"/>
                  </a:lnTo>
                  <a:lnTo>
                    <a:pt x="1875790" y="1020953"/>
                  </a:lnTo>
                  <a:close/>
                </a:path>
                <a:path w="3840479" h="1353185">
                  <a:moveTo>
                    <a:pt x="1875790" y="905002"/>
                  </a:moveTo>
                  <a:lnTo>
                    <a:pt x="1846961" y="905002"/>
                  </a:lnTo>
                  <a:lnTo>
                    <a:pt x="1846961" y="991743"/>
                  </a:lnTo>
                  <a:lnTo>
                    <a:pt x="1875790" y="991743"/>
                  </a:lnTo>
                  <a:lnTo>
                    <a:pt x="1875790" y="905002"/>
                  </a:lnTo>
                  <a:close/>
                </a:path>
                <a:path w="3840479" h="1353185">
                  <a:moveTo>
                    <a:pt x="1875790" y="790702"/>
                  </a:moveTo>
                  <a:lnTo>
                    <a:pt x="1846961" y="790702"/>
                  </a:lnTo>
                  <a:lnTo>
                    <a:pt x="1846961" y="876046"/>
                  </a:lnTo>
                  <a:lnTo>
                    <a:pt x="1875790" y="876046"/>
                  </a:lnTo>
                  <a:lnTo>
                    <a:pt x="1875790" y="790702"/>
                  </a:lnTo>
                  <a:close/>
                </a:path>
                <a:path w="3840479" h="1353185">
                  <a:moveTo>
                    <a:pt x="1875790" y="675005"/>
                  </a:moveTo>
                  <a:lnTo>
                    <a:pt x="1846961" y="675005"/>
                  </a:lnTo>
                  <a:lnTo>
                    <a:pt x="1846961" y="761746"/>
                  </a:lnTo>
                  <a:lnTo>
                    <a:pt x="1875790" y="761746"/>
                  </a:lnTo>
                  <a:lnTo>
                    <a:pt x="1875790" y="675005"/>
                  </a:lnTo>
                  <a:close/>
                </a:path>
                <a:path w="3840479" h="1353185">
                  <a:moveTo>
                    <a:pt x="1875790" y="559054"/>
                  </a:moveTo>
                  <a:lnTo>
                    <a:pt x="1846961" y="559054"/>
                  </a:lnTo>
                  <a:lnTo>
                    <a:pt x="1846961" y="645795"/>
                  </a:lnTo>
                  <a:lnTo>
                    <a:pt x="1875790" y="645795"/>
                  </a:lnTo>
                  <a:lnTo>
                    <a:pt x="1875790" y="559054"/>
                  </a:lnTo>
                  <a:close/>
                </a:path>
                <a:path w="3840479" h="1353185">
                  <a:moveTo>
                    <a:pt x="1875790" y="443230"/>
                  </a:moveTo>
                  <a:lnTo>
                    <a:pt x="1846961" y="443230"/>
                  </a:lnTo>
                  <a:lnTo>
                    <a:pt x="1846961" y="529971"/>
                  </a:lnTo>
                  <a:lnTo>
                    <a:pt x="1875790" y="529971"/>
                  </a:lnTo>
                  <a:lnTo>
                    <a:pt x="1875790" y="443230"/>
                  </a:lnTo>
                  <a:close/>
                </a:path>
                <a:path w="3840479" h="1353185">
                  <a:moveTo>
                    <a:pt x="1875790" y="328930"/>
                  </a:moveTo>
                  <a:lnTo>
                    <a:pt x="1846961" y="328930"/>
                  </a:lnTo>
                  <a:lnTo>
                    <a:pt x="1846961" y="415671"/>
                  </a:lnTo>
                  <a:lnTo>
                    <a:pt x="1875790" y="415671"/>
                  </a:lnTo>
                  <a:lnTo>
                    <a:pt x="1875790" y="328930"/>
                  </a:lnTo>
                  <a:close/>
                </a:path>
                <a:path w="3840479" h="1353185">
                  <a:moveTo>
                    <a:pt x="1875790" y="213360"/>
                  </a:moveTo>
                  <a:lnTo>
                    <a:pt x="1846961" y="213360"/>
                  </a:lnTo>
                  <a:lnTo>
                    <a:pt x="1846961" y="300101"/>
                  </a:lnTo>
                  <a:lnTo>
                    <a:pt x="1875790" y="300101"/>
                  </a:lnTo>
                  <a:lnTo>
                    <a:pt x="1875790" y="213360"/>
                  </a:lnTo>
                  <a:close/>
                </a:path>
                <a:path w="3840479" h="1353185">
                  <a:moveTo>
                    <a:pt x="1875790" y="97409"/>
                  </a:moveTo>
                  <a:lnTo>
                    <a:pt x="1846961" y="97409"/>
                  </a:lnTo>
                  <a:lnTo>
                    <a:pt x="1846961" y="184162"/>
                  </a:lnTo>
                  <a:lnTo>
                    <a:pt x="1875790" y="184162"/>
                  </a:lnTo>
                  <a:lnTo>
                    <a:pt x="1875790" y="97409"/>
                  </a:lnTo>
                  <a:close/>
                </a:path>
                <a:path w="3840479" h="1353185">
                  <a:moveTo>
                    <a:pt x="1903349" y="10541"/>
                  </a:moveTo>
                  <a:lnTo>
                    <a:pt x="1853311" y="10541"/>
                  </a:lnTo>
                  <a:lnTo>
                    <a:pt x="1846961" y="16637"/>
                  </a:lnTo>
                  <a:lnTo>
                    <a:pt x="1846961" y="68453"/>
                  </a:lnTo>
                  <a:lnTo>
                    <a:pt x="1876044" y="68453"/>
                  </a:lnTo>
                  <a:lnTo>
                    <a:pt x="1876044" y="39497"/>
                  </a:lnTo>
                  <a:lnTo>
                    <a:pt x="1903349" y="39497"/>
                  </a:lnTo>
                  <a:lnTo>
                    <a:pt x="1903349" y="24257"/>
                  </a:lnTo>
                  <a:lnTo>
                    <a:pt x="1903349" y="10541"/>
                  </a:lnTo>
                  <a:close/>
                </a:path>
                <a:path w="3840479" h="1353185">
                  <a:moveTo>
                    <a:pt x="1943100" y="1324356"/>
                  </a:moveTo>
                  <a:lnTo>
                    <a:pt x="1875790" y="1324356"/>
                  </a:lnTo>
                  <a:lnTo>
                    <a:pt x="1875790" y="1252728"/>
                  </a:lnTo>
                  <a:lnTo>
                    <a:pt x="1846961" y="1252728"/>
                  </a:lnTo>
                  <a:lnTo>
                    <a:pt x="1846961" y="1337945"/>
                  </a:lnTo>
                  <a:lnTo>
                    <a:pt x="1860931" y="1337945"/>
                  </a:lnTo>
                  <a:lnTo>
                    <a:pt x="1860931" y="1353185"/>
                  </a:lnTo>
                  <a:lnTo>
                    <a:pt x="1943100" y="1353185"/>
                  </a:lnTo>
                  <a:lnTo>
                    <a:pt x="1943100" y="1337945"/>
                  </a:lnTo>
                  <a:lnTo>
                    <a:pt x="1943100" y="1324356"/>
                  </a:lnTo>
                  <a:close/>
                </a:path>
                <a:path w="3840479" h="1353185">
                  <a:moveTo>
                    <a:pt x="2019046" y="10541"/>
                  </a:moveTo>
                  <a:lnTo>
                    <a:pt x="1932305" y="10541"/>
                  </a:lnTo>
                  <a:lnTo>
                    <a:pt x="1932305" y="39370"/>
                  </a:lnTo>
                  <a:lnTo>
                    <a:pt x="2019046" y="39370"/>
                  </a:lnTo>
                  <a:lnTo>
                    <a:pt x="2019046" y="10541"/>
                  </a:lnTo>
                  <a:close/>
                </a:path>
                <a:path w="3840479" h="1353185">
                  <a:moveTo>
                    <a:pt x="2058797" y="1324356"/>
                  </a:moveTo>
                  <a:lnTo>
                    <a:pt x="1972043" y="1324356"/>
                  </a:lnTo>
                  <a:lnTo>
                    <a:pt x="1972043" y="1353185"/>
                  </a:lnTo>
                  <a:lnTo>
                    <a:pt x="2058797" y="1353185"/>
                  </a:lnTo>
                  <a:lnTo>
                    <a:pt x="2058797" y="1324356"/>
                  </a:lnTo>
                  <a:close/>
                </a:path>
                <a:path w="3840479" h="1353185">
                  <a:moveTo>
                    <a:pt x="2135124" y="10541"/>
                  </a:moveTo>
                  <a:lnTo>
                    <a:pt x="2048383" y="10541"/>
                  </a:lnTo>
                  <a:lnTo>
                    <a:pt x="2048383" y="39370"/>
                  </a:lnTo>
                  <a:lnTo>
                    <a:pt x="2135124" y="39370"/>
                  </a:lnTo>
                  <a:lnTo>
                    <a:pt x="2135124" y="10541"/>
                  </a:lnTo>
                  <a:close/>
                </a:path>
                <a:path w="3840479" h="1353185">
                  <a:moveTo>
                    <a:pt x="2174621" y="1324356"/>
                  </a:moveTo>
                  <a:lnTo>
                    <a:pt x="2087867" y="1324356"/>
                  </a:lnTo>
                  <a:lnTo>
                    <a:pt x="2087867" y="1353185"/>
                  </a:lnTo>
                  <a:lnTo>
                    <a:pt x="2174621" y="1353185"/>
                  </a:lnTo>
                  <a:lnTo>
                    <a:pt x="2174621" y="1324356"/>
                  </a:lnTo>
                  <a:close/>
                </a:path>
                <a:path w="3840479" h="1353185">
                  <a:moveTo>
                    <a:pt x="2250821" y="10541"/>
                  </a:moveTo>
                  <a:lnTo>
                    <a:pt x="2164080" y="10541"/>
                  </a:lnTo>
                  <a:lnTo>
                    <a:pt x="2164080" y="39370"/>
                  </a:lnTo>
                  <a:lnTo>
                    <a:pt x="2250821" y="39370"/>
                  </a:lnTo>
                  <a:lnTo>
                    <a:pt x="2250821" y="10541"/>
                  </a:lnTo>
                  <a:close/>
                </a:path>
                <a:path w="3840479" h="1353185">
                  <a:moveTo>
                    <a:pt x="2290572" y="1324356"/>
                  </a:moveTo>
                  <a:lnTo>
                    <a:pt x="2203818" y="1324356"/>
                  </a:lnTo>
                  <a:lnTo>
                    <a:pt x="2203818" y="1353185"/>
                  </a:lnTo>
                  <a:lnTo>
                    <a:pt x="2290572" y="1353185"/>
                  </a:lnTo>
                  <a:lnTo>
                    <a:pt x="2290572" y="1324356"/>
                  </a:lnTo>
                  <a:close/>
                </a:path>
                <a:path w="3840479" h="1353185">
                  <a:moveTo>
                    <a:pt x="2366645" y="10541"/>
                  </a:moveTo>
                  <a:lnTo>
                    <a:pt x="2279904" y="10541"/>
                  </a:lnTo>
                  <a:lnTo>
                    <a:pt x="2279904" y="39370"/>
                  </a:lnTo>
                  <a:lnTo>
                    <a:pt x="2366645" y="39370"/>
                  </a:lnTo>
                  <a:lnTo>
                    <a:pt x="2366645" y="10541"/>
                  </a:lnTo>
                  <a:close/>
                </a:path>
                <a:path w="3840479" h="1353185">
                  <a:moveTo>
                    <a:pt x="2406396" y="1324356"/>
                  </a:moveTo>
                  <a:lnTo>
                    <a:pt x="2319642" y="1324356"/>
                  </a:lnTo>
                  <a:lnTo>
                    <a:pt x="2319642" y="1353185"/>
                  </a:lnTo>
                  <a:lnTo>
                    <a:pt x="2406396" y="1353185"/>
                  </a:lnTo>
                  <a:lnTo>
                    <a:pt x="2406396" y="1324356"/>
                  </a:lnTo>
                  <a:close/>
                </a:path>
                <a:path w="3840479" h="1353185">
                  <a:moveTo>
                    <a:pt x="2482596" y="10541"/>
                  </a:moveTo>
                  <a:lnTo>
                    <a:pt x="2395855" y="10541"/>
                  </a:lnTo>
                  <a:lnTo>
                    <a:pt x="2395855" y="39370"/>
                  </a:lnTo>
                  <a:lnTo>
                    <a:pt x="2482596" y="39370"/>
                  </a:lnTo>
                  <a:lnTo>
                    <a:pt x="2482596" y="10541"/>
                  </a:lnTo>
                  <a:close/>
                </a:path>
                <a:path w="3840479" h="1353185">
                  <a:moveTo>
                    <a:pt x="2522347" y="1324356"/>
                  </a:moveTo>
                  <a:lnTo>
                    <a:pt x="2435593" y="1324356"/>
                  </a:lnTo>
                  <a:lnTo>
                    <a:pt x="2435593" y="1353185"/>
                  </a:lnTo>
                  <a:lnTo>
                    <a:pt x="2522347" y="1353185"/>
                  </a:lnTo>
                  <a:lnTo>
                    <a:pt x="2522347" y="1324356"/>
                  </a:lnTo>
                  <a:close/>
                </a:path>
                <a:path w="3840479" h="1353185">
                  <a:moveTo>
                    <a:pt x="2598420" y="10541"/>
                  </a:moveTo>
                  <a:lnTo>
                    <a:pt x="2511679" y="10541"/>
                  </a:lnTo>
                  <a:lnTo>
                    <a:pt x="2511679" y="39370"/>
                  </a:lnTo>
                  <a:lnTo>
                    <a:pt x="2598420" y="39370"/>
                  </a:lnTo>
                  <a:lnTo>
                    <a:pt x="2598420" y="10541"/>
                  </a:lnTo>
                  <a:close/>
                </a:path>
                <a:path w="3840479" h="1353185">
                  <a:moveTo>
                    <a:pt x="2638044" y="1324356"/>
                  </a:moveTo>
                  <a:lnTo>
                    <a:pt x="2551303" y="1324356"/>
                  </a:lnTo>
                  <a:lnTo>
                    <a:pt x="2551303" y="1353185"/>
                  </a:lnTo>
                  <a:lnTo>
                    <a:pt x="2638044" y="1353185"/>
                  </a:lnTo>
                  <a:lnTo>
                    <a:pt x="2638044" y="1324356"/>
                  </a:lnTo>
                  <a:close/>
                </a:path>
                <a:path w="3840479" h="1353185">
                  <a:moveTo>
                    <a:pt x="2713863" y="10541"/>
                  </a:moveTo>
                  <a:lnTo>
                    <a:pt x="2627122" y="10541"/>
                  </a:lnTo>
                  <a:lnTo>
                    <a:pt x="2627122" y="39370"/>
                  </a:lnTo>
                  <a:lnTo>
                    <a:pt x="2713863" y="39370"/>
                  </a:lnTo>
                  <a:lnTo>
                    <a:pt x="2713863" y="10541"/>
                  </a:lnTo>
                  <a:close/>
                </a:path>
                <a:path w="3840479" h="1353185">
                  <a:moveTo>
                    <a:pt x="2753868" y="1324356"/>
                  </a:moveTo>
                  <a:lnTo>
                    <a:pt x="2667127" y="1324356"/>
                  </a:lnTo>
                  <a:lnTo>
                    <a:pt x="2667127" y="1353185"/>
                  </a:lnTo>
                  <a:lnTo>
                    <a:pt x="2753868" y="1353185"/>
                  </a:lnTo>
                  <a:lnTo>
                    <a:pt x="2753868" y="1324356"/>
                  </a:lnTo>
                  <a:close/>
                </a:path>
                <a:path w="3840479" h="1353185">
                  <a:moveTo>
                    <a:pt x="2829687" y="10541"/>
                  </a:moveTo>
                  <a:lnTo>
                    <a:pt x="2742946" y="10541"/>
                  </a:lnTo>
                  <a:lnTo>
                    <a:pt x="2742946" y="39370"/>
                  </a:lnTo>
                  <a:lnTo>
                    <a:pt x="2829687" y="39370"/>
                  </a:lnTo>
                  <a:lnTo>
                    <a:pt x="2829687" y="10541"/>
                  </a:lnTo>
                  <a:close/>
                </a:path>
                <a:path w="3840479" h="1353185">
                  <a:moveTo>
                    <a:pt x="2869819" y="1324356"/>
                  </a:moveTo>
                  <a:lnTo>
                    <a:pt x="2783078" y="1324356"/>
                  </a:lnTo>
                  <a:lnTo>
                    <a:pt x="2783078" y="1353185"/>
                  </a:lnTo>
                  <a:lnTo>
                    <a:pt x="2869819" y="1353185"/>
                  </a:lnTo>
                  <a:lnTo>
                    <a:pt x="2869819" y="1324356"/>
                  </a:lnTo>
                  <a:close/>
                </a:path>
                <a:path w="3840479" h="1353185">
                  <a:moveTo>
                    <a:pt x="2945638" y="10541"/>
                  </a:moveTo>
                  <a:lnTo>
                    <a:pt x="2858897" y="10541"/>
                  </a:lnTo>
                  <a:lnTo>
                    <a:pt x="2858897" y="39370"/>
                  </a:lnTo>
                  <a:lnTo>
                    <a:pt x="2945638" y="39370"/>
                  </a:lnTo>
                  <a:lnTo>
                    <a:pt x="2945638" y="10541"/>
                  </a:lnTo>
                  <a:close/>
                </a:path>
                <a:path w="3840479" h="1353185">
                  <a:moveTo>
                    <a:pt x="2985643" y="1324356"/>
                  </a:moveTo>
                  <a:lnTo>
                    <a:pt x="2898902" y="1324356"/>
                  </a:lnTo>
                  <a:lnTo>
                    <a:pt x="2898902" y="1353185"/>
                  </a:lnTo>
                  <a:lnTo>
                    <a:pt x="2985643" y="1353185"/>
                  </a:lnTo>
                  <a:lnTo>
                    <a:pt x="2985643" y="1324356"/>
                  </a:lnTo>
                  <a:close/>
                </a:path>
                <a:path w="3840479" h="1353185">
                  <a:moveTo>
                    <a:pt x="3061462" y="10541"/>
                  </a:moveTo>
                  <a:lnTo>
                    <a:pt x="2974721" y="10541"/>
                  </a:lnTo>
                  <a:lnTo>
                    <a:pt x="2974721" y="39370"/>
                  </a:lnTo>
                  <a:lnTo>
                    <a:pt x="3061462" y="39370"/>
                  </a:lnTo>
                  <a:lnTo>
                    <a:pt x="3061462" y="10541"/>
                  </a:lnTo>
                  <a:close/>
                </a:path>
                <a:path w="3840479" h="1353185">
                  <a:moveTo>
                    <a:pt x="3101086" y="1324356"/>
                  </a:moveTo>
                  <a:lnTo>
                    <a:pt x="3014345" y="1324356"/>
                  </a:lnTo>
                  <a:lnTo>
                    <a:pt x="3014345" y="1353185"/>
                  </a:lnTo>
                  <a:lnTo>
                    <a:pt x="3101086" y="1353185"/>
                  </a:lnTo>
                  <a:lnTo>
                    <a:pt x="3101086" y="1324356"/>
                  </a:lnTo>
                  <a:close/>
                </a:path>
                <a:path w="3840479" h="1353185">
                  <a:moveTo>
                    <a:pt x="3177413" y="10541"/>
                  </a:moveTo>
                  <a:lnTo>
                    <a:pt x="3090672" y="10541"/>
                  </a:lnTo>
                  <a:lnTo>
                    <a:pt x="3090672" y="39370"/>
                  </a:lnTo>
                  <a:lnTo>
                    <a:pt x="3177413" y="39370"/>
                  </a:lnTo>
                  <a:lnTo>
                    <a:pt x="3177413" y="10541"/>
                  </a:lnTo>
                  <a:close/>
                </a:path>
                <a:path w="3840479" h="1353185">
                  <a:moveTo>
                    <a:pt x="3217291" y="1324356"/>
                  </a:moveTo>
                  <a:lnTo>
                    <a:pt x="3130550" y="1324356"/>
                  </a:lnTo>
                  <a:lnTo>
                    <a:pt x="3130550" y="1353185"/>
                  </a:lnTo>
                  <a:lnTo>
                    <a:pt x="3217291" y="1353185"/>
                  </a:lnTo>
                  <a:lnTo>
                    <a:pt x="3217291" y="1324356"/>
                  </a:lnTo>
                  <a:close/>
                </a:path>
                <a:path w="3840479" h="1353185">
                  <a:moveTo>
                    <a:pt x="3293237" y="10541"/>
                  </a:moveTo>
                  <a:lnTo>
                    <a:pt x="3206496" y="10541"/>
                  </a:lnTo>
                  <a:lnTo>
                    <a:pt x="3206496" y="39370"/>
                  </a:lnTo>
                  <a:lnTo>
                    <a:pt x="3293237" y="39370"/>
                  </a:lnTo>
                  <a:lnTo>
                    <a:pt x="3293237" y="10541"/>
                  </a:lnTo>
                  <a:close/>
                </a:path>
                <a:path w="3840479" h="1353185">
                  <a:moveTo>
                    <a:pt x="3332861" y="1324356"/>
                  </a:moveTo>
                  <a:lnTo>
                    <a:pt x="3246120" y="1324356"/>
                  </a:lnTo>
                  <a:lnTo>
                    <a:pt x="3246120" y="1353185"/>
                  </a:lnTo>
                  <a:lnTo>
                    <a:pt x="3332861" y="1353185"/>
                  </a:lnTo>
                  <a:lnTo>
                    <a:pt x="3332861" y="1324356"/>
                  </a:lnTo>
                  <a:close/>
                </a:path>
                <a:path w="3840479" h="1353185">
                  <a:moveTo>
                    <a:pt x="3366516" y="508762"/>
                  </a:moveTo>
                  <a:lnTo>
                    <a:pt x="2500884" y="508762"/>
                  </a:lnTo>
                  <a:lnTo>
                    <a:pt x="2500884" y="962787"/>
                  </a:lnTo>
                  <a:lnTo>
                    <a:pt x="3366516" y="962787"/>
                  </a:lnTo>
                  <a:lnTo>
                    <a:pt x="3366516" y="508762"/>
                  </a:lnTo>
                  <a:close/>
                </a:path>
                <a:path w="3840479" h="1353185">
                  <a:moveTo>
                    <a:pt x="3409188" y="10541"/>
                  </a:moveTo>
                  <a:lnTo>
                    <a:pt x="3322447" y="10541"/>
                  </a:lnTo>
                  <a:lnTo>
                    <a:pt x="3322447" y="39370"/>
                  </a:lnTo>
                  <a:lnTo>
                    <a:pt x="3409188" y="39370"/>
                  </a:lnTo>
                  <a:lnTo>
                    <a:pt x="3409188" y="10541"/>
                  </a:lnTo>
                  <a:close/>
                </a:path>
                <a:path w="3840479" h="1353185">
                  <a:moveTo>
                    <a:pt x="3448558" y="1324356"/>
                  </a:moveTo>
                  <a:lnTo>
                    <a:pt x="3361817" y="1324356"/>
                  </a:lnTo>
                  <a:lnTo>
                    <a:pt x="3361817" y="1353185"/>
                  </a:lnTo>
                  <a:lnTo>
                    <a:pt x="3448558" y="1353185"/>
                  </a:lnTo>
                  <a:lnTo>
                    <a:pt x="3448558" y="1324356"/>
                  </a:lnTo>
                  <a:close/>
                </a:path>
                <a:path w="3840479" h="1353185">
                  <a:moveTo>
                    <a:pt x="3524885" y="10541"/>
                  </a:moveTo>
                  <a:lnTo>
                    <a:pt x="3438144" y="10541"/>
                  </a:lnTo>
                  <a:lnTo>
                    <a:pt x="3438144" y="39370"/>
                  </a:lnTo>
                  <a:lnTo>
                    <a:pt x="3524885" y="39370"/>
                  </a:lnTo>
                  <a:lnTo>
                    <a:pt x="3524885" y="10541"/>
                  </a:lnTo>
                  <a:close/>
                </a:path>
                <a:path w="3840479" h="1353185">
                  <a:moveTo>
                    <a:pt x="3564509" y="1324356"/>
                  </a:moveTo>
                  <a:lnTo>
                    <a:pt x="3477768" y="1324356"/>
                  </a:lnTo>
                  <a:lnTo>
                    <a:pt x="3477768" y="1353185"/>
                  </a:lnTo>
                  <a:lnTo>
                    <a:pt x="3564509" y="1353185"/>
                  </a:lnTo>
                  <a:lnTo>
                    <a:pt x="3564509" y="1324356"/>
                  </a:lnTo>
                  <a:close/>
                </a:path>
                <a:path w="3840479" h="1353185">
                  <a:moveTo>
                    <a:pt x="3640709" y="10541"/>
                  </a:moveTo>
                  <a:lnTo>
                    <a:pt x="3553968" y="10541"/>
                  </a:lnTo>
                  <a:lnTo>
                    <a:pt x="3553968" y="39370"/>
                  </a:lnTo>
                  <a:lnTo>
                    <a:pt x="3640709" y="39370"/>
                  </a:lnTo>
                  <a:lnTo>
                    <a:pt x="3640709" y="10541"/>
                  </a:lnTo>
                  <a:close/>
                </a:path>
                <a:path w="3840479" h="1353185">
                  <a:moveTo>
                    <a:pt x="3680333" y="1324356"/>
                  </a:moveTo>
                  <a:lnTo>
                    <a:pt x="3593592" y="1324356"/>
                  </a:lnTo>
                  <a:lnTo>
                    <a:pt x="3593592" y="1353185"/>
                  </a:lnTo>
                  <a:lnTo>
                    <a:pt x="3680333" y="1353185"/>
                  </a:lnTo>
                  <a:lnTo>
                    <a:pt x="3680333" y="1324356"/>
                  </a:lnTo>
                  <a:close/>
                </a:path>
                <a:path w="3840479" h="1353185">
                  <a:moveTo>
                    <a:pt x="3756660" y="10541"/>
                  </a:moveTo>
                  <a:lnTo>
                    <a:pt x="3669919" y="10541"/>
                  </a:lnTo>
                  <a:lnTo>
                    <a:pt x="3669919" y="39370"/>
                  </a:lnTo>
                  <a:lnTo>
                    <a:pt x="3756660" y="39370"/>
                  </a:lnTo>
                  <a:lnTo>
                    <a:pt x="3756660" y="10541"/>
                  </a:lnTo>
                  <a:close/>
                </a:path>
                <a:path w="3840479" h="1353185">
                  <a:moveTo>
                    <a:pt x="3796284" y="1324356"/>
                  </a:moveTo>
                  <a:lnTo>
                    <a:pt x="3709543" y="1324356"/>
                  </a:lnTo>
                  <a:lnTo>
                    <a:pt x="3709543" y="1353185"/>
                  </a:lnTo>
                  <a:lnTo>
                    <a:pt x="3796284" y="1353185"/>
                  </a:lnTo>
                  <a:lnTo>
                    <a:pt x="3796284" y="1324356"/>
                  </a:lnTo>
                  <a:close/>
                </a:path>
                <a:path w="3840479" h="1353185">
                  <a:moveTo>
                    <a:pt x="3840480" y="1254125"/>
                  </a:moveTo>
                  <a:lnTo>
                    <a:pt x="3811397" y="1254125"/>
                  </a:lnTo>
                  <a:lnTo>
                    <a:pt x="3811397" y="1338072"/>
                  </a:lnTo>
                  <a:lnTo>
                    <a:pt x="3824986" y="1325943"/>
                  </a:lnTo>
                  <a:lnTo>
                    <a:pt x="3824986" y="1353185"/>
                  </a:lnTo>
                  <a:lnTo>
                    <a:pt x="3834384" y="1353185"/>
                  </a:lnTo>
                  <a:lnTo>
                    <a:pt x="3840480" y="1346962"/>
                  </a:lnTo>
                  <a:lnTo>
                    <a:pt x="3840480" y="1324229"/>
                  </a:lnTo>
                  <a:lnTo>
                    <a:pt x="3840480" y="1254125"/>
                  </a:lnTo>
                  <a:close/>
                </a:path>
                <a:path w="3840479" h="1353185">
                  <a:moveTo>
                    <a:pt x="3840480" y="1138440"/>
                  </a:moveTo>
                  <a:lnTo>
                    <a:pt x="3811651" y="1138440"/>
                  </a:lnTo>
                  <a:lnTo>
                    <a:pt x="3811651" y="1225169"/>
                  </a:lnTo>
                  <a:lnTo>
                    <a:pt x="3840480" y="1225169"/>
                  </a:lnTo>
                  <a:lnTo>
                    <a:pt x="3840480" y="1138440"/>
                  </a:lnTo>
                  <a:close/>
                </a:path>
                <a:path w="3840479" h="1353185">
                  <a:moveTo>
                    <a:pt x="3840480" y="1022743"/>
                  </a:moveTo>
                  <a:lnTo>
                    <a:pt x="3811651" y="1022743"/>
                  </a:lnTo>
                  <a:lnTo>
                    <a:pt x="3811651" y="1109472"/>
                  </a:lnTo>
                  <a:lnTo>
                    <a:pt x="3840480" y="1109472"/>
                  </a:lnTo>
                  <a:lnTo>
                    <a:pt x="3840480" y="1022743"/>
                  </a:lnTo>
                  <a:close/>
                </a:path>
                <a:path w="3840479" h="1353185">
                  <a:moveTo>
                    <a:pt x="3840480" y="906653"/>
                  </a:moveTo>
                  <a:lnTo>
                    <a:pt x="3811651" y="906653"/>
                  </a:lnTo>
                  <a:lnTo>
                    <a:pt x="3811651" y="993394"/>
                  </a:lnTo>
                  <a:lnTo>
                    <a:pt x="3840480" y="993394"/>
                  </a:lnTo>
                  <a:lnTo>
                    <a:pt x="3840480" y="906653"/>
                  </a:lnTo>
                  <a:close/>
                </a:path>
                <a:path w="3840479" h="1353185">
                  <a:moveTo>
                    <a:pt x="3840480" y="792492"/>
                  </a:moveTo>
                  <a:lnTo>
                    <a:pt x="3811651" y="792492"/>
                  </a:lnTo>
                  <a:lnTo>
                    <a:pt x="3811651" y="877697"/>
                  </a:lnTo>
                  <a:lnTo>
                    <a:pt x="3840480" y="877697"/>
                  </a:lnTo>
                  <a:lnTo>
                    <a:pt x="3840480" y="792492"/>
                  </a:lnTo>
                  <a:close/>
                </a:path>
                <a:path w="3840479" h="1353185">
                  <a:moveTo>
                    <a:pt x="3840480" y="676656"/>
                  </a:moveTo>
                  <a:lnTo>
                    <a:pt x="3811651" y="676656"/>
                  </a:lnTo>
                  <a:lnTo>
                    <a:pt x="3811651" y="763397"/>
                  </a:lnTo>
                  <a:lnTo>
                    <a:pt x="3840480" y="763397"/>
                  </a:lnTo>
                  <a:lnTo>
                    <a:pt x="3840480" y="676656"/>
                  </a:lnTo>
                  <a:close/>
                </a:path>
                <a:path w="3840479" h="1353185">
                  <a:moveTo>
                    <a:pt x="3840480" y="560959"/>
                  </a:moveTo>
                  <a:lnTo>
                    <a:pt x="3811651" y="560959"/>
                  </a:lnTo>
                  <a:lnTo>
                    <a:pt x="3811651" y="647700"/>
                  </a:lnTo>
                  <a:lnTo>
                    <a:pt x="3840480" y="647700"/>
                  </a:lnTo>
                  <a:lnTo>
                    <a:pt x="3840480" y="560959"/>
                  </a:lnTo>
                  <a:close/>
                </a:path>
                <a:path w="3840479" h="1353185">
                  <a:moveTo>
                    <a:pt x="3840480" y="444881"/>
                  </a:moveTo>
                  <a:lnTo>
                    <a:pt x="3811651" y="444881"/>
                  </a:lnTo>
                  <a:lnTo>
                    <a:pt x="3811651" y="531622"/>
                  </a:lnTo>
                  <a:lnTo>
                    <a:pt x="3840480" y="531622"/>
                  </a:lnTo>
                  <a:lnTo>
                    <a:pt x="3840480" y="444881"/>
                  </a:lnTo>
                  <a:close/>
                </a:path>
                <a:path w="3840479" h="1353185">
                  <a:moveTo>
                    <a:pt x="3840480" y="330581"/>
                  </a:moveTo>
                  <a:lnTo>
                    <a:pt x="3811651" y="330581"/>
                  </a:lnTo>
                  <a:lnTo>
                    <a:pt x="3811651" y="417322"/>
                  </a:lnTo>
                  <a:lnTo>
                    <a:pt x="3840480" y="417322"/>
                  </a:lnTo>
                  <a:lnTo>
                    <a:pt x="3840480" y="330581"/>
                  </a:lnTo>
                  <a:close/>
                </a:path>
                <a:path w="3840479" h="1353185">
                  <a:moveTo>
                    <a:pt x="3840480" y="214884"/>
                  </a:moveTo>
                  <a:lnTo>
                    <a:pt x="3811651" y="214884"/>
                  </a:lnTo>
                  <a:lnTo>
                    <a:pt x="3811651" y="301625"/>
                  </a:lnTo>
                  <a:lnTo>
                    <a:pt x="3840480" y="301625"/>
                  </a:lnTo>
                  <a:lnTo>
                    <a:pt x="3840480" y="214884"/>
                  </a:lnTo>
                  <a:close/>
                </a:path>
                <a:path w="3840479" h="1353185">
                  <a:moveTo>
                    <a:pt x="3840480" y="99187"/>
                  </a:moveTo>
                  <a:lnTo>
                    <a:pt x="3811651" y="99187"/>
                  </a:lnTo>
                  <a:lnTo>
                    <a:pt x="3811651" y="185928"/>
                  </a:lnTo>
                  <a:lnTo>
                    <a:pt x="3840480" y="185928"/>
                  </a:lnTo>
                  <a:lnTo>
                    <a:pt x="3840480" y="99187"/>
                  </a:lnTo>
                  <a:close/>
                </a:path>
                <a:path w="3840479" h="1353185">
                  <a:moveTo>
                    <a:pt x="3840480" y="16637"/>
                  </a:moveTo>
                  <a:lnTo>
                    <a:pt x="3834384" y="10541"/>
                  </a:lnTo>
                  <a:lnTo>
                    <a:pt x="3785743" y="10541"/>
                  </a:lnTo>
                  <a:lnTo>
                    <a:pt x="3785743" y="39497"/>
                  </a:lnTo>
                  <a:lnTo>
                    <a:pt x="3811397" y="39497"/>
                  </a:lnTo>
                  <a:lnTo>
                    <a:pt x="3811397" y="70104"/>
                  </a:lnTo>
                  <a:lnTo>
                    <a:pt x="3840480" y="70104"/>
                  </a:lnTo>
                  <a:lnTo>
                    <a:pt x="3840480" y="39497"/>
                  </a:lnTo>
                  <a:lnTo>
                    <a:pt x="3840480" y="24257"/>
                  </a:lnTo>
                  <a:lnTo>
                    <a:pt x="3840480" y="16637"/>
                  </a:lnTo>
                  <a:close/>
                </a:path>
              </a:pathLst>
            </a:custGeom>
            <a:solidFill>
              <a:srgbClr val="314350"/>
            </a:solidFill>
          </p:spPr>
          <p:txBody>
            <a:bodyPr wrap="square" lIns="0" tIns="0" rIns="0" bIns="0" rtlCol="0"/>
            <a:lstStyle/>
            <a:p>
              <a:endParaRPr dirty="0"/>
            </a:p>
          </p:txBody>
        </p:sp>
        <p:sp>
          <p:nvSpPr>
            <p:cNvPr id="28" name="object 14"/>
            <p:cNvSpPr txBox="1"/>
            <p:nvPr/>
          </p:nvSpPr>
          <p:spPr>
            <a:xfrm>
              <a:off x="7200392" y="5548885"/>
              <a:ext cx="591185" cy="389890"/>
            </a:xfrm>
            <a:prstGeom prst="rect">
              <a:avLst/>
            </a:prstGeom>
          </p:spPr>
          <p:txBody>
            <a:bodyPr vert="horz" wrap="square" lIns="0" tIns="12700" rIns="0" bIns="0" rtlCol="0">
              <a:spAutoFit/>
            </a:bodyPr>
            <a:lstStyle/>
            <a:p>
              <a:pPr algn="ctr">
                <a:lnSpc>
                  <a:spcPts val="960"/>
                </a:lnSpc>
                <a:spcBef>
                  <a:spcPts val="100"/>
                </a:spcBef>
              </a:pPr>
              <a:r>
                <a:rPr sz="800" b="1" dirty="0">
                  <a:solidFill>
                    <a:srgbClr val="F1F1F1"/>
                  </a:solidFill>
                  <a:latin typeface="Arial"/>
                  <a:cs typeface="Arial"/>
                </a:rPr>
                <a:t>EPC</a:t>
              </a:r>
              <a:r>
                <a:rPr sz="800" b="1" spc="-5" dirty="0">
                  <a:solidFill>
                    <a:srgbClr val="F1F1F1"/>
                  </a:solidFill>
                  <a:latin typeface="Arial"/>
                  <a:cs typeface="Arial"/>
                </a:rPr>
                <a:t> </a:t>
              </a:r>
              <a:r>
                <a:rPr sz="800" b="1" spc="-25" dirty="0">
                  <a:solidFill>
                    <a:srgbClr val="F1F1F1"/>
                  </a:solidFill>
                  <a:latin typeface="Arial"/>
                  <a:cs typeface="Arial"/>
                </a:rPr>
                <a:t>UPC</a:t>
              </a:r>
              <a:endParaRPr sz="800" dirty="0">
                <a:latin typeface="Arial"/>
                <a:cs typeface="Arial"/>
              </a:endParaRPr>
            </a:p>
            <a:p>
              <a:pPr marL="12700" marR="5080" indent="-1905" algn="ctr">
                <a:lnSpc>
                  <a:spcPts val="950"/>
                </a:lnSpc>
                <a:spcBef>
                  <a:spcPts val="40"/>
                </a:spcBef>
              </a:pPr>
              <a:r>
                <a:rPr sz="800" b="1" spc="-10" dirty="0">
                  <a:solidFill>
                    <a:srgbClr val="F1F1F1"/>
                  </a:solidFill>
                  <a:latin typeface="Arial"/>
                  <a:cs typeface="Arial"/>
                </a:rPr>
                <a:t>states</a:t>
              </a:r>
              <a:r>
                <a:rPr sz="800" b="1" spc="500" dirty="0">
                  <a:solidFill>
                    <a:srgbClr val="F1F1F1"/>
                  </a:solidFill>
                  <a:latin typeface="Arial"/>
                  <a:cs typeface="Arial"/>
                </a:rPr>
                <a:t> </a:t>
              </a:r>
              <a:r>
                <a:rPr sz="800" b="1" dirty="0">
                  <a:solidFill>
                    <a:srgbClr val="F1F1F1"/>
                  </a:solidFill>
                  <a:latin typeface="Arial"/>
                  <a:cs typeface="Arial"/>
                </a:rPr>
                <a:t>(EPO</a:t>
              </a:r>
              <a:r>
                <a:rPr sz="800" b="1" spc="-15" dirty="0">
                  <a:solidFill>
                    <a:srgbClr val="F1F1F1"/>
                  </a:solidFill>
                  <a:latin typeface="Arial"/>
                  <a:cs typeface="Arial"/>
                </a:rPr>
                <a:t> </a:t>
              </a:r>
              <a:r>
                <a:rPr sz="800" b="1" spc="-10" dirty="0">
                  <a:solidFill>
                    <a:srgbClr val="F1F1F1"/>
                  </a:solidFill>
                  <a:latin typeface="Arial"/>
                  <a:cs typeface="Arial"/>
                </a:rPr>
                <a:t>route)</a:t>
              </a:r>
              <a:endParaRPr sz="800" dirty="0">
                <a:latin typeface="Arial"/>
                <a:cs typeface="Arial"/>
              </a:endParaRPr>
            </a:p>
          </p:txBody>
        </p:sp>
        <p:sp>
          <p:nvSpPr>
            <p:cNvPr id="29" name="object 15"/>
            <p:cNvSpPr/>
            <p:nvPr/>
          </p:nvSpPr>
          <p:spPr>
            <a:xfrm>
              <a:off x="7049769" y="5158740"/>
              <a:ext cx="855344" cy="327660"/>
            </a:xfrm>
            <a:custGeom>
              <a:avLst/>
              <a:gdLst/>
              <a:ahLst/>
              <a:cxnLst/>
              <a:rect l="l" t="t" r="r" b="b"/>
              <a:pathLst>
                <a:path w="855345" h="327660">
                  <a:moveTo>
                    <a:pt x="854964" y="0"/>
                  </a:moveTo>
                  <a:lnTo>
                    <a:pt x="0" y="0"/>
                  </a:lnTo>
                  <a:lnTo>
                    <a:pt x="0" y="327659"/>
                  </a:lnTo>
                  <a:lnTo>
                    <a:pt x="854964" y="327659"/>
                  </a:lnTo>
                  <a:lnTo>
                    <a:pt x="854964" y="0"/>
                  </a:lnTo>
                  <a:close/>
                </a:path>
              </a:pathLst>
            </a:custGeom>
            <a:solidFill>
              <a:srgbClr val="314350"/>
            </a:solidFill>
          </p:spPr>
          <p:txBody>
            <a:bodyPr wrap="square" lIns="0" tIns="0" rIns="0" bIns="0" rtlCol="0"/>
            <a:lstStyle/>
            <a:p>
              <a:endParaRPr dirty="0"/>
            </a:p>
          </p:txBody>
        </p:sp>
        <p:sp>
          <p:nvSpPr>
            <p:cNvPr id="30" name="object 16"/>
            <p:cNvSpPr txBox="1"/>
            <p:nvPr/>
          </p:nvSpPr>
          <p:spPr>
            <a:xfrm>
              <a:off x="7299452" y="5195203"/>
              <a:ext cx="376555" cy="269875"/>
            </a:xfrm>
            <a:prstGeom prst="rect">
              <a:avLst/>
            </a:prstGeom>
          </p:spPr>
          <p:txBody>
            <a:bodyPr vert="horz" wrap="square" lIns="0" tIns="12700" rIns="0" bIns="0" rtlCol="0">
              <a:spAutoFit/>
            </a:bodyPr>
            <a:lstStyle/>
            <a:p>
              <a:pPr marL="29209" marR="5080" indent="-17145">
                <a:lnSpc>
                  <a:spcPct val="100000"/>
                </a:lnSpc>
                <a:spcBef>
                  <a:spcPts val="100"/>
                </a:spcBef>
              </a:pPr>
              <a:r>
                <a:rPr sz="800" b="1" spc="-10" dirty="0">
                  <a:solidFill>
                    <a:srgbClr val="F1F1F1"/>
                  </a:solidFill>
                  <a:latin typeface="Arial"/>
                  <a:cs typeface="Arial"/>
                </a:rPr>
                <a:t>Unitary Patent</a:t>
              </a:r>
              <a:endParaRPr sz="800" dirty="0">
                <a:latin typeface="Arial"/>
                <a:cs typeface="Arial"/>
              </a:endParaRPr>
            </a:p>
          </p:txBody>
        </p:sp>
        <p:sp>
          <p:nvSpPr>
            <p:cNvPr id="31" name="object 17"/>
            <p:cNvSpPr/>
            <p:nvPr/>
          </p:nvSpPr>
          <p:spPr>
            <a:xfrm>
              <a:off x="5701284" y="3573919"/>
              <a:ext cx="1839595" cy="2275205"/>
            </a:xfrm>
            <a:custGeom>
              <a:avLst/>
              <a:gdLst/>
              <a:ahLst/>
              <a:cxnLst/>
              <a:rect l="l" t="t" r="r" b="b"/>
              <a:pathLst>
                <a:path w="1839595" h="2275204">
                  <a:moveTo>
                    <a:pt x="425069" y="1328788"/>
                  </a:moveTo>
                  <a:lnTo>
                    <a:pt x="386969" y="1328788"/>
                  </a:lnTo>
                  <a:lnTo>
                    <a:pt x="386969" y="2198992"/>
                  </a:lnTo>
                  <a:lnTo>
                    <a:pt x="114300" y="2198992"/>
                  </a:lnTo>
                  <a:lnTo>
                    <a:pt x="114300" y="2160892"/>
                  </a:lnTo>
                  <a:lnTo>
                    <a:pt x="0" y="2218931"/>
                  </a:lnTo>
                  <a:lnTo>
                    <a:pt x="114300" y="2275192"/>
                  </a:lnTo>
                  <a:lnTo>
                    <a:pt x="114300" y="2237092"/>
                  </a:lnTo>
                  <a:lnTo>
                    <a:pt x="405130" y="2237092"/>
                  </a:lnTo>
                  <a:lnTo>
                    <a:pt x="412788" y="2235784"/>
                  </a:lnTo>
                  <a:lnTo>
                    <a:pt x="419138" y="2232063"/>
                  </a:lnTo>
                  <a:lnTo>
                    <a:pt x="423468" y="2226335"/>
                  </a:lnTo>
                  <a:lnTo>
                    <a:pt x="425069" y="2218931"/>
                  </a:lnTo>
                  <a:lnTo>
                    <a:pt x="425069" y="2198992"/>
                  </a:lnTo>
                  <a:lnTo>
                    <a:pt x="425069" y="1328788"/>
                  </a:lnTo>
                  <a:close/>
                </a:path>
                <a:path w="1839595" h="2275204">
                  <a:moveTo>
                    <a:pt x="1354709" y="2165591"/>
                  </a:moveTo>
                  <a:lnTo>
                    <a:pt x="1315605" y="2145779"/>
                  </a:lnTo>
                  <a:lnTo>
                    <a:pt x="1240409" y="2107679"/>
                  </a:lnTo>
                  <a:lnTo>
                    <a:pt x="1240409" y="2145779"/>
                  </a:lnTo>
                  <a:lnTo>
                    <a:pt x="844169" y="2145779"/>
                  </a:lnTo>
                  <a:lnTo>
                    <a:pt x="844169" y="1306055"/>
                  </a:lnTo>
                  <a:lnTo>
                    <a:pt x="806069" y="1306055"/>
                  </a:lnTo>
                  <a:lnTo>
                    <a:pt x="806069" y="2165591"/>
                  </a:lnTo>
                  <a:lnTo>
                    <a:pt x="807618" y="2172957"/>
                  </a:lnTo>
                  <a:lnTo>
                    <a:pt x="811733" y="2178735"/>
                  </a:lnTo>
                  <a:lnTo>
                    <a:pt x="817587" y="2182533"/>
                  </a:lnTo>
                  <a:lnTo>
                    <a:pt x="824357" y="2183879"/>
                  </a:lnTo>
                  <a:lnTo>
                    <a:pt x="1240409" y="2183879"/>
                  </a:lnTo>
                  <a:lnTo>
                    <a:pt x="1240409" y="2221979"/>
                  </a:lnTo>
                  <a:lnTo>
                    <a:pt x="1317637" y="2183879"/>
                  </a:lnTo>
                  <a:lnTo>
                    <a:pt x="1354709" y="2165591"/>
                  </a:lnTo>
                  <a:close/>
                </a:path>
                <a:path w="1839595" h="2275204">
                  <a:moveTo>
                    <a:pt x="1839468" y="428358"/>
                  </a:moveTo>
                  <a:lnTo>
                    <a:pt x="1801368" y="428358"/>
                  </a:lnTo>
                  <a:lnTo>
                    <a:pt x="1801368" y="0"/>
                  </a:lnTo>
                  <a:lnTo>
                    <a:pt x="1764792" y="0"/>
                  </a:lnTo>
                  <a:lnTo>
                    <a:pt x="1764792" y="428358"/>
                  </a:lnTo>
                  <a:lnTo>
                    <a:pt x="1726311" y="428358"/>
                  </a:lnTo>
                  <a:lnTo>
                    <a:pt x="1783080" y="542658"/>
                  </a:lnTo>
                  <a:lnTo>
                    <a:pt x="1829816" y="447916"/>
                  </a:lnTo>
                  <a:lnTo>
                    <a:pt x="1839468" y="428358"/>
                  </a:lnTo>
                  <a:close/>
                </a:path>
              </a:pathLst>
            </a:custGeom>
            <a:solidFill>
              <a:srgbClr val="000000"/>
            </a:solidFill>
          </p:spPr>
          <p:txBody>
            <a:bodyPr wrap="square" lIns="0" tIns="0" rIns="0" bIns="0" rtlCol="0"/>
            <a:lstStyle/>
            <a:p>
              <a:endParaRPr dirty="0"/>
            </a:p>
          </p:txBody>
        </p:sp>
        <p:sp>
          <p:nvSpPr>
            <p:cNvPr id="32" name="object 18"/>
            <p:cNvSpPr txBox="1"/>
            <p:nvPr/>
          </p:nvSpPr>
          <p:spPr>
            <a:xfrm>
              <a:off x="6792341" y="3424554"/>
              <a:ext cx="1310640" cy="227329"/>
            </a:xfrm>
            <a:prstGeom prst="rect">
              <a:avLst/>
            </a:prstGeom>
            <a:solidFill>
              <a:srgbClr val="314350"/>
            </a:solidFill>
          </p:spPr>
          <p:txBody>
            <a:bodyPr vert="horz" wrap="square" lIns="0" tIns="46355" rIns="0" bIns="0" rtlCol="0">
              <a:spAutoFit/>
            </a:bodyPr>
            <a:lstStyle/>
            <a:p>
              <a:pPr marL="97155">
                <a:lnSpc>
                  <a:spcPct val="100000"/>
                </a:lnSpc>
                <a:spcBef>
                  <a:spcPts val="365"/>
                </a:spcBef>
              </a:pPr>
              <a:r>
                <a:rPr sz="800" b="1" dirty="0">
                  <a:solidFill>
                    <a:srgbClr val="FFFFFF"/>
                  </a:solidFill>
                  <a:latin typeface="Arial"/>
                  <a:cs typeface="Arial"/>
                </a:rPr>
                <a:t>EP</a:t>
              </a:r>
              <a:r>
                <a:rPr sz="800" b="1" spc="-30" dirty="0">
                  <a:solidFill>
                    <a:srgbClr val="FFFFFF"/>
                  </a:solidFill>
                  <a:latin typeface="Arial"/>
                  <a:cs typeface="Arial"/>
                </a:rPr>
                <a:t> </a:t>
              </a:r>
              <a:r>
                <a:rPr sz="800" b="1" dirty="0">
                  <a:solidFill>
                    <a:srgbClr val="FFFFFF"/>
                  </a:solidFill>
                  <a:latin typeface="Arial"/>
                  <a:cs typeface="Arial"/>
                </a:rPr>
                <a:t>PATENT</a:t>
              </a:r>
              <a:r>
                <a:rPr sz="800" b="1" spc="20" dirty="0">
                  <a:solidFill>
                    <a:srgbClr val="FFFFFF"/>
                  </a:solidFill>
                  <a:latin typeface="Arial"/>
                  <a:cs typeface="Arial"/>
                </a:rPr>
                <a:t> </a:t>
              </a:r>
              <a:r>
                <a:rPr sz="800" b="1" spc="-10" dirty="0">
                  <a:solidFill>
                    <a:srgbClr val="FFFFFF"/>
                  </a:solidFill>
                  <a:latin typeface="Arial"/>
                  <a:cs typeface="Arial"/>
                </a:rPr>
                <a:t>GRANTED</a:t>
              </a:r>
              <a:endParaRPr sz="800" dirty="0">
                <a:latin typeface="Arial"/>
                <a:cs typeface="Arial"/>
              </a:endParaRPr>
            </a:p>
          </p:txBody>
        </p:sp>
        <p:sp>
          <p:nvSpPr>
            <p:cNvPr id="33" name="object 19"/>
            <p:cNvSpPr txBox="1"/>
            <p:nvPr/>
          </p:nvSpPr>
          <p:spPr>
            <a:xfrm>
              <a:off x="4911852" y="3422903"/>
              <a:ext cx="870585" cy="344805"/>
            </a:xfrm>
            <a:prstGeom prst="rect">
              <a:avLst/>
            </a:prstGeom>
            <a:solidFill>
              <a:srgbClr val="314350"/>
            </a:solidFill>
          </p:spPr>
          <p:txBody>
            <a:bodyPr vert="horz" wrap="square" lIns="0" tIns="46355" rIns="0" bIns="0" rtlCol="0">
              <a:spAutoFit/>
            </a:bodyPr>
            <a:lstStyle/>
            <a:p>
              <a:pPr marL="93980" marR="26670">
                <a:lnSpc>
                  <a:spcPct val="100000"/>
                </a:lnSpc>
                <a:spcBef>
                  <a:spcPts val="365"/>
                </a:spcBef>
              </a:pPr>
              <a:r>
                <a:rPr sz="800" b="1" dirty="0">
                  <a:solidFill>
                    <a:srgbClr val="FFFFFF"/>
                  </a:solidFill>
                  <a:latin typeface="Arial"/>
                  <a:cs typeface="Arial"/>
                </a:rPr>
                <a:t>National</a:t>
              </a:r>
              <a:r>
                <a:rPr sz="800" b="1" spc="-20" dirty="0">
                  <a:solidFill>
                    <a:srgbClr val="FFFFFF"/>
                  </a:solidFill>
                  <a:latin typeface="Arial"/>
                  <a:cs typeface="Arial"/>
                </a:rPr>
                <a:t> </a:t>
              </a:r>
              <a:r>
                <a:rPr sz="800" b="1" spc="-10" dirty="0">
                  <a:solidFill>
                    <a:srgbClr val="FFFFFF"/>
                  </a:solidFill>
                  <a:latin typeface="Arial"/>
                  <a:cs typeface="Arial"/>
                </a:rPr>
                <a:t>Patent Granted</a:t>
              </a:r>
              <a:endParaRPr sz="800" dirty="0">
                <a:latin typeface="Arial"/>
                <a:cs typeface="Arial"/>
              </a:endParaRPr>
            </a:p>
          </p:txBody>
        </p:sp>
        <p:sp>
          <p:nvSpPr>
            <p:cNvPr id="34" name="object 20"/>
            <p:cNvSpPr txBox="1"/>
            <p:nvPr/>
          </p:nvSpPr>
          <p:spPr>
            <a:xfrm>
              <a:off x="6595364" y="6083682"/>
              <a:ext cx="1673225" cy="147955"/>
            </a:xfrm>
            <a:prstGeom prst="rect">
              <a:avLst/>
            </a:prstGeom>
          </p:spPr>
          <p:txBody>
            <a:bodyPr vert="horz" wrap="square" lIns="0" tIns="12700" rIns="0" bIns="0" rtlCol="0">
              <a:spAutoFit/>
            </a:bodyPr>
            <a:lstStyle/>
            <a:p>
              <a:pPr marL="12700">
                <a:lnSpc>
                  <a:spcPct val="100000"/>
                </a:lnSpc>
                <a:spcBef>
                  <a:spcPts val="100"/>
                </a:spcBef>
              </a:pPr>
              <a:r>
                <a:rPr sz="800" b="1" u="sng" dirty="0">
                  <a:uFill>
                    <a:solidFill>
                      <a:srgbClr val="000000"/>
                    </a:solidFill>
                  </a:uFill>
                  <a:latin typeface="Arial"/>
                  <a:cs typeface="Arial"/>
                </a:rPr>
                <a:t>Exclusive</a:t>
              </a:r>
              <a:r>
                <a:rPr sz="800" b="1" u="sng" spc="5" dirty="0">
                  <a:uFill>
                    <a:solidFill>
                      <a:srgbClr val="000000"/>
                    </a:solidFill>
                  </a:uFill>
                  <a:latin typeface="Arial"/>
                  <a:cs typeface="Arial"/>
                </a:rPr>
                <a:t> </a:t>
              </a:r>
              <a:r>
                <a:rPr sz="800" b="1" u="sng" dirty="0">
                  <a:uFill>
                    <a:solidFill>
                      <a:srgbClr val="000000"/>
                    </a:solidFill>
                  </a:uFill>
                  <a:latin typeface="Arial"/>
                  <a:cs typeface="Arial"/>
                </a:rPr>
                <a:t>competence</a:t>
              </a:r>
              <a:r>
                <a:rPr sz="800" b="1" u="sng" spc="5" dirty="0">
                  <a:uFill>
                    <a:solidFill>
                      <a:srgbClr val="000000"/>
                    </a:solidFill>
                  </a:uFill>
                  <a:latin typeface="Arial"/>
                  <a:cs typeface="Arial"/>
                </a:rPr>
                <a:t> </a:t>
              </a:r>
              <a:r>
                <a:rPr sz="800" b="1" u="sng" dirty="0">
                  <a:uFill>
                    <a:solidFill>
                      <a:srgbClr val="000000"/>
                    </a:solidFill>
                  </a:uFill>
                  <a:latin typeface="Arial"/>
                  <a:cs typeface="Arial"/>
                </a:rPr>
                <a:t>of</a:t>
              </a:r>
              <a:r>
                <a:rPr sz="800" b="1" u="sng" spc="-15" dirty="0">
                  <a:uFill>
                    <a:solidFill>
                      <a:srgbClr val="000000"/>
                    </a:solidFill>
                  </a:uFill>
                  <a:latin typeface="Arial"/>
                  <a:cs typeface="Arial"/>
                </a:rPr>
                <a:t> </a:t>
              </a:r>
              <a:r>
                <a:rPr sz="800" b="1" u="sng" dirty="0">
                  <a:uFill>
                    <a:solidFill>
                      <a:srgbClr val="000000"/>
                    </a:solidFill>
                  </a:uFill>
                  <a:latin typeface="Arial"/>
                  <a:cs typeface="Arial"/>
                </a:rPr>
                <a:t>the </a:t>
              </a:r>
              <a:r>
                <a:rPr sz="800" b="1" u="sng" spc="-25" dirty="0">
                  <a:uFill>
                    <a:solidFill>
                      <a:srgbClr val="000000"/>
                    </a:solidFill>
                  </a:uFill>
                  <a:latin typeface="Arial"/>
                  <a:cs typeface="Arial"/>
                </a:rPr>
                <a:t>UPC</a:t>
              </a:r>
              <a:endParaRPr sz="800" dirty="0">
                <a:latin typeface="Arial"/>
                <a:cs typeface="Arial"/>
              </a:endParaRPr>
            </a:p>
          </p:txBody>
        </p:sp>
        <p:sp>
          <p:nvSpPr>
            <p:cNvPr id="37" name="object 21"/>
            <p:cNvSpPr txBox="1"/>
            <p:nvPr/>
          </p:nvSpPr>
          <p:spPr>
            <a:xfrm>
              <a:off x="4679696" y="6021337"/>
              <a:ext cx="1247775" cy="269875"/>
            </a:xfrm>
            <a:prstGeom prst="rect">
              <a:avLst/>
            </a:prstGeom>
          </p:spPr>
          <p:txBody>
            <a:bodyPr vert="horz" wrap="square" lIns="0" tIns="12700" rIns="0" bIns="0" rtlCol="0">
              <a:spAutoFit/>
            </a:bodyPr>
            <a:lstStyle/>
            <a:p>
              <a:pPr marL="12700" marR="5080">
                <a:lnSpc>
                  <a:spcPct val="100000"/>
                </a:lnSpc>
                <a:spcBef>
                  <a:spcPts val="100"/>
                </a:spcBef>
              </a:pPr>
              <a:r>
                <a:rPr sz="800" b="1" u="sng" dirty="0">
                  <a:uFill>
                    <a:solidFill>
                      <a:srgbClr val="000000"/>
                    </a:solidFill>
                  </a:uFill>
                  <a:latin typeface="Arial"/>
                  <a:cs typeface="Arial"/>
                </a:rPr>
                <a:t>Exclusive</a:t>
              </a:r>
              <a:r>
                <a:rPr sz="800" b="1" u="sng" spc="-5" dirty="0">
                  <a:uFill>
                    <a:solidFill>
                      <a:srgbClr val="000000"/>
                    </a:solidFill>
                  </a:uFill>
                  <a:latin typeface="Arial"/>
                  <a:cs typeface="Arial"/>
                </a:rPr>
                <a:t> </a:t>
              </a:r>
              <a:r>
                <a:rPr sz="800" b="1" u="sng" dirty="0">
                  <a:uFill>
                    <a:solidFill>
                      <a:srgbClr val="000000"/>
                    </a:solidFill>
                  </a:uFill>
                  <a:latin typeface="Arial"/>
                  <a:cs typeface="Arial"/>
                </a:rPr>
                <a:t>competence </a:t>
              </a:r>
              <a:r>
                <a:rPr sz="800" b="1" u="sng" spc="-25" dirty="0">
                  <a:uFill>
                    <a:solidFill>
                      <a:srgbClr val="000000"/>
                    </a:solidFill>
                  </a:uFill>
                  <a:latin typeface="Arial"/>
                  <a:cs typeface="Arial"/>
                </a:rPr>
                <a:t>of</a:t>
              </a:r>
              <a:r>
                <a:rPr sz="800" b="1" dirty="0">
                  <a:latin typeface="Arial"/>
                  <a:cs typeface="Arial"/>
                </a:rPr>
                <a:t> </a:t>
              </a:r>
              <a:r>
                <a:rPr sz="800" b="1" u="sng" dirty="0">
                  <a:uFill>
                    <a:solidFill>
                      <a:srgbClr val="000000"/>
                    </a:solidFill>
                  </a:uFill>
                  <a:latin typeface="Arial"/>
                  <a:cs typeface="Arial"/>
                </a:rPr>
                <a:t>the</a:t>
              </a:r>
              <a:r>
                <a:rPr sz="800" b="1" u="sng" spc="-15" dirty="0">
                  <a:uFill>
                    <a:solidFill>
                      <a:srgbClr val="000000"/>
                    </a:solidFill>
                  </a:uFill>
                  <a:latin typeface="Arial"/>
                  <a:cs typeface="Arial"/>
                </a:rPr>
                <a:t> </a:t>
              </a:r>
              <a:r>
                <a:rPr sz="800" b="1" u="sng" dirty="0">
                  <a:uFill>
                    <a:solidFill>
                      <a:srgbClr val="000000"/>
                    </a:solidFill>
                  </a:uFill>
                  <a:latin typeface="Arial"/>
                  <a:cs typeface="Arial"/>
                </a:rPr>
                <a:t>national</a:t>
              </a:r>
              <a:r>
                <a:rPr sz="800" b="1" u="sng" spc="-10" dirty="0">
                  <a:uFill>
                    <a:solidFill>
                      <a:srgbClr val="000000"/>
                    </a:solidFill>
                  </a:uFill>
                  <a:latin typeface="Arial"/>
                  <a:cs typeface="Arial"/>
                </a:rPr>
                <a:t> courts</a:t>
              </a:r>
              <a:endParaRPr sz="800" dirty="0">
                <a:latin typeface="Arial"/>
                <a:cs typeface="Arial"/>
              </a:endParaRPr>
            </a:p>
          </p:txBody>
        </p:sp>
        <p:sp>
          <p:nvSpPr>
            <p:cNvPr id="38" name="object 22"/>
            <p:cNvSpPr/>
            <p:nvPr/>
          </p:nvSpPr>
          <p:spPr>
            <a:xfrm>
              <a:off x="6235827" y="3653154"/>
              <a:ext cx="996950" cy="977265"/>
            </a:xfrm>
            <a:custGeom>
              <a:avLst/>
              <a:gdLst/>
              <a:ahLst/>
              <a:cxnLst/>
              <a:rect l="l" t="t" r="r" b="b"/>
              <a:pathLst>
                <a:path w="996950" h="977264">
                  <a:moveTo>
                    <a:pt x="38100" y="863981"/>
                  </a:moveTo>
                  <a:lnTo>
                    <a:pt x="0" y="863981"/>
                  </a:lnTo>
                  <a:lnTo>
                    <a:pt x="58293" y="976757"/>
                  </a:lnTo>
                  <a:lnTo>
                    <a:pt x="105091" y="882523"/>
                  </a:lnTo>
                  <a:lnTo>
                    <a:pt x="38100" y="882523"/>
                  </a:lnTo>
                  <a:lnTo>
                    <a:pt x="38100" y="863981"/>
                  </a:lnTo>
                  <a:close/>
                </a:path>
                <a:path w="996950" h="977264">
                  <a:moveTo>
                    <a:pt x="958850" y="362585"/>
                  </a:moveTo>
                  <a:lnTo>
                    <a:pt x="58293" y="362585"/>
                  </a:lnTo>
                  <a:lnTo>
                    <a:pt x="50637" y="363962"/>
                  </a:lnTo>
                  <a:lnTo>
                    <a:pt x="44196" y="367792"/>
                  </a:lnTo>
                  <a:lnTo>
                    <a:pt x="39754" y="373622"/>
                  </a:lnTo>
                  <a:lnTo>
                    <a:pt x="38100" y="381000"/>
                  </a:lnTo>
                  <a:lnTo>
                    <a:pt x="38100" y="882523"/>
                  </a:lnTo>
                  <a:lnTo>
                    <a:pt x="76200" y="882523"/>
                  </a:lnTo>
                  <a:lnTo>
                    <a:pt x="76200" y="400685"/>
                  </a:lnTo>
                  <a:lnTo>
                    <a:pt x="58293" y="400685"/>
                  </a:lnTo>
                  <a:lnTo>
                    <a:pt x="76200" y="381000"/>
                  </a:lnTo>
                  <a:lnTo>
                    <a:pt x="958850" y="381000"/>
                  </a:lnTo>
                  <a:lnTo>
                    <a:pt x="958850" y="362585"/>
                  </a:lnTo>
                  <a:close/>
                </a:path>
                <a:path w="996950" h="977264">
                  <a:moveTo>
                    <a:pt x="114300" y="863981"/>
                  </a:moveTo>
                  <a:lnTo>
                    <a:pt x="76200" y="863981"/>
                  </a:lnTo>
                  <a:lnTo>
                    <a:pt x="76200" y="882523"/>
                  </a:lnTo>
                  <a:lnTo>
                    <a:pt x="105091" y="882523"/>
                  </a:lnTo>
                  <a:lnTo>
                    <a:pt x="114300" y="863981"/>
                  </a:lnTo>
                  <a:close/>
                </a:path>
                <a:path w="996950" h="977264">
                  <a:moveTo>
                    <a:pt x="76200" y="381000"/>
                  </a:moveTo>
                  <a:lnTo>
                    <a:pt x="58293" y="400685"/>
                  </a:lnTo>
                  <a:lnTo>
                    <a:pt x="76200" y="400685"/>
                  </a:lnTo>
                  <a:lnTo>
                    <a:pt x="76200" y="381000"/>
                  </a:lnTo>
                  <a:close/>
                </a:path>
                <a:path w="996950" h="977264">
                  <a:moveTo>
                    <a:pt x="996950" y="362585"/>
                  </a:moveTo>
                  <a:lnTo>
                    <a:pt x="978662" y="362585"/>
                  </a:lnTo>
                  <a:lnTo>
                    <a:pt x="958850" y="381000"/>
                  </a:lnTo>
                  <a:lnTo>
                    <a:pt x="76200" y="381000"/>
                  </a:lnTo>
                  <a:lnTo>
                    <a:pt x="76200" y="400685"/>
                  </a:lnTo>
                  <a:lnTo>
                    <a:pt x="978662" y="400685"/>
                  </a:lnTo>
                  <a:lnTo>
                    <a:pt x="985966" y="399127"/>
                  </a:lnTo>
                  <a:lnTo>
                    <a:pt x="991758" y="394890"/>
                  </a:lnTo>
                  <a:lnTo>
                    <a:pt x="995574" y="388629"/>
                  </a:lnTo>
                  <a:lnTo>
                    <a:pt x="996950" y="381000"/>
                  </a:lnTo>
                  <a:lnTo>
                    <a:pt x="996950" y="362585"/>
                  </a:lnTo>
                  <a:close/>
                </a:path>
                <a:path w="996950" h="977264">
                  <a:moveTo>
                    <a:pt x="996950" y="0"/>
                  </a:moveTo>
                  <a:lnTo>
                    <a:pt x="958850" y="0"/>
                  </a:lnTo>
                  <a:lnTo>
                    <a:pt x="958850" y="381000"/>
                  </a:lnTo>
                  <a:lnTo>
                    <a:pt x="978662" y="362585"/>
                  </a:lnTo>
                  <a:lnTo>
                    <a:pt x="996950" y="362585"/>
                  </a:lnTo>
                  <a:lnTo>
                    <a:pt x="996950" y="0"/>
                  </a:lnTo>
                  <a:close/>
                </a:path>
              </a:pathLst>
            </a:custGeom>
            <a:solidFill>
              <a:srgbClr val="000000"/>
            </a:solidFill>
          </p:spPr>
          <p:txBody>
            <a:bodyPr wrap="square" lIns="0" tIns="0" rIns="0" bIns="0" rtlCol="0"/>
            <a:lstStyle/>
            <a:p>
              <a:endParaRPr dirty="0"/>
            </a:p>
          </p:txBody>
        </p:sp>
        <p:sp>
          <p:nvSpPr>
            <p:cNvPr id="39" name="object 23"/>
            <p:cNvSpPr txBox="1"/>
            <p:nvPr/>
          </p:nvSpPr>
          <p:spPr>
            <a:xfrm>
              <a:off x="7624064" y="3745866"/>
              <a:ext cx="898525" cy="206375"/>
            </a:xfrm>
            <a:prstGeom prst="rect">
              <a:avLst/>
            </a:prstGeom>
          </p:spPr>
          <p:txBody>
            <a:bodyPr vert="horz" wrap="square" lIns="0" tIns="16510" rIns="0" bIns="0" rtlCol="0">
              <a:spAutoFit/>
            </a:bodyPr>
            <a:lstStyle/>
            <a:p>
              <a:pPr marL="12700" marR="5080">
                <a:lnSpc>
                  <a:spcPts val="710"/>
                </a:lnSpc>
                <a:spcBef>
                  <a:spcPts val="130"/>
                </a:spcBef>
              </a:pPr>
              <a:r>
                <a:rPr sz="600" b="1" dirty="0">
                  <a:latin typeface="Arial"/>
                  <a:cs typeface="Arial"/>
                </a:rPr>
                <a:t>For</a:t>
              </a:r>
              <a:r>
                <a:rPr sz="600" b="1" spc="-35" dirty="0">
                  <a:latin typeface="Arial"/>
                  <a:cs typeface="Arial"/>
                </a:rPr>
                <a:t> </a:t>
              </a:r>
              <a:r>
                <a:rPr sz="600" b="1" dirty="0">
                  <a:latin typeface="Arial"/>
                  <a:cs typeface="Arial"/>
                </a:rPr>
                <a:t>UP</a:t>
              </a:r>
              <a:r>
                <a:rPr sz="600" b="1" spc="-20" dirty="0">
                  <a:latin typeface="Arial"/>
                  <a:cs typeface="Arial"/>
                </a:rPr>
                <a:t> </a:t>
              </a:r>
              <a:r>
                <a:rPr sz="600" b="1" dirty="0">
                  <a:latin typeface="Arial"/>
                  <a:cs typeface="Arial"/>
                </a:rPr>
                <a:t>states:</a:t>
              </a:r>
              <a:r>
                <a:rPr sz="600" b="1" spc="-20" dirty="0">
                  <a:latin typeface="Arial"/>
                  <a:cs typeface="Arial"/>
                </a:rPr>
                <a:t> </a:t>
              </a:r>
              <a:r>
                <a:rPr sz="600" b="1" dirty="0">
                  <a:latin typeface="Arial"/>
                  <a:cs typeface="Arial"/>
                </a:rPr>
                <a:t>choice</a:t>
              </a:r>
              <a:r>
                <a:rPr sz="600" b="1" spc="-25" dirty="0">
                  <a:latin typeface="Arial"/>
                  <a:cs typeface="Arial"/>
                </a:rPr>
                <a:t> </a:t>
              </a:r>
              <a:r>
                <a:rPr sz="600" b="1" spc="-35" dirty="0">
                  <a:latin typeface="Arial"/>
                  <a:cs typeface="Arial"/>
                </a:rPr>
                <a:t>of</a:t>
              </a:r>
              <a:r>
                <a:rPr sz="600" b="1" spc="500" dirty="0">
                  <a:latin typeface="Arial"/>
                  <a:cs typeface="Arial"/>
                </a:rPr>
                <a:t> </a:t>
              </a:r>
              <a:r>
                <a:rPr sz="600" b="1" dirty="0">
                  <a:latin typeface="Arial"/>
                  <a:cs typeface="Arial"/>
                </a:rPr>
                <a:t>UP</a:t>
              </a:r>
              <a:r>
                <a:rPr sz="600" b="1" spc="5" dirty="0">
                  <a:latin typeface="Arial"/>
                  <a:cs typeface="Arial"/>
                </a:rPr>
                <a:t> </a:t>
              </a:r>
              <a:r>
                <a:rPr sz="600" b="1" dirty="0">
                  <a:latin typeface="Arial"/>
                  <a:cs typeface="Arial"/>
                </a:rPr>
                <a:t>or</a:t>
              </a:r>
              <a:r>
                <a:rPr sz="600" b="1" spc="5" dirty="0">
                  <a:latin typeface="Arial"/>
                  <a:cs typeface="Arial"/>
                </a:rPr>
                <a:t> </a:t>
              </a:r>
              <a:r>
                <a:rPr sz="600" b="1" spc="-10" dirty="0">
                  <a:latin typeface="Arial"/>
                  <a:cs typeface="Arial"/>
                </a:rPr>
                <a:t>national</a:t>
              </a:r>
              <a:r>
                <a:rPr sz="600" b="1" spc="-15" dirty="0">
                  <a:latin typeface="Arial"/>
                  <a:cs typeface="Arial"/>
                </a:rPr>
                <a:t> </a:t>
              </a:r>
              <a:r>
                <a:rPr sz="600" b="1" spc="-25" dirty="0">
                  <a:latin typeface="Arial"/>
                  <a:cs typeface="Arial"/>
                </a:rPr>
                <a:t>EPs</a:t>
              </a:r>
              <a:endParaRPr sz="600" dirty="0">
                <a:latin typeface="Arial"/>
                <a:cs typeface="Arial"/>
              </a:endParaRPr>
            </a:p>
          </p:txBody>
        </p:sp>
        <p:sp>
          <p:nvSpPr>
            <p:cNvPr id="40" name="object 24"/>
            <p:cNvSpPr txBox="1"/>
            <p:nvPr/>
          </p:nvSpPr>
          <p:spPr>
            <a:xfrm>
              <a:off x="6281420" y="3710814"/>
              <a:ext cx="706120" cy="208279"/>
            </a:xfrm>
            <a:prstGeom prst="rect">
              <a:avLst/>
            </a:prstGeom>
          </p:spPr>
          <p:txBody>
            <a:bodyPr vert="horz" wrap="square" lIns="0" tIns="12065" rIns="0" bIns="0" rtlCol="0">
              <a:spAutoFit/>
            </a:bodyPr>
            <a:lstStyle/>
            <a:p>
              <a:pPr marL="12700" marR="5080">
                <a:lnSpc>
                  <a:spcPct val="100000"/>
                </a:lnSpc>
                <a:spcBef>
                  <a:spcPts val="95"/>
                </a:spcBef>
              </a:pPr>
              <a:r>
                <a:rPr sz="600" b="1" dirty="0">
                  <a:latin typeface="Arial"/>
                  <a:cs typeface="Arial"/>
                </a:rPr>
                <a:t>For</a:t>
              </a:r>
              <a:r>
                <a:rPr sz="600" b="1" spc="-15" dirty="0">
                  <a:latin typeface="Arial"/>
                  <a:cs typeface="Arial"/>
                </a:rPr>
                <a:t> </a:t>
              </a:r>
              <a:r>
                <a:rPr sz="600" b="1" spc="-10" dirty="0">
                  <a:latin typeface="Arial"/>
                  <a:cs typeface="Arial"/>
                </a:rPr>
                <a:t>non-</a:t>
              </a:r>
              <a:r>
                <a:rPr sz="600" b="1" dirty="0">
                  <a:latin typeface="Arial"/>
                  <a:cs typeface="Arial"/>
                </a:rPr>
                <a:t>UP</a:t>
              </a:r>
              <a:r>
                <a:rPr sz="600" b="1" spc="-10" dirty="0">
                  <a:latin typeface="Arial"/>
                  <a:cs typeface="Arial"/>
                </a:rPr>
                <a:t> states:</a:t>
              </a:r>
              <a:r>
                <a:rPr sz="600" b="1" spc="500" dirty="0">
                  <a:latin typeface="Arial"/>
                  <a:cs typeface="Arial"/>
                </a:rPr>
                <a:t> </a:t>
              </a:r>
              <a:r>
                <a:rPr sz="600" b="1" dirty="0">
                  <a:latin typeface="Arial"/>
                  <a:cs typeface="Arial"/>
                </a:rPr>
                <a:t>same as</a:t>
              </a:r>
              <a:r>
                <a:rPr sz="600" b="1" spc="-25" dirty="0">
                  <a:latin typeface="Arial"/>
                  <a:cs typeface="Arial"/>
                </a:rPr>
                <a:t> </a:t>
              </a:r>
              <a:r>
                <a:rPr sz="600" b="1" spc="-10" dirty="0">
                  <a:latin typeface="Arial"/>
                  <a:cs typeface="Arial"/>
                </a:rPr>
                <a:t>currently</a:t>
              </a:r>
              <a:endParaRPr sz="600" dirty="0">
                <a:latin typeface="Arial"/>
                <a:cs typeface="Arial"/>
              </a:endParaRPr>
            </a:p>
          </p:txBody>
        </p:sp>
        <p:sp>
          <p:nvSpPr>
            <p:cNvPr id="41" name="object 26"/>
            <p:cNvSpPr txBox="1"/>
            <p:nvPr/>
          </p:nvSpPr>
          <p:spPr>
            <a:xfrm>
              <a:off x="4873104" y="5096257"/>
              <a:ext cx="814069" cy="389890"/>
            </a:xfrm>
            <a:prstGeom prst="rect">
              <a:avLst/>
            </a:prstGeom>
          </p:spPr>
          <p:txBody>
            <a:bodyPr vert="horz" wrap="square" lIns="0" tIns="13335" rIns="0" bIns="0" rtlCol="0">
              <a:spAutoFit/>
            </a:bodyPr>
            <a:lstStyle/>
            <a:p>
              <a:pPr marL="12700" marR="5080">
                <a:lnSpc>
                  <a:spcPct val="99300"/>
                </a:lnSpc>
                <a:spcBef>
                  <a:spcPts val="105"/>
                </a:spcBef>
              </a:pPr>
              <a:r>
                <a:rPr sz="800" b="1" dirty="0">
                  <a:latin typeface="Arial"/>
                  <a:cs typeface="Arial"/>
                </a:rPr>
                <a:t>National</a:t>
              </a:r>
              <a:r>
                <a:rPr sz="800" b="1" spc="-20" dirty="0">
                  <a:latin typeface="Arial"/>
                  <a:cs typeface="Arial"/>
                </a:rPr>
                <a:t> </a:t>
              </a:r>
              <a:r>
                <a:rPr sz="800" b="1" spc="-10" dirty="0">
                  <a:latin typeface="Arial"/>
                  <a:cs typeface="Arial"/>
                </a:rPr>
                <a:t>Patent </a:t>
              </a:r>
              <a:r>
                <a:rPr sz="800" b="1" dirty="0">
                  <a:latin typeface="Arial"/>
                  <a:cs typeface="Arial"/>
                </a:rPr>
                <a:t>(incl.</a:t>
              </a:r>
              <a:r>
                <a:rPr sz="800" b="1" spc="-25" dirty="0">
                  <a:latin typeface="Arial"/>
                  <a:cs typeface="Arial"/>
                </a:rPr>
                <a:t> </a:t>
              </a:r>
              <a:r>
                <a:rPr sz="800" b="1" dirty="0">
                  <a:latin typeface="Arial"/>
                  <a:cs typeface="Arial"/>
                </a:rPr>
                <a:t>UPC</a:t>
              </a:r>
              <a:r>
                <a:rPr sz="800" b="1" spc="-10" dirty="0">
                  <a:latin typeface="Arial"/>
                  <a:cs typeface="Arial"/>
                </a:rPr>
                <a:t> </a:t>
              </a:r>
              <a:r>
                <a:rPr sz="800" b="1" spc="-25" dirty="0">
                  <a:latin typeface="Arial"/>
                  <a:cs typeface="Arial"/>
                </a:rPr>
                <a:t>and</a:t>
              </a:r>
              <a:r>
                <a:rPr sz="800" b="1" spc="-10" dirty="0">
                  <a:latin typeface="Arial"/>
                  <a:cs typeface="Arial"/>
                </a:rPr>
                <a:t> non-</a:t>
              </a:r>
              <a:r>
                <a:rPr sz="800" b="1" dirty="0">
                  <a:latin typeface="Arial"/>
                  <a:cs typeface="Arial"/>
                </a:rPr>
                <a:t>UPC</a:t>
              </a:r>
              <a:r>
                <a:rPr sz="800" b="1" spc="10" dirty="0">
                  <a:latin typeface="Arial"/>
                  <a:cs typeface="Arial"/>
                </a:rPr>
                <a:t> </a:t>
              </a:r>
              <a:r>
                <a:rPr sz="800" b="1" spc="-10" dirty="0">
                  <a:latin typeface="Arial"/>
                  <a:cs typeface="Arial"/>
                </a:rPr>
                <a:t>states)</a:t>
              </a:r>
              <a:endParaRPr sz="800" dirty="0">
                <a:latin typeface="Arial"/>
                <a:cs typeface="Arial"/>
              </a:endParaRPr>
            </a:p>
          </p:txBody>
        </p:sp>
        <p:sp>
          <p:nvSpPr>
            <p:cNvPr id="42" name="object 27"/>
            <p:cNvSpPr/>
            <p:nvPr/>
          </p:nvSpPr>
          <p:spPr>
            <a:xfrm>
              <a:off x="4832477" y="5562600"/>
              <a:ext cx="867410" cy="460375"/>
            </a:xfrm>
            <a:custGeom>
              <a:avLst/>
              <a:gdLst/>
              <a:ahLst/>
              <a:cxnLst/>
              <a:rect l="l" t="t" r="r" b="b"/>
              <a:pathLst>
                <a:path w="867410" h="460375">
                  <a:moveTo>
                    <a:pt x="867028" y="0"/>
                  </a:moveTo>
                  <a:lnTo>
                    <a:pt x="0" y="0"/>
                  </a:lnTo>
                  <a:lnTo>
                    <a:pt x="0" y="459994"/>
                  </a:lnTo>
                  <a:lnTo>
                    <a:pt x="867028" y="459994"/>
                  </a:lnTo>
                  <a:lnTo>
                    <a:pt x="867028" y="0"/>
                  </a:lnTo>
                  <a:close/>
                </a:path>
              </a:pathLst>
            </a:custGeom>
            <a:solidFill>
              <a:srgbClr val="314350"/>
            </a:solidFill>
          </p:spPr>
          <p:txBody>
            <a:bodyPr wrap="square" lIns="0" tIns="0" rIns="0" bIns="0" rtlCol="0"/>
            <a:lstStyle/>
            <a:p>
              <a:endParaRPr dirty="0"/>
            </a:p>
          </p:txBody>
        </p:sp>
        <p:sp>
          <p:nvSpPr>
            <p:cNvPr id="43" name="object 29"/>
            <p:cNvSpPr/>
            <p:nvPr/>
          </p:nvSpPr>
          <p:spPr>
            <a:xfrm>
              <a:off x="7606030" y="4354448"/>
              <a:ext cx="114300" cy="806450"/>
            </a:xfrm>
            <a:custGeom>
              <a:avLst/>
              <a:gdLst/>
              <a:ahLst/>
              <a:cxnLst/>
              <a:rect l="l" t="t" r="r" b="b"/>
              <a:pathLst>
                <a:path w="114300" h="806450">
                  <a:moveTo>
                    <a:pt x="38100" y="691769"/>
                  </a:moveTo>
                  <a:lnTo>
                    <a:pt x="0" y="691769"/>
                  </a:lnTo>
                  <a:lnTo>
                    <a:pt x="57912" y="806069"/>
                  </a:lnTo>
                  <a:lnTo>
                    <a:pt x="105277" y="710057"/>
                  </a:lnTo>
                  <a:lnTo>
                    <a:pt x="38100" y="710057"/>
                  </a:lnTo>
                  <a:lnTo>
                    <a:pt x="38100" y="691769"/>
                  </a:lnTo>
                  <a:close/>
                </a:path>
                <a:path w="114300" h="806450">
                  <a:moveTo>
                    <a:pt x="76200" y="0"/>
                  </a:moveTo>
                  <a:lnTo>
                    <a:pt x="38100" y="0"/>
                  </a:lnTo>
                  <a:lnTo>
                    <a:pt x="38100" y="710057"/>
                  </a:lnTo>
                  <a:lnTo>
                    <a:pt x="76200" y="710057"/>
                  </a:lnTo>
                  <a:lnTo>
                    <a:pt x="76200" y="0"/>
                  </a:lnTo>
                  <a:close/>
                </a:path>
                <a:path w="114300" h="806450">
                  <a:moveTo>
                    <a:pt x="114300" y="691769"/>
                  </a:moveTo>
                  <a:lnTo>
                    <a:pt x="76200" y="691769"/>
                  </a:lnTo>
                  <a:lnTo>
                    <a:pt x="76200" y="710057"/>
                  </a:lnTo>
                  <a:lnTo>
                    <a:pt x="105277" y="710057"/>
                  </a:lnTo>
                  <a:lnTo>
                    <a:pt x="114300" y="691769"/>
                  </a:lnTo>
                  <a:close/>
                </a:path>
              </a:pathLst>
            </a:custGeom>
            <a:solidFill>
              <a:srgbClr val="000000"/>
            </a:solidFill>
          </p:spPr>
          <p:txBody>
            <a:bodyPr wrap="square" lIns="0" tIns="0" rIns="0" bIns="0" rtlCol="0"/>
            <a:lstStyle/>
            <a:p>
              <a:endParaRPr dirty="0"/>
            </a:p>
          </p:txBody>
        </p:sp>
        <p:sp>
          <p:nvSpPr>
            <p:cNvPr id="44" name="object 30"/>
            <p:cNvSpPr txBox="1"/>
            <p:nvPr/>
          </p:nvSpPr>
          <p:spPr>
            <a:xfrm>
              <a:off x="7473442" y="4462398"/>
              <a:ext cx="374650" cy="177165"/>
            </a:xfrm>
            <a:prstGeom prst="rect">
              <a:avLst/>
            </a:prstGeom>
            <a:solidFill>
              <a:srgbClr val="000000"/>
            </a:solidFill>
          </p:spPr>
          <p:txBody>
            <a:bodyPr vert="horz" wrap="square" lIns="0" tIns="50165" rIns="0" bIns="0" rtlCol="0">
              <a:spAutoFit/>
            </a:bodyPr>
            <a:lstStyle/>
            <a:p>
              <a:pPr marL="97155">
                <a:lnSpc>
                  <a:spcPct val="100000"/>
                </a:lnSpc>
                <a:spcBef>
                  <a:spcPts val="395"/>
                </a:spcBef>
              </a:pPr>
              <a:r>
                <a:rPr sz="600" b="1" spc="-25" dirty="0">
                  <a:solidFill>
                    <a:srgbClr val="F1F1F1"/>
                  </a:solidFill>
                  <a:latin typeface="Arial"/>
                  <a:cs typeface="Arial"/>
                </a:rPr>
                <a:t>YES</a:t>
              </a:r>
              <a:endParaRPr sz="600" dirty="0">
                <a:latin typeface="Arial"/>
                <a:cs typeface="Arial"/>
              </a:endParaRPr>
            </a:p>
          </p:txBody>
        </p:sp>
        <p:sp>
          <p:nvSpPr>
            <p:cNvPr id="45" name="object 31"/>
            <p:cNvSpPr/>
            <p:nvPr/>
          </p:nvSpPr>
          <p:spPr>
            <a:xfrm>
              <a:off x="6719189" y="4255008"/>
              <a:ext cx="533400" cy="587375"/>
            </a:xfrm>
            <a:custGeom>
              <a:avLst/>
              <a:gdLst/>
              <a:ahLst/>
              <a:cxnLst/>
              <a:rect l="l" t="t" r="r" b="b"/>
              <a:pathLst>
                <a:path w="533400" h="587375">
                  <a:moveTo>
                    <a:pt x="114300" y="472567"/>
                  </a:moveTo>
                  <a:lnTo>
                    <a:pt x="0" y="528828"/>
                  </a:lnTo>
                  <a:lnTo>
                    <a:pt x="114300" y="586867"/>
                  </a:lnTo>
                  <a:lnTo>
                    <a:pt x="114300" y="548767"/>
                  </a:lnTo>
                  <a:lnTo>
                    <a:pt x="96138" y="548767"/>
                  </a:lnTo>
                  <a:lnTo>
                    <a:pt x="96138" y="510667"/>
                  </a:lnTo>
                  <a:lnTo>
                    <a:pt x="114300" y="510667"/>
                  </a:lnTo>
                  <a:lnTo>
                    <a:pt x="114300" y="472567"/>
                  </a:lnTo>
                  <a:close/>
                </a:path>
                <a:path w="533400" h="587375">
                  <a:moveTo>
                    <a:pt x="114300" y="510667"/>
                  </a:moveTo>
                  <a:lnTo>
                    <a:pt x="96138" y="510667"/>
                  </a:lnTo>
                  <a:lnTo>
                    <a:pt x="96138" y="548767"/>
                  </a:lnTo>
                  <a:lnTo>
                    <a:pt x="114300" y="548767"/>
                  </a:lnTo>
                  <a:lnTo>
                    <a:pt x="114300" y="510667"/>
                  </a:lnTo>
                  <a:close/>
                </a:path>
                <a:path w="533400" h="587375">
                  <a:moveTo>
                    <a:pt x="495300" y="510667"/>
                  </a:moveTo>
                  <a:lnTo>
                    <a:pt x="114300" y="510667"/>
                  </a:lnTo>
                  <a:lnTo>
                    <a:pt x="114300" y="548767"/>
                  </a:lnTo>
                  <a:lnTo>
                    <a:pt x="513587" y="548767"/>
                  </a:lnTo>
                  <a:lnTo>
                    <a:pt x="521130" y="547169"/>
                  </a:lnTo>
                  <a:lnTo>
                    <a:pt x="527446" y="542845"/>
                  </a:lnTo>
                  <a:lnTo>
                    <a:pt x="531786" y="536497"/>
                  </a:lnTo>
                  <a:lnTo>
                    <a:pt x="533400" y="528828"/>
                  </a:lnTo>
                  <a:lnTo>
                    <a:pt x="495300" y="528828"/>
                  </a:lnTo>
                  <a:lnTo>
                    <a:pt x="495300" y="510667"/>
                  </a:lnTo>
                  <a:close/>
                </a:path>
                <a:path w="533400" h="587375">
                  <a:moveTo>
                    <a:pt x="533400" y="0"/>
                  </a:moveTo>
                  <a:lnTo>
                    <a:pt x="495300" y="0"/>
                  </a:lnTo>
                  <a:lnTo>
                    <a:pt x="495300" y="528828"/>
                  </a:lnTo>
                  <a:lnTo>
                    <a:pt x="513587" y="510667"/>
                  </a:lnTo>
                  <a:lnTo>
                    <a:pt x="533400" y="510667"/>
                  </a:lnTo>
                  <a:lnTo>
                    <a:pt x="533400" y="0"/>
                  </a:lnTo>
                  <a:close/>
                </a:path>
                <a:path w="533400" h="587375">
                  <a:moveTo>
                    <a:pt x="533400" y="510667"/>
                  </a:moveTo>
                  <a:lnTo>
                    <a:pt x="513587" y="510667"/>
                  </a:lnTo>
                  <a:lnTo>
                    <a:pt x="495300" y="528828"/>
                  </a:lnTo>
                  <a:lnTo>
                    <a:pt x="533400" y="528828"/>
                  </a:lnTo>
                  <a:lnTo>
                    <a:pt x="533400" y="510667"/>
                  </a:lnTo>
                  <a:close/>
                </a:path>
              </a:pathLst>
            </a:custGeom>
            <a:solidFill>
              <a:srgbClr val="000000"/>
            </a:solidFill>
          </p:spPr>
          <p:txBody>
            <a:bodyPr wrap="square" lIns="0" tIns="0" rIns="0" bIns="0" rtlCol="0"/>
            <a:lstStyle/>
            <a:p>
              <a:endParaRPr dirty="0"/>
            </a:p>
          </p:txBody>
        </p:sp>
        <p:sp>
          <p:nvSpPr>
            <p:cNvPr id="46" name="object 32"/>
            <p:cNvSpPr txBox="1"/>
            <p:nvPr/>
          </p:nvSpPr>
          <p:spPr>
            <a:xfrm>
              <a:off x="7031355" y="4453254"/>
              <a:ext cx="344805" cy="194945"/>
            </a:xfrm>
            <a:prstGeom prst="rect">
              <a:avLst/>
            </a:prstGeom>
            <a:solidFill>
              <a:srgbClr val="000000"/>
            </a:solidFill>
          </p:spPr>
          <p:txBody>
            <a:bodyPr vert="horz" wrap="square" lIns="0" tIns="50165" rIns="0" bIns="0" rtlCol="0">
              <a:spAutoFit/>
            </a:bodyPr>
            <a:lstStyle/>
            <a:p>
              <a:pPr marL="97155">
                <a:lnSpc>
                  <a:spcPct val="100000"/>
                </a:lnSpc>
                <a:spcBef>
                  <a:spcPts val="395"/>
                </a:spcBef>
              </a:pPr>
              <a:r>
                <a:rPr sz="600" b="1" spc="-25" dirty="0">
                  <a:solidFill>
                    <a:srgbClr val="F1F1F1"/>
                  </a:solidFill>
                  <a:latin typeface="Arial"/>
                  <a:cs typeface="Arial"/>
                </a:rPr>
                <a:t>NO</a:t>
              </a:r>
              <a:endParaRPr sz="600" dirty="0">
                <a:latin typeface="Arial"/>
                <a:cs typeface="Arial"/>
              </a:endParaRPr>
            </a:p>
          </p:txBody>
        </p:sp>
        <p:grpSp>
          <p:nvGrpSpPr>
            <p:cNvPr id="47" name="object 33"/>
            <p:cNvGrpSpPr/>
            <p:nvPr/>
          </p:nvGrpSpPr>
          <p:grpSpPr>
            <a:xfrm>
              <a:off x="5088509" y="3767582"/>
              <a:ext cx="2770505" cy="1292225"/>
              <a:chOff x="5088509" y="3767582"/>
              <a:chExt cx="2770505" cy="1292225"/>
            </a:xfrm>
          </p:grpSpPr>
          <p:sp>
            <p:nvSpPr>
              <p:cNvPr id="71" name="object 34"/>
              <p:cNvSpPr/>
              <p:nvPr/>
            </p:nvSpPr>
            <p:spPr>
              <a:xfrm>
                <a:off x="7062089" y="4139311"/>
                <a:ext cx="796925" cy="215265"/>
              </a:xfrm>
              <a:custGeom>
                <a:avLst/>
                <a:gdLst/>
                <a:ahLst/>
                <a:cxnLst/>
                <a:rect l="l" t="t" r="r" b="b"/>
                <a:pathLst>
                  <a:path w="796925" h="215264">
                    <a:moveTo>
                      <a:pt x="796925" y="0"/>
                    </a:moveTo>
                    <a:lnTo>
                      <a:pt x="0" y="0"/>
                    </a:lnTo>
                    <a:lnTo>
                      <a:pt x="0" y="214756"/>
                    </a:lnTo>
                    <a:lnTo>
                      <a:pt x="796925" y="214756"/>
                    </a:lnTo>
                    <a:lnTo>
                      <a:pt x="796925" y="0"/>
                    </a:lnTo>
                    <a:close/>
                  </a:path>
                </a:pathLst>
              </a:custGeom>
              <a:solidFill>
                <a:srgbClr val="FFFFFF"/>
              </a:solidFill>
            </p:spPr>
            <p:txBody>
              <a:bodyPr wrap="square" lIns="0" tIns="0" rIns="0" bIns="0" rtlCol="0"/>
              <a:lstStyle/>
              <a:p>
                <a:endParaRPr dirty="0"/>
              </a:p>
            </p:txBody>
          </p:sp>
          <p:sp>
            <p:nvSpPr>
              <p:cNvPr id="72" name="object 35"/>
              <p:cNvSpPr/>
              <p:nvPr/>
            </p:nvSpPr>
            <p:spPr>
              <a:xfrm>
                <a:off x="5088509" y="3767582"/>
                <a:ext cx="114300" cy="1292225"/>
              </a:xfrm>
              <a:custGeom>
                <a:avLst/>
                <a:gdLst/>
                <a:ahLst/>
                <a:cxnLst/>
                <a:rect l="l" t="t" r="r" b="b"/>
                <a:pathLst>
                  <a:path w="114300" h="1292225">
                    <a:moveTo>
                      <a:pt x="38100" y="1179449"/>
                    </a:moveTo>
                    <a:lnTo>
                      <a:pt x="0" y="1179449"/>
                    </a:lnTo>
                    <a:lnTo>
                      <a:pt x="56261" y="1292098"/>
                    </a:lnTo>
                    <a:lnTo>
                      <a:pt x="104812" y="1197864"/>
                    </a:lnTo>
                    <a:lnTo>
                      <a:pt x="38100" y="1197864"/>
                    </a:lnTo>
                    <a:lnTo>
                      <a:pt x="38100" y="1179449"/>
                    </a:lnTo>
                    <a:close/>
                  </a:path>
                  <a:path w="114300" h="1292225">
                    <a:moveTo>
                      <a:pt x="76200" y="0"/>
                    </a:moveTo>
                    <a:lnTo>
                      <a:pt x="38100" y="0"/>
                    </a:lnTo>
                    <a:lnTo>
                      <a:pt x="38100" y="1197864"/>
                    </a:lnTo>
                    <a:lnTo>
                      <a:pt x="76200" y="1197864"/>
                    </a:lnTo>
                    <a:lnTo>
                      <a:pt x="76200" y="0"/>
                    </a:lnTo>
                    <a:close/>
                  </a:path>
                  <a:path w="114300" h="1292225">
                    <a:moveTo>
                      <a:pt x="114300" y="1179449"/>
                    </a:moveTo>
                    <a:lnTo>
                      <a:pt x="76200" y="1179449"/>
                    </a:lnTo>
                    <a:lnTo>
                      <a:pt x="76200" y="1197864"/>
                    </a:lnTo>
                    <a:lnTo>
                      <a:pt x="104812" y="1197864"/>
                    </a:lnTo>
                    <a:lnTo>
                      <a:pt x="114300" y="1179449"/>
                    </a:lnTo>
                    <a:close/>
                  </a:path>
                </a:pathLst>
              </a:custGeom>
              <a:solidFill>
                <a:srgbClr val="000000"/>
              </a:solidFill>
            </p:spPr>
            <p:txBody>
              <a:bodyPr wrap="square" lIns="0" tIns="0" rIns="0" bIns="0" rtlCol="0"/>
              <a:lstStyle/>
              <a:p>
                <a:endParaRPr dirty="0"/>
              </a:p>
            </p:txBody>
          </p:sp>
        </p:grpSp>
        <p:sp>
          <p:nvSpPr>
            <p:cNvPr id="48" name="object 37"/>
            <p:cNvSpPr txBox="1"/>
            <p:nvPr/>
          </p:nvSpPr>
          <p:spPr>
            <a:xfrm>
              <a:off x="7062089" y="4139310"/>
              <a:ext cx="796925" cy="215265"/>
            </a:xfrm>
            <a:prstGeom prst="rect">
              <a:avLst/>
            </a:prstGeom>
            <a:ln w="9017">
              <a:solidFill>
                <a:srgbClr val="000000"/>
              </a:solidFill>
            </a:ln>
          </p:spPr>
          <p:txBody>
            <a:bodyPr vert="horz" wrap="square" lIns="0" tIns="47625" rIns="0" bIns="0" rtlCol="0">
              <a:spAutoFit/>
            </a:bodyPr>
            <a:lstStyle/>
            <a:p>
              <a:pPr marL="95885">
                <a:lnSpc>
                  <a:spcPct val="100000"/>
                </a:lnSpc>
                <a:spcBef>
                  <a:spcPts val="375"/>
                </a:spcBef>
              </a:pPr>
              <a:r>
                <a:rPr sz="800" dirty="0">
                  <a:latin typeface="Arial"/>
                  <a:cs typeface="Arial"/>
                </a:rPr>
                <a:t>UP</a:t>
              </a:r>
              <a:r>
                <a:rPr sz="800" spc="-15" dirty="0">
                  <a:latin typeface="Arial"/>
                  <a:cs typeface="Arial"/>
                </a:rPr>
                <a:t> </a:t>
              </a:r>
              <a:r>
                <a:rPr sz="800" spc="-10" dirty="0">
                  <a:latin typeface="Arial"/>
                  <a:cs typeface="Arial"/>
                </a:rPr>
                <a:t>selected?</a:t>
              </a:r>
              <a:endParaRPr sz="800" dirty="0">
                <a:latin typeface="Arial"/>
                <a:cs typeface="Arial"/>
              </a:endParaRPr>
            </a:p>
          </p:txBody>
        </p:sp>
        <p:sp>
          <p:nvSpPr>
            <p:cNvPr id="49" name="object 38"/>
            <p:cNvSpPr txBox="1"/>
            <p:nvPr/>
          </p:nvSpPr>
          <p:spPr>
            <a:xfrm>
              <a:off x="6374765" y="1063878"/>
              <a:ext cx="1309370" cy="228600"/>
            </a:xfrm>
            <a:prstGeom prst="rect">
              <a:avLst/>
            </a:prstGeom>
            <a:solidFill>
              <a:srgbClr val="314350"/>
            </a:solidFill>
          </p:spPr>
          <p:txBody>
            <a:bodyPr vert="horz" wrap="square" lIns="0" tIns="45720" rIns="0" bIns="0" rtlCol="0">
              <a:spAutoFit/>
            </a:bodyPr>
            <a:lstStyle/>
            <a:p>
              <a:pPr marL="95885">
                <a:lnSpc>
                  <a:spcPct val="100000"/>
                </a:lnSpc>
                <a:spcBef>
                  <a:spcPts val="360"/>
                </a:spcBef>
              </a:pPr>
              <a:r>
                <a:rPr sz="800" b="1" dirty="0">
                  <a:solidFill>
                    <a:srgbClr val="FFFFFF"/>
                  </a:solidFill>
                  <a:latin typeface="Arial"/>
                  <a:cs typeface="Arial"/>
                </a:rPr>
                <a:t>EP</a:t>
              </a:r>
              <a:r>
                <a:rPr sz="800" b="1" spc="-30" dirty="0">
                  <a:solidFill>
                    <a:srgbClr val="FFFFFF"/>
                  </a:solidFill>
                  <a:latin typeface="Arial"/>
                  <a:cs typeface="Arial"/>
                </a:rPr>
                <a:t> </a:t>
              </a:r>
              <a:r>
                <a:rPr sz="800" b="1" dirty="0">
                  <a:solidFill>
                    <a:srgbClr val="FFFFFF"/>
                  </a:solidFill>
                  <a:latin typeface="Arial"/>
                  <a:cs typeface="Arial"/>
                </a:rPr>
                <a:t>PATENT</a:t>
              </a:r>
              <a:r>
                <a:rPr sz="800" b="1" spc="20" dirty="0">
                  <a:solidFill>
                    <a:srgbClr val="FFFFFF"/>
                  </a:solidFill>
                  <a:latin typeface="Arial"/>
                  <a:cs typeface="Arial"/>
                </a:rPr>
                <a:t> </a:t>
              </a:r>
              <a:r>
                <a:rPr sz="800" b="1" spc="-10" dirty="0">
                  <a:solidFill>
                    <a:srgbClr val="FFFFFF"/>
                  </a:solidFill>
                  <a:latin typeface="Arial"/>
                  <a:cs typeface="Arial"/>
                </a:rPr>
                <a:t>GRANTED</a:t>
              </a:r>
              <a:endParaRPr sz="800" dirty="0">
                <a:latin typeface="Arial"/>
                <a:cs typeface="Arial"/>
              </a:endParaRPr>
            </a:p>
          </p:txBody>
        </p:sp>
        <p:sp>
          <p:nvSpPr>
            <p:cNvPr id="50" name="object 39"/>
            <p:cNvSpPr txBox="1"/>
            <p:nvPr/>
          </p:nvSpPr>
          <p:spPr>
            <a:xfrm>
              <a:off x="5362702" y="1069847"/>
              <a:ext cx="873125" cy="347980"/>
            </a:xfrm>
            <a:prstGeom prst="rect">
              <a:avLst/>
            </a:prstGeom>
            <a:solidFill>
              <a:srgbClr val="314350"/>
            </a:solidFill>
          </p:spPr>
          <p:txBody>
            <a:bodyPr vert="horz" wrap="square" lIns="0" tIns="51435" rIns="0" bIns="0" rtlCol="0">
              <a:spAutoFit/>
            </a:bodyPr>
            <a:lstStyle/>
            <a:p>
              <a:pPr marL="97155" marR="26670">
                <a:lnSpc>
                  <a:spcPts val="950"/>
                </a:lnSpc>
                <a:spcBef>
                  <a:spcPts val="405"/>
                </a:spcBef>
              </a:pPr>
              <a:r>
                <a:rPr sz="800" b="1" dirty="0">
                  <a:solidFill>
                    <a:srgbClr val="FFFFFF"/>
                  </a:solidFill>
                  <a:latin typeface="Arial"/>
                  <a:cs typeface="Arial"/>
                </a:rPr>
                <a:t>National</a:t>
              </a:r>
              <a:r>
                <a:rPr sz="800" b="1" spc="-20" dirty="0">
                  <a:solidFill>
                    <a:srgbClr val="FFFFFF"/>
                  </a:solidFill>
                  <a:latin typeface="Arial"/>
                  <a:cs typeface="Arial"/>
                </a:rPr>
                <a:t> </a:t>
              </a:r>
              <a:r>
                <a:rPr sz="800" b="1" spc="-10" dirty="0">
                  <a:solidFill>
                    <a:srgbClr val="FFFFFF"/>
                  </a:solidFill>
                  <a:latin typeface="Arial"/>
                  <a:cs typeface="Arial"/>
                </a:rPr>
                <a:t>Patent Granted</a:t>
              </a:r>
              <a:endParaRPr sz="800" dirty="0">
                <a:latin typeface="Arial"/>
                <a:cs typeface="Arial"/>
              </a:endParaRPr>
            </a:p>
          </p:txBody>
        </p:sp>
        <p:grpSp>
          <p:nvGrpSpPr>
            <p:cNvPr id="51" name="object 40"/>
            <p:cNvGrpSpPr/>
            <p:nvPr/>
          </p:nvGrpSpPr>
          <p:grpSpPr>
            <a:xfrm>
              <a:off x="5177028" y="1284858"/>
              <a:ext cx="2522220" cy="1272540"/>
              <a:chOff x="5177028" y="1284858"/>
              <a:chExt cx="2522220" cy="1272540"/>
            </a:xfrm>
          </p:grpSpPr>
          <p:sp>
            <p:nvSpPr>
              <p:cNvPr id="68" name="object 41"/>
              <p:cNvSpPr/>
              <p:nvPr/>
            </p:nvSpPr>
            <p:spPr>
              <a:xfrm>
                <a:off x="5177028" y="1793747"/>
                <a:ext cx="2522220" cy="763905"/>
              </a:xfrm>
              <a:custGeom>
                <a:avLst/>
                <a:gdLst/>
                <a:ahLst/>
                <a:cxnLst/>
                <a:rect l="l" t="t" r="r" b="b"/>
                <a:pathLst>
                  <a:path w="2522220" h="763905">
                    <a:moveTo>
                      <a:pt x="28828" y="734695"/>
                    </a:moveTo>
                    <a:lnTo>
                      <a:pt x="24384" y="734695"/>
                    </a:lnTo>
                    <a:lnTo>
                      <a:pt x="24384" y="763524"/>
                    </a:lnTo>
                    <a:lnTo>
                      <a:pt x="111125" y="763524"/>
                    </a:lnTo>
                    <a:lnTo>
                      <a:pt x="111125" y="748410"/>
                    </a:lnTo>
                    <a:lnTo>
                      <a:pt x="28828" y="748410"/>
                    </a:lnTo>
                    <a:lnTo>
                      <a:pt x="28828" y="734695"/>
                    </a:lnTo>
                    <a:close/>
                  </a:path>
                  <a:path w="2522220" h="763905">
                    <a:moveTo>
                      <a:pt x="28828" y="663193"/>
                    </a:moveTo>
                    <a:lnTo>
                      <a:pt x="0" y="663193"/>
                    </a:lnTo>
                    <a:lnTo>
                      <a:pt x="0" y="748410"/>
                    </a:lnTo>
                    <a:lnTo>
                      <a:pt x="24384" y="748410"/>
                    </a:lnTo>
                    <a:lnTo>
                      <a:pt x="24384" y="734695"/>
                    </a:lnTo>
                    <a:lnTo>
                      <a:pt x="28828" y="734695"/>
                    </a:lnTo>
                    <a:lnTo>
                      <a:pt x="28828" y="663193"/>
                    </a:lnTo>
                    <a:close/>
                  </a:path>
                  <a:path w="2522220" h="763905">
                    <a:moveTo>
                      <a:pt x="111125" y="734695"/>
                    </a:moveTo>
                    <a:lnTo>
                      <a:pt x="28828" y="734695"/>
                    </a:lnTo>
                    <a:lnTo>
                      <a:pt x="28828" y="748410"/>
                    </a:lnTo>
                    <a:lnTo>
                      <a:pt x="111125" y="748410"/>
                    </a:lnTo>
                    <a:lnTo>
                      <a:pt x="111125" y="734695"/>
                    </a:lnTo>
                    <a:close/>
                  </a:path>
                  <a:path w="2522220" h="763905">
                    <a:moveTo>
                      <a:pt x="28828" y="547242"/>
                    </a:moveTo>
                    <a:lnTo>
                      <a:pt x="0" y="547242"/>
                    </a:lnTo>
                    <a:lnTo>
                      <a:pt x="0" y="633983"/>
                    </a:lnTo>
                    <a:lnTo>
                      <a:pt x="28828" y="633983"/>
                    </a:lnTo>
                    <a:lnTo>
                      <a:pt x="28828" y="547242"/>
                    </a:lnTo>
                    <a:close/>
                  </a:path>
                  <a:path w="2522220" h="763905">
                    <a:moveTo>
                      <a:pt x="28828" y="431418"/>
                    </a:moveTo>
                    <a:lnTo>
                      <a:pt x="0" y="431418"/>
                    </a:lnTo>
                    <a:lnTo>
                      <a:pt x="0" y="518159"/>
                    </a:lnTo>
                    <a:lnTo>
                      <a:pt x="28828" y="518159"/>
                    </a:lnTo>
                    <a:lnTo>
                      <a:pt x="28828" y="431418"/>
                    </a:lnTo>
                    <a:close/>
                  </a:path>
                  <a:path w="2522220" h="763905">
                    <a:moveTo>
                      <a:pt x="28828" y="315467"/>
                    </a:moveTo>
                    <a:lnTo>
                      <a:pt x="0" y="315467"/>
                    </a:lnTo>
                    <a:lnTo>
                      <a:pt x="0" y="402208"/>
                    </a:lnTo>
                    <a:lnTo>
                      <a:pt x="28828" y="402208"/>
                    </a:lnTo>
                    <a:lnTo>
                      <a:pt x="28828" y="315467"/>
                    </a:lnTo>
                    <a:close/>
                  </a:path>
                  <a:path w="2522220" h="763905">
                    <a:moveTo>
                      <a:pt x="28828" y="201167"/>
                    </a:moveTo>
                    <a:lnTo>
                      <a:pt x="0" y="201167"/>
                    </a:lnTo>
                    <a:lnTo>
                      <a:pt x="0" y="287908"/>
                    </a:lnTo>
                    <a:lnTo>
                      <a:pt x="28828" y="287908"/>
                    </a:lnTo>
                    <a:lnTo>
                      <a:pt x="28828" y="201167"/>
                    </a:lnTo>
                    <a:close/>
                  </a:path>
                  <a:path w="2522220" h="763905">
                    <a:moveTo>
                      <a:pt x="28828" y="85725"/>
                    </a:moveTo>
                    <a:lnTo>
                      <a:pt x="0" y="85725"/>
                    </a:lnTo>
                    <a:lnTo>
                      <a:pt x="0" y="172465"/>
                    </a:lnTo>
                    <a:lnTo>
                      <a:pt x="28828" y="172465"/>
                    </a:lnTo>
                    <a:lnTo>
                      <a:pt x="28828" y="85725"/>
                    </a:lnTo>
                    <a:close/>
                  </a:path>
                  <a:path w="2522220" h="763905">
                    <a:moveTo>
                      <a:pt x="57785" y="0"/>
                    </a:moveTo>
                    <a:lnTo>
                      <a:pt x="5842" y="0"/>
                    </a:lnTo>
                    <a:lnTo>
                      <a:pt x="0" y="6350"/>
                    </a:lnTo>
                    <a:lnTo>
                      <a:pt x="0" y="56387"/>
                    </a:lnTo>
                    <a:lnTo>
                      <a:pt x="28956" y="56387"/>
                    </a:lnTo>
                    <a:lnTo>
                      <a:pt x="28956" y="28955"/>
                    </a:lnTo>
                    <a:lnTo>
                      <a:pt x="13462" y="28955"/>
                    </a:lnTo>
                    <a:lnTo>
                      <a:pt x="28956" y="13842"/>
                    </a:lnTo>
                    <a:lnTo>
                      <a:pt x="57785" y="13842"/>
                    </a:lnTo>
                    <a:lnTo>
                      <a:pt x="57785" y="0"/>
                    </a:lnTo>
                    <a:close/>
                  </a:path>
                  <a:path w="2522220" h="763905">
                    <a:moveTo>
                      <a:pt x="28956" y="13842"/>
                    </a:moveTo>
                    <a:lnTo>
                      <a:pt x="13462" y="28955"/>
                    </a:lnTo>
                    <a:lnTo>
                      <a:pt x="28956" y="28955"/>
                    </a:lnTo>
                    <a:lnTo>
                      <a:pt x="28956" y="13842"/>
                    </a:lnTo>
                    <a:close/>
                  </a:path>
                  <a:path w="2522220" h="763905">
                    <a:moveTo>
                      <a:pt x="57785" y="13842"/>
                    </a:moveTo>
                    <a:lnTo>
                      <a:pt x="28956" y="13842"/>
                    </a:lnTo>
                    <a:lnTo>
                      <a:pt x="28956" y="28955"/>
                    </a:lnTo>
                    <a:lnTo>
                      <a:pt x="57785" y="28955"/>
                    </a:lnTo>
                    <a:lnTo>
                      <a:pt x="57785" y="13842"/>
                    </a:lnTo>
                    <a:close/>
                  </a:path>
                  <a:path w="2522220" h="763905">
                    <a:moveTo>
                      <a:pt x="173609" y="0"/>
                    </a:moveTo>
                    <a:lnTo>
                      <a:pt x="86868" y="0"/>
                    </a:lnTo>
                    <a:lnTo>
                      <a:pt x="86868" y="28828"/>
                    </a:lnTo>
                    <a:lnTo>
                      <a:pt x="173609" y="28828"/>
                    </a:lnTo>
                    <a:lnTo>
                      <a:pt x="173609" y="0"/>
                    </a:lnTo>
                    <a:close/>
                  </a:path>
                  <a:path w="2522220" h="763905">
                    <a:moveTo>
                      <a:pt x="289433" y="0"/>
                    </a:moveTo>
                    <a:lnTo>
                      <a:pt x="202692" y="0"/>
                    </a:lnTo>
                    <a:lnTo>
                      <a:pt x="202692" y="28828"/>
                    </a:lnTo>
                    <a:lnTo>
                      <a:pt x="289433" y="28828"/>
                    </a:lnTo>
                    <a:lnTo>
                      <a:pt x="289433" y="0"/>
                    </a:lnTo>
                    <a:close/>
                  </a:path>
                  <a:path w="2522220" h="763905">
                    <a:moveTo>
                      <a:pt x="405002" y="0"/>
                    </a:moveTo>
                    <a:lnTo>
                      <a:pt x="318262" y="0"/>
                    </a:lnTo>
                    <a:lnTo>
                      <a:pt x="318262" y="28828"/>
                    </a:lnTo>
                    <a:lnTo>
                      <a:pt x="405002" y="28828"/>
                    </a:lnTo>
                    <a:lnTo>
                      <a:pt x="405002" y="0"/>
                    </a:lnTo>
                    <a:close/>
                  </a:path>
                  <a:path w="2522220" h="763905">
                    <a:moveTo>
                      <a:pt x="520826" y="0"/>
                    </a:moveTo>
                    <a:lnTo>
                      <a:pt x="434086" y="0"/>
                    </a:lnTo>
                    <a:lnTo>
                      <a:pt x="434086" y="28828"/>
                    </a:lnTo>
                    <a:lnTo>
                      <a:pt x="520826" y="28828"/>
                    </a:lnTo>
                    <a:lnTo>
                      <a:pt x="520826" y="0"/>
                    </a:lnTo>
                    <a:close/>
                  </a:path>
                  <a:path w="2522220" h="763905">
                    <a:moveTo>
                      <a:pt x="636777" y="0"/>
                    </a:moveTo>
                    <a:lnTo>
                      <a:pt x="550037" y="0"/>
                    </a:lnTo>
                    <a:lnTo>
                      <a:pt x="550037" y="28828"/>
                    </a:lnTo>
                    <a:lnTo>
                      <a:pt x="636777" y="28828"/>
                    </a:lnTo>
                    <a:lnTo>
                      <a:pt x="636777" y="0"/>
                    </a:lnTo>
                    <a:close/>
                  </a:path>
                  <a:path w="2522220" h="763905">
                    <a:moveTo>
                      <a:pt x="752601" y="0"/>
                    </a:moveTo>
                    <a:lnTo>
                      <a:pt x="665861" y="0"/>
                    </a:lnTo>
                    <a:lnTo>
                      <a:pt x="665861" y="28828"/>
                    </a:lnTo>
                    <a:lnTo>
                      <a:pt x="752601" y="28828"/>
                    </a:lnTo>
                    <a:lnTo>
                      <a:pt x="752601" y="0"/>
                    </a:lnTo>
                    <a:close/>
                  </a:path>
                  <a:path w="2522220" h="763905">
                    <a:moveTo>
                      <a:pt x="868426" y="0"/>
                    </a:moveTo>
                    <a:lnTo>
                      <a:pt x="781685" y="0"/>
                    </a:lnTo>
                    <a:lnTo>
                      <a:pt x="781685" y="28828"/>
                    </a:lnTo>
                    <a:lnTo>
                      <a:pt x="868426" y="28828"/>
                    </a:lnTo>
                    <a:lnTo>
                      <a:pt x="868426" y="0"/>
                    </a:lnTo>
                    <a:close/>
                  </a:path>
                  <a:path w="2522220" h="763905">
                    <a:moveTo>
                      <a:pt x="984376" y="0"/>
                    </a:moveTo>
                    <a:lnTo>
                      <a:pt x="897636" y="0"/>
                    </a:lnTo>
                    <a:lnTo>
                      <a:pt x="897636" y="28828"/>
                    </a:lnTo>
                    <a:lnTo>
                      <a:pt x="984376" y="28828"/>
                    </a:lnTo>
                    <a:lnTo>
                      <a:pt x="984376" y="0"/>
                    </a:lnTo>
                    <a:close/>
                  </a:path>
                  <a:path w="2522220" h="763905">
                    <a:moveTo>
                      <a:pt x="1100201" y="0"/>
                    </a:moveTo>
                    <a:lnTo>
                      <a:pt x="1013460" y="0"/>
                    </a:lnTo>
                    <a:lnTo>
                      <a:pt x="1013460" y="28828"/>
                    </a:lnTo>
                    <a:lnTo>
                      <a:pt x="1100201" y="28828"/>
                    </a:lnTo>
                    <a:lnTo>
                      <a:pt x="1100201" y="0"/>
                    </a:lnTo>
                    <a:close/>
                  </a:path>
                  <a:path w="2522220" h="763905">
                    <a:moveTo>
                      <a:pt x="1215771" y="0"/>
                    </a:moveTo>
                    <a:lnTo>
                      <a:pt x="1129030" y="0"/>
                    </a:lnTo>
                    <a:lnTo>
                      <a:pt x="1129030" y="28828"/>
                    </a:lnTo>
                    <a:lnTo>
                      <a:pt x="1215771" y="28828"/>
                    </a:lnTo>
                    <a:lnTo>
                      <a:pt x="1215771" y="0"/>
                    </a:lnTo>
                    <a:close/>
                  </a:path>
                  <a:path w="2522220" h="763905">
                    <a:moveTo>
                      <a:pt x="1330071" y="0"/>
                    </a:moveTo>
                    <a:lnTo>
                      <a:pt x="1243330" y="0"/>
                    </a:lnTo>
                    <a:lnTo>
                      <a:pt x="1243330" y="28828"/>
                    </a:lnTo>
                    <a:lnTo>
                      <a:pt x="1330071" y="28828"/>
                    </a:lnTo>
                    <a:lnTo>
                      <a:pt x="1330071" y="0"/>
                    </a:lnTo>
                    <a:close/>
                  </a:path>
                  <a:path w="2522220" h="763905">
                    <a:moveTo>
                      <a:pt x="1445768" y="0"/>
                    </a:moveTo>
                    <a:lnTo>
                      <a:pt x="1359027" y="0"/>
                    </a:lnTo>
                    <a:lnTo>
                      <a:pt x="1359027" y="28828"/>
                    </a:lnTo>
                    <a:lnTo>
                      <a:pt x="1445768" y="28828"/>
                    </a:lnTo>
                    <a:lnTo>
                      <a:pt x="1445768" y="0"/>
                    </a:lnTo>
                    <a:close/>
                  </a:path>
                  <a:path w="2522220" h="763905">
                    <a:moveTo>
                      <a:pt x="1561719" y="0"/>
                    </a:moveTo>
                    <a:lnTo>
                      <a:pt x="1474977" y="0"/>
                    </a:lnTo>
                    <a:lnTo>
                      <a:pt x="1474977" y="28828"/>
                    </a:lnTo>
                    <a:lnTo>
                      <a:pt x="1561719" y="28828"/>
                    </a:lnTo>
                    <a:lnTo>
                      <a:pt x="1561719" y="0"/>
                    </a:lnTo>
                    <a:close/>
                  </a:path>
                  <a:path w="2522220" h="763905">
                    <a:moveTo>
                      <a:pt x="1677543" y="0"/>
                    </a:moveTo>
                    <a:lnTo>
                      <a:pt x="1590802" y="0"/>
                    </a:lnTo>
                    <a:lnTo>
                      <a:pt x="1590802" y="28828"/>
                    </a:lnTo>
                    <a:lnTo>
                      <a:pt x="1677543" y="28828"/>
                    </a:lnTo>
                    <a:lnTo>
                      <a:pt x="1677543" y="0"/>
                    </a:lnTo>
                    <a:close/>
                  </a:path>
                  <a:path w="2522220" h="763905">
                    <a:moveTo>
                      <a:pt x="1793494" y="0"/>
                    </a:moveTo>
                    <a:lnTo>
                      <a:pt x="1706752" y="0"/>
                    </a:lnTo>
                    <a:lnTo>
                      <a:pt x="1706752" y="28828"/>
                    </a:lnTo>
                    <a:lnTo>
                      <a:pt x="1793494" y="28828"/>
                    </a:lnTo>
                    <a:lnTo>
                      <a:pt x="1793494" y="0"/>
                    </a:lnTo>
                    <a:close/>
                  </a:path>
                  <a:path w="2522220" h="763905">
                    <a:moveTo>
                      <a:pt x="1909318" y="0"/>
                    </a:moveTo>
                    <a:lnTo>
                      <a:pt x="1822577" y="0"/>
                    </a:lnTo>
                    <a:lnTo>
                      <a:pt x="1822577" y="28828"/>
                    </a:lnTo>
                    <a:lnTo>
                      <a:pt x="1909318" y="28828"/>
                    </a:lnTo>
                    <a:lnTo>
                      <a:pt x="1909318" y="0"/>
                    </a:lnTo>
                    <a:close/>
                  </a:path>
                  <a:path w="2522220" h="763905">
                    <a:moveTo>
                      <a:pt x="2025269" y="0"/>
                    </a:moveTo>
                    <a:lnTo>
                      <a:pt x="1938527" y="0"/>
                    </a:lnTo>
                    <a:lnTo>
                      <a:pt x="1938527" y="28828"/>
                    </a:lnTo>
                    <a:lnTo>
                      <a:pt x="2025269" y="28828"/>
                    </a:lnTo>
                    <a:lnTo>
                      <a:pt x="2025269" y="0"/>
                    </a:lnTo>
                    <a:close/>
                  </a:path>
                  <a:path w="2522220" h="763905">
                    <a:moveTo>
                      <a:pt x="2140966" y="0"/>
                    </a:moveTo>
                    <a:lnTo>
                      <a:pt x="2054225" y="0"/>
                    </a:lnTo>
                    <a:lnTo>
                      <a:pt x="2054225" y="28828"/>
                    </a:lnTo>
                    <a:lnTo>
                      <a:pt x="2140966" y="28828"/>
                    </a:lnTo>
                    <a:lnTo>
                      <a:pt x="2140966" y="0"/>
                    </a:lnTo>
                    <a:close/>
                  </a:path>
                  <a:path w="2522220" h="763905">
                    <a:moveTo>
                      <a:pt x="2256790" y="0"/>
                    </a:moveTo>
                    <a:lnTo>
                      <a:pt x="2170049" y="0"/>
                    </a:lnTo>
                    <a:lnTo>
                      <a:pt x="2170049" y="28828"/>
                    </a:lnTo>
                    <a:lnTo>
                      <a:pt x="2256790" y="28828"/>
                    </a:lnTo>
                    <a:lnTo>
                      <a:pt x="2256790" y="0"/>
                    </a:lnTo>
                    <a:close/>
                  </a:path>
                  <a:path w="2522220" h="763905">
                    <a:moveTo>
                      <a:pt x="2372741" y="0"/>
                    </a:moveTo>
                    <a:lnTo>
                      <a:pt x="2286000" y="0"/>
                    </a:lnTo>
                    <a:lnTo>
                      <a:pt x="2286000" y="28828"/>
                    </a:lnTo>
                    <a:lnTo>
                      <a:pt x="2372741" y="28828"/>
                    </a:lnTo>
                    <a:lnTo>
                      <a:pt x="2372741" y="0"/>
                    </a:lnTo>
                    <a:close/>
                  </a:path>
                  <a:path w="2522220" h="763905">
                    <a:moveTo>
                      <a:pt x="2488565" y="0"/>
                    </a:moveTo>
                    <a:lnTo>
                      <a:pt x="2401824" y="0"/>
                    </a:lnTo>
                    <a:lnTo>
                      <a:pt x="2401824" y="28828"/>
                    </a:lnTo>
                    <a:lnTo>
                      <a:pt x="2488565" y="28828"/>
                    </a:lnTo>
                    <a:lnTo>
                      <a:pt x="2488565" y="0"/>
                    </a:lnTo>
                    <a:close/>
                  </a:path>
                  <a:path w="2522220" h="763905">
                    <a:moveTo>
                      <a:pt x="2521839" y="23240"/>
                    </a:moveTo>
                    <a:lnTo>
                      <a:pt x="2493010" y="23240"/>
                    </a:lnTo>
                    <a:lnTo>
                      <a:pt x="2493010" y="109981"/>
                    </a:lnTo>
                    <a:lnTo>
                      <a:pt x="2521839" y="109981"/>
                    </a:lnTo>
                    <a:lnTo>
                      <a:pt x="2521839" y="23240"/>
                    </a:lnTo>
                    <a:close/>
                  </a:path>
                  <a:path w="2522220" h="763905">
                    <a:moveTo>
                      <a:pt x="2521839" y="138811"/>
                    </a:moveTo>
                    <a:lnTo>
                      <a:pt x="2493010" y="138811"/>
                    </a:lnTo>
                    <a:lnTo>
                      <a:pt x="2493010" y="225551"/>
                    </a:lnTo>
                    <a:lnTo>
                      <a:pt x="2521839" y="225551"/>
                    </a:lnTo>
                    <a:lnTo>
                      <a:pt x="2521839" y="138811"/>
                    </a:lnTo>
                    <a:close/>
                  </a:path>
                  <a:path w="2522220" h="763905">
                    <a:moveTo>
                      <a:pt x="2521839" y="254635"/>
                    </a:moveTo>
                    <a:lnTo>
                      <a:pt x="2493010" y="254635"/>
                    </a:lnTo>
                    <a:lnTo>
                      <a:pt x="2493010" y="339851"/>
                    </a:lnTo>
                    <a:lnTo>
                      <a:pt x="2521839" y="339851"/>
                    </a:lnTo>
                    <a:lnTo>
                      <a:pt x="2521839" y="254635"/>
                    </a:lnTo>
                    <a:close/>
                  </a:path>
                  <a:path w="2522220" h="763905">
                    <a:moveTo>
                      <a:pt x="2521839" y="369315"/>
                    </a:moveTo>
                    <a:lnTo>
                      <a:pt x="2493010" y="369315"/>
                    </a:lnTo>
                    <a:lnTo>
                      <a:pt x="2493010" y="456056"/>
                    </a:lnTo>
                    <a:lnTo>
                      <a:pt x="2521839" y="456056"/>
                    </a:lnTo>
                    <a:lnTo>
                      <a:pt x="2521839" y="369315"/>
                    </a:lnTo>
                    <a:close/>
                  </a:path>
                  <a:path w="2522220" h="763905">
                    <a:moveTo>
                      <a:pt x="2521839" y="484759"/>
                    </a:moveTo>
                    <a:lnTo>
                      <a:pt x="2493010" y="484759"/>
                    </a:lnTo>
                    <a:lnTo>
                      <a:pt x="2493010" y="571500"/>
                    </a:lnTo>
                    <a:lnTo>
                      <a:pt x="2521839" y="571500"/>
                    </a:lnTo>
                    <a:lnTo>
                      <a:pt x="2521839" y="484759"/>
                    </a:lnTo>
                    <a:close/>
                  </a:path>
                  <a:path w="2522220" h="763905">
                    <a:moveTo>
                      <a:pt x="2521839" y="600583"/>
                    </a:moveTo>
                    <a:lnTo>
                      <a:pt x="2493010" y="600583"/>
                    </a:lnTo>
                    <a:lnTo>
                      <a:pt x="2493010" y="687324"/>
                    </a:lnTo>
                    <a:lnTo>
                      <a:pt x="2521839" y="687324"/>
                    </a:lnTo>
                    <a:lnTo>
                      <a:pt x="2521839" y="600583"/>
                    </a:lnTo>
                    <a:close/>
                  </a:path>
                  <a:path w="2522220" h="763905">
                    <a:moveTo>
                      <a:pt x="2493264" y="734567"/>
                    </a:moveTo>
                    <a:lnTo>
                      <a:pt x="2455164" y="734567"/>
                    </a:lnTo>
                    <a:lnTo>
                      <a:pt x="2455164" y="763524"/>
                    </a:lnTo>
                    <a:lnTo>
                      <a:pt x="2516124" y="763524"/>
                    </a:lnTo>
                    <a:lnTo>
                      <a:pt x="2521839" y="757681"/>
                    </a:lnTo>
                    <a:lnTo>
                      <a:pt x="2521839" y="748538"/>
                    </a:lnTo>
                    <a:lnTo>
                      <a:pt x="2493264" y="748538"/>
                    </a:lnTo>
                    <a:lnTo>
                      <a:pt x="2493264" y="734567"/>
                    </a:lnTo>
                    <a:close/>
                  </a:path>
                  <a:path w="2522220" h="763905">
                    <a:moveTo>
                      <a:pt x="2521839" y="714755"/>
                    </a:moveTo>
                    <a:lnTo>
                      <a:pt x="2493264" y="714755"/>
                    </a:lnTo>
                    <a:lnTo>
                      <a:pt x="2493264" y="748538"/>
                    </a:lnTo>
                    <a:lnTo>
                      <a:pt x="2508377" y="734567"/>
                    </a:lnTo>
                    <a:lnTo>
                      <a:pt x="2521839" y="734567"/>
                    </a:lnTo>
                    <a:lnTo>
                      <a:pt x="2521839" y="714755"/>
                    </a:lnTo>
                    <a:close/>
                  </a:path>
                  <a:path w="2522220" h="763905">
                    <a:moveTo>
                      <a:pt x="2521839" y="734567"/>
                    </a:moveTo>
                    <a:lnTo>
                      <a:pt x="2508377" y="734567"/>
                    </a:lnTo>
                    <a:lnTo>
                      <a:pt x="2493264" y="748538"/>
                    </a:lnTo>
                    <a:lnTo>
                      <a:pt x="2521839" y="748538"/>
                    </a:lnTo>
                    <a:lnTo>
                      <a:pt x="2521839" y="734567"/>
                    </a:lnTo>
                    <a:close/>
                  </a:path>
                  <a:path w="2522220" h="763905">
                    <a:moveTo>
                      <a:pt x="2425827" y="734695"/>
                    </a:moveTo>
                    <a:lnTo>
                      <a:pt x="2339085" y="734695"/>
                    </a:lnTo>
                    <a:lnTo>
                      <a:pt x="2339085" y="763524"/>
                    </a:lnTo>
                    <a:lnTo>
                      <a:pt x="2425827" y="763524"/>
                    </a:lnTo>
                    <a:lnTo>
                      <a:pt x="2425827" y="734695"/>
                    </a:lnTo>
                    <a:close/>
                  </a:path>
                  <a:path w="2522220" h="763905">
                    <a:moveTo>
                      <a:pt x="2310003" y="734695"/>
                    </a:moveTo>
                    <a:lnTo>
                      <a:pt x="2223261" y="734695"/>
                    </a:lnTo>
                    <a:lnTo>
                      <a:pt x="2223261" y="763524"/>
                    </a:lnTo>
                    <a:lnTo>
                      <a:pt x="2310003" y="763524"/>
                    </a:lnTo>
                    <a:lnTo>
                      <a:pt x="2310003" y="734695"/>
                    </a:lnTo>
                    <a:close/>
                  </a:path>
                  <a:path w="2522220" h="763905">
                    <a:moveTo>
                      <a:pt x="2194560" y="734695"/>
                    </a:moveTo>
                    <a:lnTo>
                      <a:pt x="2107819" y="734695"/>
                    </a:lnTo>
                    <a:lnTo>
                      <a:pt x="2107819" y="763524"/>
                    </a:lnTo>
                    <a:lnTo>
                      <a:pt x="2194560" y="763524"/>
                    </a:lnTo>
                    <a:lnTo>
                      <a:pt x="2194560" y="734695"/>
                    </a:lnTo>
                    <a:close/>
                  </a:path>
                  <a:path w="2522220" h="763905">
                    <a:moveTo>
                      <a:pt x="2078736" y="734695"/>
                    </a:moveTo>
                    <a:lnTo>
                      <a:pt x="1991995" y="734695"/>
                    </a:lnTo>
                    <a:lnTo>
                      <a:pt x="1991995" y="763524"/>
                    </a:lnTo>
                    <a:lnTo>
                      <a:pt x="2078736" y="763524"/>
                    </a:lnTo>
                    <a:lnTo>
                      <a:pt x="2078736" y="734695"/>
                    </a:lnTo>
                    <a:close/>
                  </a:path>
                  <a:path w="2522220" h="763905">
                    <a:moveTo>
                      <a:pt x="1962785" y="734695"/>
                    </a:moveTo>
                    <a:lnTo>
                      <a:pt x="1876044" y="734695"/>
                    </a:lnTo>
                    <a:lnTo>
                      <a:pt x="1876044" y="763524"/>
                    </a:lnTo>
                    <a:lnTo>
                      <a:pt x="1962785" y="763524"/>
                    </a:lnTo>
                    <a:lnTo>
                      <a:pt x="1962785" y="734695"/>
                    </a:lnTo>
                    <a:close/>
                  </a:path>
                  <a:path w="2522220" h="763905">
                    <a:moveTo>
                      <a:pt x="1846961" y="734695"/>
                    </a:moveTo>
                    <a:lnTo>
                      <a:pt x="1760220" y="734695"/>
                    </a:lnTo>
                    <a:lnTo>
                      <a:pt x="1760220" y="763524"/>
                    </a:lnTo>
                    <a:lnTo>
                      <a:pt x="1846961" y="763524"/>
                    </a:lnTo>
                    <a:lnTo>
                      <a:pt x="1846961" y="734695"/>
                    </a:lnTo>
                    <a:close/>
                  </a:path>
                  <a:path w="2522220" h="763905">
                    <a:moveTo>
                      <a:pt x="1731264" y="734695"/>
                    </a:moveTo>
                    <a:lnTo>
                      <a:pt x="1644523" y="734695"/>
                    </a:lnTo>
                    <a:lnTo>
                      <a:pt x="1644523" y="763524"/>
                    </a:lnTo>
                    <a:lnTo>
                      <a:pt x="1731264" y="763524"/>
                    </a:lnTo>
                    <a:lnTo>
                      <a:pt x="1731264" y="734695"/>
                    </a:lnTo>
                    <a:close/>
                  </a:path>
                  <a:path w="2522220" h="763905">
                    <a:moveTo>
                      <a:pt x="1615313" y="734695"/>
                    </a:moveTo>
                    <a:lnTo>
                      <a:pt x="1528572" y="734695"/>
                    </a:lnTo>
                    <a:lnTo>
                      <a:pt x="1528572" y="763524"/>
                    </a:lnTo>
                    <a:lnTo>
                      <a:pt x="1615313" y="763524"/>
                    </a:lnTo>
                    <a:lnTo>
                      <a:pt x="1615313" y="734695"/>
                    </a:lnTo>
                    <a:close/>
                  </a:path>
                  <a:path w="2522220" h="763905">
                    <a:moveTo>
                      <a:pt x="1499489" y="734695"/>
                    </a:moveTo>
                    <a:lnTo>
                      <a:pt x="1412748" y="734695"/>
                    </a:lnTo>
                    <a:lnTo>
                      <a:pt x="1412748" y="763524"/>
                    </a:lnTo>
                    <a:lnTo>
                      <a:pt x="1499489" y="763524"/>
                    </a:lnTo>
                    <a:lnTo>
                      <a:pt x="1499489" y="734695"/>
                    </a:lnTo>
                    <a:close/>
                  </a:path>
                  <a:path w="2522220" h="763905">
                    <a:moveTo>
                      <a:pt x="1383665" y="734695"/>
                    </a:moveTo>
                    <a:lnTo>
                      <a:pt x="1296924" y="734695"/>
                    </a:lnTo>
                    <a:lnTo>
                      <a:pt x="1296924" y="763524"/>
                    </a:lnTo>
                    <a:lnTo>
                      <a:pt x="1383665" y="763524"/>
                    </a:lnTo>
                    <a:lnTo>
                      <a:pt x="1383665" y="734695"/>
                    </a:lnTo>
                    <a:close/>
                  </a:path>
                  <a:path w="2522220" h="763905">
                    <a:moveTo>
                      <a:pt x="1267968" y="734695"/>
                    </a:moveTo>
                    <a:lnTo>
                      <a:pt x="1182751" y="734695"/>
                    </a:lnTo>
                    <a:lnTo>
                      <a:pt x="1182751" y="763524"/>
                    </a:lnTo>
                    <a:lnTo>
                      <a:pt x="1267968" y="763524"/>
                    </a:lnTo>
                    <a:lnTo>
                      <a:pt x="1267968" y="734695"/>
                    </a:lnTo>
                    <a:close/>
                  </a:path>
                  <a:path w="2522220" h="763905">
                    <a:moveTo>
                      <a:pt x="1153668" y="734695"/>
                    </a:moveTo>
                    <a:lnTo>
                      <a:pt x="1066927" y="734695"/>
                    </a:lnTo>
                    <a:lnTo>
                      <a:pt x="1066927" y="763524"/>
                    </a:lnTo>
                    <a:lnTo>
                      <a:pt x="1153668" y="763524"/>
                    </a:lnTo>
                    <a:lnTo>
                      <a:pt x="1153668" y="734695"/>
                    </a:lnTo>
                    <a:close/>
                  </a:path>
                  <a:path w="2522220" h="763905">
                    <a:moveTo>
                      <a:pt x="1037717" y="734695"/>
                    </a:moveTo>
                    <a:lnTo>
                      <a:pt x="950976" y="734695"/>
                    </a:lnTo>
                    <a:lnTo>
                      <a:pt x="950976" y="763524"/>
                    </a:lnTo>
                    <a:lnTo>
                      <a:pt x="1037717" y="763524"/>
                    </a:lnTo>
                    <a:lnTo>
                      <a:pt x="1037717" y="734695"/>
                    </a:lnTo>
                    <a:close/>
                  </a:path>
                  <a:path w="2522220" h="763905">
                    <a:moveTo>
                      <a:pt x="921893" y="734695"/>
                    </a:moveTo>
                    <a:lnTo>
                      <a:pt x="835152" y="734695"/>
                    </a:lnTo>
                    <a:lnTo>
                      <a:pt x="835152" y="763524"/>
                    </a:lnTo>
                    <a:lnTo>
                      <a:pt x="921893" y="763524"/>
                    </a:lnTo>
                    <a:lnTo>
                      <a:pt x="921893" y="734695"/>
                    </a:lnTo>
                    <a:close/>
                  </a:path>
                  <a:path w="2522220" h="763905">
                    <a:moveTo>
                      <a:pt x="805942" y="734695"/>
                    </a:moveTo>
                    <a:lnTo>
                      <a:pt x="719201" y="734695"/>
                    </a:lnTo>
                    <a:lnTo>
                      <a:pt x="719201" y="763524"/>
                    </a:lnTo>
                    <a:lnTo>
                      <a:pt x="805942" y="763524"/>
                    </a:lnTo>
                    <a:lnTo>
                      <a:pt x="805942" y="734695"/>
                    </a:lnTo>
                    <a:close/>
                  </a:path>
                  <a:path w="2522220" h="763905">
                    <a:moveTo>
                      <a:pt x="690372" y="734695"/>
                    </a:moveTo>
                    <a:lnTo>
                      <a:pt x="603631" y="734695"/>
                    </a:lnTo>
                    <a:lnTo>
                      <a:pt x="603631" y="763524"/>
                    </a:lnTo>
                    <a:lnTo>
                      <a:pt x="690372" y="763524"/>
                    </a:lnTo>
                    <a:lnTo>
                      <a:pt x="690372" y="734695"/>
                    </a:lnTo>
                    <a:close/>
                  </a:path>
                  <a:path w="2522220" h="763905">
                    <a:moveTo>
                      <a:pt x="574167" y="734695"/>
                    </a:moveTo>
                    <a:lnTo>
                      <a:pt x="487426" y="734695"/>
                    </a:lnTo>
                    <a:lnTo>
                      <a:pt x="487426" y="763524"/>
                    </a:lnTo>
                    <a:lnTo>
                      <a:pt x="574167" y="763524"/>
                    </a:lnTo>
                    <a:lnTo>
                      <a:pt x="574167" y="734695"/>
                    </a:lnTo>
                    <a:close/>
                  </a:path>
                  <a:path w="2522220" h="763905">
                    <a:moveTo>
                      <a:pt x="458724" y="734695"/>
                    </a:moveTo>
                    <a:lnTo>
                      <a:pt x="371983" y="734695"/>
                    </a:lnTo>
                    <a:lnTo>
                      <a:pt x="371983" y="763524"/>
                    </a:lnTo>
                    <a:lnTo>
                      <a:pt x="458724" y="763524"/>
                    </a:lnTo>
                    <a:lnTo>
                      <a:pt x="458724" y="734695"/>
                    </a:lnTo>
                    <a:close/>
                  </a:path>
                  <a:path w="2522220" h="763905">
                    <a:moveTo>
                      <a:pt x="342900" y="734695"/>
                    </a:moveTo>
                    <a:lnTo>
                      <a:pt x="256159" y="734695"/>
                    </a:lnTo>
                    <a:lnTo>
                      <a:pt x="256159" y="763524"/>
                    </a:lnTo>
                    <a:lnTo>
                      <a:pt x="342900" y="763524"/>
                    </a:lnTo>
                    <a:lnTo>
                      <a:pt x="342900" y="734695"/>
                    </a:lnTo>
                    <a:close/>
                  </a:path>
                  <a:path w="2522220" h="763905">
                    <a:moveTo>
                      <a:pt x="226949" y="734695"/>
                    </a:moveTo>
                    <a:lnTo>
                      <a:pt x="140208" y="734695"/>
                    </a:lnTo>
                    <a:lnTo>
                      <a:pt x="140208" y="763524"/>
                    </a:lnTo>
                    <a:lnTo>
                      <a:pt x="226949" y="763524"/>
                    </a:lnTo>
                    <a:lnTo>
                      <a:pt x="226949" y="734695"/>
                    </a:lnTo>
                    <a:close/>
                  </a:path>
                </a:pathLst>
              </a:custGeom>
              <a:solidFill>
                <a:srgbClr val="314350"/>
              </a:solidFill>
            </p:spPr>
            <p:txBody>
              <a:bodyPr wrap="square" lIns="0" tIns="0" rIns="0" bIns="0" rtlCol="0"/>
              <a:lstStyle/>
              <a:p>
                <a:endParaRPr dirty="0"/>
              </a:p>
            </p:txBody>
          </p:sp>
          <p:sp>
            <p:nvSpPr>
              <p:cNvPr id="69" name="object 42"/>
              <p:cNvSpPr/>
              <p:nvPr/>
            </p:nvSpPr>
            <p:spPr>
              <a:xfrm>
                <a:off x="6935470" y="1284858"/>
                <a:ext cx="114300" cy="673735"/>
              </a:xfrm>
              <a:custGeom>
                <a:avLst/>
                <a:gdLst/>
                <a:ahLst/>
                <a:cxnLst/>
                <a:rect l="l" t="t" r="r" b="b"/>
                <a:pathLst>
                  <a:path w="114300" h="673735">
                    <a:moveTo>
                      <a:pt x="38100" y="559308"/>
                    </a:moveTo>
                    <a:lnTo>
                      <a:pt x="0" y="559308"/>
                    </a:lnTo>
                    <a:lnTo>
                      <a:pt x="56260" y="673608"/>
                    </a:lnTo>
                    <a:lnTo>
                      <a:pt x="104239" y="579120"/>
                    </a:lnTo>
                    <a:lnTo>
                      <a:pt x="38100" y="579120"/>
                    </a:lnTo>
                    <a:lnTo>
                      <a:pt x="38100" y="559308"/>
                    </a:lnTo>
                    <a:close/>
                  </a:path>
                  <a:path w="114300" h="673735">
                    <a:moveTo>
                      <a:pt x="76200" y="0"/>
                    </a:moveTo>
                    <a:lnTo>
                      <a:pt x="38100" y="0"/>
                    </a:lnTo>
                    <a:lnTo>
                      <a:pt x="38100" y="579120"/>
                    </a:lnTo>
                    <a:lnTo>
                      <a:pt x="76200" y="579120"/>
                    </a:lnTo>
                    <a:lnTo>
                      <a:pt x="76200" y="0"/>
                    </a:lnTo>
                    <a:close/>
                  </a:path>
                  <a:path w="114300" h="673735">
                    <a:moveTo>
                      <a:pt x="114300" y="559308"/>
                    </a:moveTo>
                    <a:lnTo>
                      <a:pt x="76200" y="559308"/>
                    </a:lnTo>
                    <a:lnTo>
                      <a:pt x="76200" y="579120"/>
                    </a:lnTo>
                    <a:lnTo>
                      <a:pt x="104239" y="579120"/>
                    </a:lnTo>
                    <a:lnTo>
                      <a:pt x="114300" y="559308"/>
                    </a:lnTo>
                    <a:close/>
                  </a:path>
                </a:pathLst>
              </a:custGeom>
              <a:solidFill>
                <a:srgbClr val="000000"/>
              </a:solidFill>
            </p:spPr>
            <p:txBody>
              <a:bodyPr wrap="square" lIns="0" tIns="0" rIns="0" bIns="0" rtlCol="0"/>
              <a:lstStyle/>
              <a:p>
                <a:endParaRPr dirty="0"/>
              </a:p>
            </p:txBody>
          </p:sp>
          <p:sp>
            <p:nvSpPr>
              <p:cNvPr id="70" name="object 43"/>
              <p:cNvSpPr/>
              <p:nvPr/>
            </p:nvSpPr>
            <p:spPr>
              <a:xfrm>
                <a:off x="6559042" y="1970785"/>
                <a:ext cx="867410" cy="346075"/>
              </a:xfrm>
              <a:custGeom>
                <a:avLst/>
                <a:gdLst/>
                <a:ahLst/>
                <a:cxnLst/>
                <a:rect l="l" t="t" r="r" b="b"/>
                <a:pathLst>
                  <a:path w="867409" h="346075">
                    <a:moveTo>
                      <a:pt x="867028" y="0"/>
                    </a:moveTo>
                    <a:lnTo>
                      <a:pt x="0" y="0"/>
                    </a:lnTo>
                    <a:lnTo>
                      <a:pt x="0" y="345693"/>
                    </a:lnTo>
                    <a:lnTo>
                      <a:pt x="867028" y="345693"/>
                    </a:lnTo>
                    <a:lnTo>
                      <a:pt x="867028" y="0"/>
                    </a:lnTo>
                    <a:close/>
                  </a:path>
                </a:pathLst>
              </a:custGeom>
              <a:solidFill>
                <a:srgbClr val="314350"/>
              </a:solidFill>
            </p:spPr>
            <p:txBody>
              <a:bodyPr wrap="square" lIns="0" tIns="0" rIns="0" bIns="0" rtlCol="0"/>
              <a:lstStyle/>
              <a:p>
                <a:endParaRPr dirty="0"/>
              </a:p>
            </p:txBody>
          </p:sp>
        </p:grpSp>
        <p:sp>
          <p:nvSpPr>
            <p:cNvPr id="52" name="object 44"/>
            <p:cNvSpPr txBox="1"/>
            <p:nvPr/>
          </p:nvSpPr>
          <p:spPr>
            <a:xfrm>
              <a:off x="6675996" y="2004061"/>
              <a:ext cx="645160" cy="269875"/>
            </a:xfrm>
            <a:prstGeom prst="rect">
              <a:avLst/>
            </a:prstGeom>
          </p:spPr>
          <p:txBody>
            <a:bodyPr vert="horz" wrap="square" lIns="0" tIns="12700" rIns="0" bIns="0" rtlCol="0">
              <a:spAutoFit/>
            </a:bodyPr>
            <a:lstStyle/>
            <a:p>
              <a:pPr marL="166370" marR="5080" indent="-154305">
                <a:lnSpc>
                  <a:spcPct val="100000"/>
                </a:lnSpc>
                <a:spcBef>
                  <a:spcPts val="100"/>
                </a:spcBef>
              </a:pPr>
              <a:r>
                <a:rPr sz="800" b="1" dirty="0">
                  <a:solidFill>
                    <a:srgbClr val="F1F1F1"/>
                  </a:solidFill>
                  <a:latin typeface="Arial"/>
                  <a:cs typeface="Arial"/>
                </a:rPr>
                <a:t>Validated</a:t>
              </a:r>
              <a:r>
                <a:rPr sz="800" b="1" spc="-5" dirty="0">
                  <a:solidFill>
                    <a:srgbClr val="F1F1F1"/>
                  </a:solidFill>
                  <a:latin typeface="Arial"/>
                  <a:cs typeface="Arial"/>
                </a:rPr>
                <a:t> </a:t>
              </a:r>
              <a:r>
                <a:rPr sz="800" b="1" spc="-25" dirty="0">
                  <a:solidFill>
                    <a:srgbClr val="F1F1F1"/>
                  </a:solidFill>
                  <a:latin typeface="Arial"/>
                  <a:cs typeface="Arial"/>
                </a:rPr>
                <a:t>EP</a:t>
              </a:r>
              <a:r>
                <a:rPr sz="800" b="1" spc="-10" dirty="0">
                  <a:solidFill>
                    <a:srgbClr val="F1F1F1"/>
                  </a:solidFill>
                  <a:latin typeface="Arial"/>
                  <a:cs typeface="Arial"/>
                </a:rPr>
                <a:t> Patent</a:t>
              </a:r>
              <a:endParaRPr sz="800" dirty="0">
                <a:latin typeface="Arial"/>
                <a:cs typeface="Arial"/>
              </a:endParaRPr>
            </a:p>
          </p:txBody>
        </p:sp>
        <p:sp>
          <p:nvSpPr>
            <p:cNvPr id="53" name="object 45"/>
            <p:cNvSpPr/>
            <p:nvPr/>
          </p:nvSpPr>
          <p:spPr>
            <a:xfrm>
              <a:off x="5382514" y="1956816"/>
              <a:ext cx="867410" cy="344805"/>
            </a:xfrm>
            <a:custGeom>
              <a:avLst/>
              <a:gdLst/>
              <a:ahLst/>
              <a:cxnLst/>
              <a:rect l="l" t="t" r="r" b="b"/>
              <a:pathLst>
                <a:path w="867410" h="344805">
                  <a:moveTo>
                    <a:pt x="867028" y="0"/>
                  </a:moveTo>
                  <a:lnTo>
                    <a:pt x="0" y="0"/>
                  </a:lnTo>
                  <a:lnTo>
                    <a:pt x="0" y="344297"/>
                  </a:lnTo>
                  <a:lnTo>
                    <a:pt x="867028" y="344297"/>
                  </a:lnTo>
                  <a:lnTo>
                    <a:pt x="867028" y="0"/>
                  </a:lnTo>
                  <a:close/>
                </a:path>
              </a:pathLst>
            </a:custGeom>
            <a:solidFill>
              <a:srgbClr val="314350"/>
            </a:solidFill>
          </p:spPr>
          <p:txBody>
            <a:bodyPr wrap="square" lIns="0" tIns="0" rIns="0" bIns="0" rtlCol="0"/>
            <a:lstStyle/>
            <a:p>
              <a:endParaRPr dirty="0"/>
            </a:p>
          </p:txBody>
        </p:sp>
        <p:sp>
          <p:nvSpPr>
            <p:cNvPr id="54" name="object 46"/>
            <p:cNvSpPr txBox="1"/>
            <p:nvPr/>
          </p:nvSpPr>
          <p:spPr>
            <a:xfrm>
              <a:off x="5606288" y="1990243"/>
              <a:ext cx="428625" cy="267970"/>
            </a:xfrm>
            <a:prstGeom prst="rect">
              <a:avLst/>
            </a:prstGeom>
          </p:spPr>
          <p:txBody>
            <a:bodyPr vert="horz" wrap="square" lIns="0" tIns="17780" rIns="0" bIns="0" rtlCol="0">
              <a:spAutoFit/>
            </a:bodyPr>
            <a:lstStyle/>
            <a:p>
              <a:pPr marL="57785" marR="5080" indent="-45720">
                <a:lnSpc>
                  <a:spcPts val="950"/>
                </a:lnSpc>
                <a:spcBef>
                  <a:spcPts val="140"/>
                </a:spcBef>
              </a:pPr>
              <a:r>
                <a:rPr sz="800" b="1" spc="-10" dirty="0">
                  <a:solidFill>
                    <a:srgbClr val="F1F1F1"/>
                  </a:solidFill>
                  <a:latin typeface="Arial"/>
                  <a:cs typeface="Arial"/>
                </a:rPr>
                <a:t>National Patent</a:t>
              </a:r>
              <a:endParaRPr sz="800" dirty="0">
                <a:latin typeface="Arial"/>
                <a:cs typeface="Arial"/>
              </a:endParaRPr>
            </a:p>
          </p:txBody>
        </p:sp>
        <p:grpSp>
          <p:nvGrpSpPr>
            <p:cNvPr id="55" name="object 47"/>
            <p:cNvGrpSpPr/>
            <p:nvPr/>
          </p:nvGrpSpPr>
          <p:grpSpPr>
            <a:xfrm>
              <a:off x="5725414" y="1385316"/>
              <a:ext cx="1754505" cy="573405"/>
              <a:chOff x="5725414" y="1385316"/>
              <a:chExt cx="1754505" cy="573405"/>
            </a:xfrm>
          </p:grpSpPr>
          <p:sp>
            <p:nvSpPr>
              <p:cNvPr id="66" name="object 48"/>
              <p:cNvSpPr/>
              <p:nvPr/>
            </p:nvSpPr>
            <p:spPr>
              <a:xfrm>
                <a:off x="5725414" y="1417447"/>
                <a:ext cx="114300" cy="541020"/>
              </a:xfrm>
              <a:custGeom>
                <a:avLst/>
                <a:gdLst/>
                <a:ahLst/>
                <a:cxnLst/>
                <a:rect l="l" t="t" r="r" b="b"/>
                <a:pathLst>
                  <a:path w="114300" h="541019">
                    <a:moveTo>
                      <a:pt x="38100" y="426719"/>
                    </a:moveTo>
                    <a:lnTo>
                      <a:pt x="0" y="426719"/>
                    </a:lnTo>
                    <a:lnTo>
                      <a:pt x="58038" y="541019"/>
                    </a:lnTo>
                    <a:lnTo>
                      <a:pt x="104548" y="446531"/>
                    </a:lnTo>
                    <a:lnTo>
                      <a:pt x="38100" y="446531"/>
                    </a:lnTo>
                    <a:lnTo>
                      <a:pt x="38100" y="426719"/>
                    </a:lnTo>
                    <a:close/>
                  </a:path>
                  <a:path w="114300" h="541019">
                    <a:moveTo>
                      <a:pt x="76200" y="0"/>
                    </a:moveTo>
                    <a:lnTo>
                      <a:pt x="38100" y="0"/>
                    </a:lnTo>
                    <a:lnTo>
                      <a:pt x="38100" y="446531"/>
                    </a:lnTo>
                    <a:lnTo>
                      <a:pt x="76200" y="446531"/>
                    </a:lnTo>
                    <a:lnTo>
                      <a:pt x="76200" y="0"/>
                    </a:lnTo>
                    <a:close/>
                  </a:path>
                  <a:path w="114300" h="541019">
                    <a:moveTo>
                      <a:pt x="114300" y="426719"/>
                    </a:moveTo>
                    <a:lnTo>
                      <a:pt x="76200" y="426719"/>
                    </a:lnTo>
                    <a:lnTo>
                      <a:pt x="76200" y="446531"/>
                    </a:lnTo>
                    <a:lnTo>
                      <a:pt x="104548" y="446531"/>
                    </a:lnTo>
                    <a:lnTo>
                      <a:pt x="114300" y="426719"/>
                    </a:lnTo>
                    <a:close/>
                  </a:path>
                </a:pathLst>
              </a:custGeom>
              <a:solidFill>
                <a:srgbClr val="000000"/>
              </a:solidFill>
            </p:spPr>
            <p:txBody>
              <a:bodyPr wrap="square" lIns="0" tIns="0" rIns="0" bIns="0" rtlCol="0"/>
              <a:lstStyle/>
              <a:p>
                <a:endParaRPr dirty="0"/>
              </a:p>
            </p:txBody>
          </p:sp>
          <p:sp>
            <p:nvSpPr>
              <p:cNvPr id="67" name="object 49"/>
              <p:cNvSpPr/>
              <p:nvPr/>
            </p:nvSpPr>
            <p:spPr>
              <a:xfrm>
                <a:off x="6534531" y="1385316"/>
                <a:ext cx="944880" cy="327660"/>
              </a:xfrm>
              <a:custGeom>
                <a:avLst/>
                <a:gdLst/>
                <a:ahLst/>
                <a:cxnLst/>
                <a:rect l="l" t="t" r="r" b="b"/>
                <a:pathLst>
                  <a:path w="944879" h="327660">
                    <a:moveTo>
                      <a:pt x="944879" y="0"/>
                    </a:moveTo>
                    <a:lnTo>
                      <a:pt x="0" y="0"/>
                    </a:lnTo>
                    <a:lnTo>
                      <a:pt x="0" y="327660"/>
                    </a:lnTo>
                    <a:lnTo>
                      <a:pt x="944879" y="327660"/>
                    </a:lnTo>
                    <a:lnTo>
                      <a:pt x="944879" y="0"/>
                    </a:lnTo>
                    <a:close/>
                  </a:path>
                </a:pathLst>
              </a:custGeom>
              <a:solidFill>
                <a:srgbClr val="FFFFFF"/>
              </a:solidFill>
            </p:spPr>
            <p:txBody>
              <a:bodyPr wrap="square" lIns="0" tIns="0" rIns="0" bIns="0" rtlCol="0"/>
              <a:lstStyle/>
              <a:p>
                <a:endParaRPr dirty="0"/>
              </a:p>
            </p:txBody>
          </p:sp>
        </p:grpSp>
        <p:sp>
          <p:nvSpPr>
            <p:cNvPr id="56" name="object 50"/>
            <p:cNvSpPr txBox="1"/>
            <p:nvPr/>
          </p:nvSpPr>
          <p:spPr>
            <a:xfrm>
              <a:off x="5356352" y="2349894"/>
              <a:ext cx="2186940" cy="147955"/>
            </a:xfrm>
            <a:prstGeom prst="rect">
              <a:avLst/>
            </a:prstGeom>
          </p:spPr>
          <p:txBody>
            <a:bodyPr vert="horz" wrap="square" lIns="0" tIns="12700" rIns="0" bIns="0" rtlCol="0">
              <a:spAutoFit/>
            </a:bodyPr>
            <a:lstStyle/>
            <a:p>
              <a:pPr marL="12700">
                <a:lnSpc>
                  <a:spcPct val="100000"/>
                </a:lnSpc>
                <a:spcBef>
                  <a:spcPts val="100"/>
                </a:spcBef>
              </a:pPr>
              <a:r>
                <a:rPr sz="800" b="1" u="sng" dirty="0">
                  <a:uFill>
                    <a:solidFill>
                      <a:srgbClr val="000000"/>
                    </a:solidFill>
                  </a:uFill>
                  <a:latin typeface="Arial"/>
                  <a:cs typeface="Arial"/>
                </a:rPr>
                <a:t>Exclusive</a:t>
              </a:r>
              <a:r>
                <a:rPr sz="800" b="1" u="sng" spc="5" dirty="0">
                  <a:uFill>
                    <a:solidFill>
                      <a:srgbClr val="000000"/>
                    </a:solidFill>
                  </a:uFill>
                  <a:latin typeface="Arial"/>
                  <a:cs typeface="Arial"/>
                </a:rPr>
                <a:t> </a:t>
              </a:r>
              <a:r>
                <a:rPr sz="800" b="1" u="sng" dirty="0">
                  <a:uFill>
                    <a:solidFill>
                      <a:srgbClr val="000000"/>
                    </a:solidFill>
                  </a:uFill>
                  <a:latin typeface="Arial"/>
                  <a:cs typeface="Arial"/>
                </a:rPr>
                <a:t>competence</a:t>
              </a:r>
              <a:r>
                <a:rPr sz="800" b="1" u="sng" spc="5" dirty="0">
                  <a:uFill>
                    <a:solidFill>
                      <a:srgbClr val="000000"/>
                    </a:solidFill>
                  </a:uFill>
                  <a:latin typeface="Arial"/>
                  <a:cs typeface="Arial"/>
                </a:rPr>
                <a:t> </a:t>
              </a:r>
              <a:r>
                <a:rPr sz="800" b="1" u="sng" dirty="0">
                  <a:uFill>
                    <a:solidFill>
                      <a:srgbClr val="000000"/>
                    </a:solidFill>
                  </a:uFill>
                  <a:latin typeface="Arial"/>
                  <a:cs typeface="Arial"/>
                </a:rPr>
                <a:t>of</a:t>
              </a:r>
              <a:r>
                <a:rPr sz="800" b="1" u="sng" spc="-20" dirty="0">
                  <a:uFill>
                    <a:solidFill>
                      <a:srgbClr val="000000"/>
                    </a:solidFill>
                  </a:uFill>
                  <a:latin typeface="Arial"/>
                  <a:cs typeface="Arial"/>
                </a:rPr>
                <a:t> </a:t>
              </a:r>
              <a:r>
                <a:rPr sz="800" b="1" u="sng" dirty="0">
                  <a:uFill>
                    <a:solidFill>
                      <a:srgbClr val="000000"/>
                    </a:solidFill>
                  </a:uFill>
                  <a:latin typeface="Arial"/>
                  <a:cs typeface="Arial"/>
                </a:rPr>
                <a:t>the</a:t>
              </a:r>
              <a:r>
                <a:rPr sz="800" b="1" u="sng" spc="-10" dirty="0">
                  <a:uFill>
                    <a:solidFill>
                      <a:srgbClr val="000000"/>
                    </a:solidFill>
                  </a:uFill>
                  <a:latin typeface="Arial"/>
                  <a:cs typeface="Arial"/>
                </a:rPr>
                <a:t> </a:t>
              </a:r>
              <a:r>
                <a:rPr sz="800" b="1" u="sng" dirty="0">
                  <a:uFill>
                    <a:solidFill>
                      <a:srgbClr val="000000"/>
                    </a:solidFill>
                  </a:uFill>
                  <a:latin typeface="Arial"/>
                  <a:cs typeface="Arial"/>
                </a:rPr>
                <a:t>national</a:t>
              </a:r>
              <a:r>
                <a:rPr sz="800" b="1" u="sng" spc="-10" dirty="0">
                  <a:uFill>
                    <a:solidFill>
                      <a:srgbClr val="000000"/>
                    </a:solidFill>
                  </a:uFill>
                  <a:latin typeface="Arial"/>
                  <a:cs typeface="Arial"/>
                </a:rPr>
                <a:t> courts</a:t>
              </a:r>
              <a:endParaRPr sz="800" dirty="0">
                <a:latin typeface="Arial"/>
                <a:cs typeface="Arial"/>
              </a:endParaRPr>
            </a:p>
          </p:txBody>
        </p:sp>
        <p:sp>
          <p:nvSpPr>
            <p:cNvPr id="57" name="object 51"/>
            <p:cNvSpPr txBox="1"/>
            <p:nvPr/>
          </p:nvSpPr>
          <p:spPr>
            <a:xfrm>
              <a:off x="7345019" y="2651886"/>
              <a:ext cx="1438910" cy="208279"/>
            </a:xfrm>
            <a:prstGeom prst="rect">
              <a:avLst/>
            </a:prstGeom>
          </p:spPr>
          <p:txBody>
            <a:bodyPr vert="horz" wrap="square" lIns="0" tIns="12065" rIns="0" bIns="0" rtlCol="0">
              <a:spAutoFit/>
            </a:bodyPr>
            <a:lstStyle/>
            <a:p>
              <a:pPr marL="12700">
                <a:lnSpc>
                  <a:spcPct val="100000"/>
                </a:lnSpc>
                <a:spcBef>
                  <a:spcPts val="95"/>
                </a:spcBef>
              </a:pPr>
              <a:r>
                <a:rPr sz="1200" b="1" dirty="0">
                  <a:latin typeface="Arial"/>
                  <a:cs typeface="Arial"/>
                </a:rPr>
                <a:t>CURRENT</a:t>
              </a:r>
              <a:r>
                <a:rPr sz="1200" b="1" spc="-65" dirty="0">
                  <a:latin typeface="Arial"/>
                  <a:cs typeface="Arial"/>
                </a:rPr>
                <a:t> </a:t>
              </a:r>
              <a:r>
                <a:rPr sz="1200" b="1" spc="-10" dirty="0">
                  <a:latin typeface="Arial"/>
                  <a:cs typeface="Arial"/>
                </a:rPr>
                <a:t>SYSTEM</a:t>
              </a:r>
              <a:endParaRPr sz="1200" dirty="0">
                <a:latin typeface="Arial"/>
                <a:cs typeface="Arial"/>
              </a:endParaRPr>
            </a:p>
          </p:txBody>
        </p:sp>
        <p:sp>
          <p:nvSpPr>
            <p:cNvPr id="58" name="object 52"/>
            <p:cNvSpPr txBox="1"/>
            <p:nvPr/>
          </p:nvSpPr>
          <p:spPr>
            <a:xfrm>
              <a:off x="7145528" y="3012960"/>
              <a:ext cx="1678305" cy="208279"/>
            </a:xfrm>
            <a:prstGeom prst="rect">
              <a:avLst/>
            </a:prstGeom>
          </p:spPr>
          <p:txBody>
            <a:bodyPr vert="horz" wrap="square" lIns="0" tIns="12065" rIns="0" bIns="0" rtlCol="0">
              <a:spAutoFit/>
            </a:bodyPr>
            <a:lstStyle/>
            <a:p>
              <a:pPr marL="12700">
                <a:lnSpc>
                  <a:spcPct val="100000"/>
                </a:lnSpc>
                <a:spcBef>
                  <a:spcPts val="95"/>
                </a:spcBef>
              </a:pPr>
              <a:r>
                <a:rPr sz="1200" b="1" dirty="0">
                  <a:latin typeface="Arial"/>
                  <a:cs typeface="Arial"/>
                </a:rPr>
                <a:t>FUTURE</a:t>
              </a:r>
              <a:r>
                <a:rPr sz="1200" b="1" spc="-30" dirty="0">
                  <a:latin typeface="Arial"/>
                  <a:cs typeface="Arial"/>
                </a:rPr>
                <a:t> </a:t>
              </a:r>
              <a:r>
                <a:rPr sz="1200" b="1" dirty="0">
                  <a:latin typeface="Arial"/>
                  <a:cs typeface="Arial"/>
                </a:rPr>
                <a:t>UPC</a:t>
              </a:r>
              <a:r>
                <a:rPr sz="1200" b="1" spc="-35" dirty="0">
                  <a:latin typeface="Arial"/>
                  <a:cs typeface="Arial"/>
                </a:rPr>
                <a:t> </a:t>
              </a:r>
              <a:r>
                <a:rPr sz="1200" b="1" spc="-10" dirty="0">
                  <a:latin typeface="Arial"/>
                  <a:cs typeface="Arial"/>
                </a:rPr>
                <a:t>SYSTEM</a:t>
              </a:r>
              <a:endParaRPr sz="1200" dirty="0">
                <a:latin typeface="Arial"/>
                <a:cs typeface="Arial"/>
              </a:endParaRPr>
            </a:p>
          </p:txBody>
        </p:sp>
        <p:sp>
          <p:nvSpPr>
            <p:cNvPr id="59" name="object 53"/>
            <p:cNvSpPr/>
            <p:nvPr/>
          </p:nvSpPr>
          <p:spPr>
            <a:xfrm>
              <a:off x="7936992" y="2226691"/>
              <a:ext cx="387350" cy="439420"/>
            </a:xfrm>
            <a:custGeom>
              <a:avLst/>
              <a:gdLst/>
              <a:ahLst/>
              <a:cxnLst/>
              <a:rect l="l" t="t" r="r" b="b"/>
              <a:pathLst>
                <a:path w="387350" h="439419">
                  <a:moveTo>
                    <a:pt x="187123" y="76200"/>
                  </a:moveTo>
                  <a:lnTo>
                    <a:pt x="111125" y="76200"/>
                  </a:lnTo>
                  <a:lnTo>
                    <a:pt x="126237" y="83820"/>
                  </a:lnTo>
                  <a:lnTo>
                    <a:pt x="141477" y="91312"/>
                  </a:lnTo>
                  <a:lnTo>
                    <a:pt x="156972" y="100457"/>
                  </a:lnTo>
                  <a:lnTo>
                    <a:pt x="170560" y="111125"/>
                  </a:lnTo>
                  <a:lnTo>
                    <a:pt x="185800" y="121920"/>
                  </a:lnTo>
                  <a:lnTo>
                    <a:pt x="199262" y="132587"/>
                  </a:lnTo>
                  <a:lnTo>
                    <a:pt x="213359" y="144907"/>
                  </a:lnTo>
                  <a:lnTo>
                    <a:pt x="225425" y="158496"/>
                  </a:lnTo>
                  <a:lnTo>
                    <a:pt x="239013" y="172338"/>
                  </a:lnTo>
                  <a:lnTo>
                    <a:pt x="251459" y="186182"/>
                  </a:lnTo>
                  <a:lnTo>
                    <a:pt x="262000" y="199644"/>
                  </a:lnTo>
                  <a:lnTo>
                    <a:pt x="273938" y="214757"/>
                  </a:lnTo>
                  <a:lnTo>
                    <a:pt x="284860" y="230250"/>
                  </a:lnTo>
                  <a:lnTo>
                    <a:pt x="293877" y="246887"/>
                  </a:lnTo>
                  <a:lnTo>
                    <a:pt x="303149" y="262382"/>
                  </a:lnTo>
                  <a:lnTo>
                    <a:pt x="326135" y="313944"/>
                  </a:lnTo>
                  <a:lnTo>
                    <a:pt x="336550" y="348996"/>
                  </a:lnTo>
                  <a:lnTo>
                    <a:pt x="341249" y="366013"/>
                  </a:lnTo>
                  <a:lnTo>
                    <a:pt x="344297" y="383921"/>
                  </a:lnTo>
                  <a:lnTo>
                    <a:pt x="347472" y="402209"/>
                  </a:lnTo>
                  <a:lnTo>
                    <a:pt x="348996" y="420750"/>
                  </a:lnTo>
                  <a:lnTo>
                    <a:pt x="348996" y="439038"/>
                  </a:lnTo>
                  <a:lnTo>
                    <a:pt x="387096" y="437388"/>
                  </a:lnTo>
                  <a:lnTo>
                    <a:pt x="387096" y="419100"/>
                  </a:lnTo>
                  <a:lnTo>
                    <a:pt x="385572" y="399288"/>
                  </a:lnTo>
                  <a:lnTo>
                    <a:pt x="382397" y="379475"/>
                  </a:lnTo>
                  <a:lnTo>
                    <a:pt x="379349" y="359663"/>
                  </a:lnTo>
                  <a:lnTo>
                    <a:pt x="368807" y="319913"/>
                  </a:lnTo>
                  <a:lnTo>
                    <a:pt x="354837" y="281813"/>
                  </a:lnTo>
                  <a:lnTo>
                    <a:pt x="336550" y="245363"/>
                  </a:lnTo>
                  <a:lnTo>
                    <a:pt x="316737" y="210438"/>
                  </a:lnTo>
                  <a:lnTo>
                    <a:pt x="293877" y="178181"/>
                  </a:lnTo>
                  <a:lnTo>
                    <a:pt x="280288" y="161544"/>
                  </a:lnTo>
                  <a:lnTo>
                    <a:pt x="268097" y="146176"/>
                  </a:lnTo>
                  <a:lnTo>
                    <a:pt x="254507" y="132587"/>
                  </a:lnTo>
                  <a:lnTo>
                    <a:pt x="239013" y="118745"/>
                  </a:lnTo>
                  <a:lnTo>
                    <a:pt x="225425" y="105156"/>
                  </a:lnTo>
                  <a:lnTo>
                    <a:pt x="210184" y="92963"/>
                  </a:lnTo>
                  <a:lnTo>
                    <a:pt x="193421" y="80645"/>
                  </a:lnTo>
                  <a:lnTo>
                    <a:pt x="187123" y="76200"/>
                  </a:lnTo>
                  <a:close/>
                </a:path>
                <a:path w="387350" h="439419">
                  <a:moveTo>
                    <a:pt x="123062" y="0"/>
                  </a:moveTo>
                  <a:lnTo>
                    <a:pt x="0" y="31876"/>
                  </a:lnTo>
                  <a:lnTo>
                    <a:pt x="99059" y="111125"/>
                  </a:lnTo>
                  <a:lnTo>
                    <a:pt x="106738" y="75575"/>
                  </a:lnTo>
                  <a:lnTo>
                    <a:pt x="88137" y="69976"/>
                  </a:lnTo>
                  <a:lnTo>
                    <a:pt x="97535" y="33782"/>
                  </a:lnTo>
                  <a:lnTo>
                    <a:pt x="115766" y="33782"/>
                  </a:lnTo>
                  <a:lnTo>
                    <a:pt x="123062" y="0"/>
                  </a:lnTo>
                  <a:close/>
                </a:path>
                <a:path w="387350" h="439419">
                  <a:moveTo>
                    <a:pt x="114713" y="38653"/>
                  </a:moveTo>
                  <a:lnTo>
                    <a:pt x="106738" y="75575"/>
                  </a:lnTo>
                  <a:lnTo>
                    <a:pt x="114300" y="77850"/>
                  </a:lnTo>
                  <a:lnTo>
                    <a:pt x="111125" y="76200"/>
                  </a:lnTo>
                  <a:lnTo>
                    <a:pt x="187123" y="76200"/>
                  </a:lnTo>
                  <a:lnTo>
                    <a:pt x="178307" y="69976"/>
                  </a:lnTo>
                  <a:lnTo>
                    <a:pt x="161162" y="59309"/>
                  </a:lnTo>
                  <a:lnTo>
                    <a:pt x="144525" y="50419"/>
                  </a:lnTo>
                  <a:lnTo>
                    <a:pt x="126237" y="42545"/>
                  </a:lnTo>
                  <a:lnTo>
                    <a:pt x="126237" y="41021"/>
                  </a:lnTo>
                  <a:lnTo>
                    <a:pt x="123062" y="41021"/>
                  </a:lnTo>
                  <a:lnTo>
                    <a:pt x="114713" y="38653"/>
                  </a:lnTo>
                  <a:close/>
                </a:path>
                <a:path w="387350" h="439419">
                  <a:moveTo>
                    <a:pt x="97535" y="33782"/>
                  </a:moveTo>
                  <a:lnTo>
                    <a:pt x="88137" y="69976"/>
                  </a:lnTo>
                  <a:lnTo>
                    <a:pt x="106738" y="75575"/>
                  </a:lnTo>
                  <a:lnTo>
                    <a:pt x="114713" y="38653"/>
                  </a:lnTo>
                  <a:lnTo>
                    <a:pt x="97535" y="33782"/>
                  </a:lnTo>
                  <a:close/>
                </a:path>
                <a:path w="387350" h="439419">
                  <a:moveTo>
                    <a:pt x="115766" y="33782"/>
                  </a:moveTo>
                  <a:lnTo>
                    <a:pt x="97535" y="33782"/>
                  </a:lnTo>
                  <a:lnTo>
                    <a:pt x="114713" y="38653"/>
                  </a:lnTo>
                  <a:lnTo>
                    <a:pt x="115766" y="33782"/>
                  </a:lnTo>
                  <a:close/>
                </a:path>
              </a:pathLst>
            </a:custGeom>
            <a:solidFill>
              <a:srgbClr val="000000"/>
            </a:solidFill>
          </p:spPr>
          <p:txBody>
            <a:bodyPr wrap="square" lIns="0" tIns="0" rIns="0" bIns="0" rtlCol="0"/>
            <a:lstStyle/>
            <a:p>
              <a:endParaRPr dirty="0"/>
            </a:p>
          </p:txBody>
        </p:sp>
        <p:grpSp>
          <p:nvGrpSpPr>
            <p:cNvPr id="60" name="object 54"/>
            <p:cNvGrpSpPr/>
            <p:nvPr/>
          </p:nvGrpSpPr>
          <p:grpSpPr>
            <a:xfrm>
              <a:off x="5781802" y="3221735"/>
              <a:ext cx="2909570" cy="1722120"/>
              <a:chOff x="5781802" y="3221735"/>
              <a:chExt cx="2909570" cy="1722120"/>
            </a:xfrm>
          </p:grpSpPr>
          <p:sp>
            <p:nvSpPr>
              <p:cNvPr id="64" name="object 55"/>
              <p:cNvSpPr/>
              <p:nvPr/>
            </p:nvSpPr>
            <p:spPr>
              <a:xfrm>
                <a:off x="8303895" y="3221735"/>
                <a:ext cx="387350" cy="439420"/>
              </a:xfrm>
              <a:custGeom>
                <a:avLst/>
                <a:gdLst/>
                <a:ahLst/>
                <a:cxnLst/>
                <a:rect l="l" t="t" r="r" b="b"/>
                <a:pathLst>
                  <a:path w="387350" h="439420">
                    <a:moveTo>
                      <a:pt x="99059" y="327787"/>
                    </a:moveTo>
                    <a:lnTo>
                      <a:pt x="0" y="407034"/>
                    </a:lnTo>
                    <a:lnTo>
                      <a:pt x="123698" y="439038"/>
                    </a:lnTo>
                    <a:lnTo>
                      <a:pt x="116300" y="405638"/>
                    </a:lnTo>
                    <a:lnTo>
                      <a:pt x="97535" y="405638"/>
                    </a:lnTo>
                    <a:lnTo>
                      <a:pt x="87122" y="369062"/>
                    </a:lnTo>
                    <a:lnTo>
                      <a:pt x="107120" y="364184"/>
                    </a:lnTo>
                    <a:lnTo>
                      <a:pt x="99059" y="327787"/>
                    </a:lnTo>
                    <a:close/>
                  </a:path>
                  <a:path w="387350" h="439420">
                    <a:moveTo>
                      <a:pt x="107120" y="364184"/>
                    </a:moveTo>
                    <a:lnTo>
                      <a:pt x="87122" y="369062"/>
                    </a:lnTo>
                    <a:lnTo>
                      <a:pt x="97535" y="405638"/>
                    </a:lnTo>
                    <a:lnTo>
                      <a:pt x="115380" y="401480"/>
                    </a:lnTo>
                    <a:lnTo>
                      <a:pt x="107120" y="364184"/>
                    </a:lnTo>
                    <a:close/>
                  </a:path>
                  <a:path w="387350" h="439420">
                    <a:moveTo>
                      <a:pt x="115380" y="401480"/>
                    </a:moveTo>
                    <a:lnTo>
                      <a:pt x="97535" y="405638"/>
                    </a:lnTo>
                    <a:lnTo>
                      <a:pt x="116300" y="405638"/>
                    </a:lnTo>
                    <a:lnTo>
                      <a:pt x="115380" y="401480"/>
                    </a:lnTo>
                    <a:close/>
                  </a:path>
                  <a:path w="387350" h="439420">
                    <a:moveTo>
                      <a:pt x="349123" y="0"/>
                    </a:moveTo>
                    <a:lnTo>
                      <a:pt x="349123" y="19812"/>
                    </a:lnTo>
                    <a:lnTo>
                      <a:pt x="347472" y="38100"/>
                    </a:lnTo>
                    <a:lnTo>
                      <a:pt x="337057" y="91693"/>
                    </a:lnTo>
                    <a:lnTo>
                      <a:pt x="318897" y="143637"/>
                    </a:lnTo>
                    <a:lnTo>
                      <a:pt x="311023" y="160274"/>
                    </a:lnTo>
                    <a:lnTo>
                      <a:pt x="303656" y="176911"/>
                    </a:lnTo>
                    <a:lnTo>
                      <a:pt x="294385" y="193675"/>
                    </a:lnTo>
                    <a:lnTo>
                      <a:pt x="283718" y="209168"/>
                    </a:lnTo>
                    <a:lnTo>
                      <a:pt x="274447" y="224154"/>
                    </a:lnTo>
                    <a:lnTo>
                      <a:pt x="262381" y="239267"/>
                    </a:lnTo>
                    <a:lnTo>
                      <a:pt x="251459" y="254762"/>
                    </a:lnTo>
                    <a:lnTo>
                      <a:pt x="239522" y="268350"/>
                    </a:lnTo>
                    <a:lnTo>
                      <a:pt x="199898" y="306450"/>
                    </a:lnTo>
                    <a:lnTo>
                      <a:pt x="155575" y="338454"/>
                    </a:lnTo>
                    <a:lnTo>
                      <a:pt x="141985" y="347599"/>
                    </a:lnTo>
                    <a:lnTo>
                      <a:pt x="126746" y="355218"/>
                    </a:lnTo>
                    <a:lnTo>
                      <a:pt x="109981" y="362712"/>
                    </a:lnTo>
                    <a:lnTo>
                      <a:pt x="113156" y="362712"/>
                    </a:lnTo>
                    <a:lnTo>
                      <a:pt x="107120" y="364184"/>
                    </a:lnTo>
                    <a:lnTo>
                      <a:pt x="115380" y="401480"/>
                    </a:lnTo>
                    <a:lnTo>
                      <a:pt x="123698" y="399541"/>
                    </a:lnTo>
                    <a:lnTo>
                      <a:pt x="125222" y="397763"/>
                    </a:lnTo>
                    <a:lnTo>
                      <a:pt x="126746" y="397763"/>
                    </a:lnTo>
                    <a:lnTo>
                      <a:pt x="145160" y="388746"/>
                    </a:lnTo>
                    <a:lnTo>
                      <a:pt x="161798" y="379475"/>
                    </a:lnTo>
                    <a:lnTo>
                      <a:pt x="176910" y="370331"/>
                    </a:lnTo>
                    <a:lnTo>
                      <a:pt x="193675" y="358393"/>
                    </a:lnTo>
                    <a:lnTo>
                      <a:pt x="209169" y="347599"/>
                    </a:lnTo>
                    <a:lnTo>
                      <a:pt x="224281" y="335279"/>
                    </a:lnTo>
                    <a:lnTo>
                      <a:pt x="254634" y="307975"/>
                    </a:lnTo>
                    <a:lnTo>
                      <a:pt x="266700" y="292862"/>
                    </a:lnTo>
                    <a:lnTo>
                      <a:pt x="280797" y="277367"/>
                    </a:lnTo>
                    <a:lnTo>
                      <a:pt x="292734" y="262254"/>
                    </a:lnTo>
                    <a:lnTo>
                      <a:pt x="304800" y="245363"/>
                    </a:lnTo>
                    <a:lnTo>
                      <a:pt x="317246" y="228600"/>
                    </a:lnTo>
                    <a:lnTo>
                      <a:pt x="327659" y="211836"/>
                    </a:lnTo>
                    <a:lnTo>
                      <a:pt x="337057" y="193675"/>
                    </a:lnTo>
                    <a:lnTo>
                      <a:pt x="346075" y="175387"/>
                    </a:lnTo>
                    <a:lnTo>
                      <a:pt x="355346" y="157099"/>
                    </a:lnTo>
                    <a:lnTo>
                      <a:pt x="361569" y="138811"/>
                    </a:lnTo>
                    <a:lnTo>
                      <a:pt x="368934" y="118999"/>
                    </a:lnTo>
                    <a:lnTo>
                      <a:pt x="373760" y="100711"/>
                    </a:lnTo>
                    <a:lnTo>
                      <a:pt x="379856" y="80899"/>
                    </a:lnTo>
                    <a:lnTo>
                      <a:pt x="382904" y="61087"/>
                    </a:lnTo>
                    <a:lnTo>
                      <a:pt x="385572" y="41275"/>
                    </a:lnTo>
                    <a:lnTo>
                      <a:pt x="387223" y="21336"/>
                    </a:lnTo>
                    <a:lnTo>
                      <a:pt x="387223" y="1650"/>
                    </a:lnTo>
                    <a:lnTo>
                      <a:pt x="349123" y="0"/>
                    </a:lnTo>
                    <a:close/>
                  </a:path>
                </a:pathLst>
              </a:custGeom>
              <a:solidFill>
                <a:srgbClr val="000000"/>
              </a:solidFill>
            </p:spPr>
            <p:txBody>
              <a:bodyPr wrap="square" lIns="0" tIns="0" rIns="0" bIns="0" rtlCol="0"/>
              <a:lstStyle/>
              <a:p>
                <a:endParaRPr dirty="0"/>
              </a:p>
            </p:txBody>
          </p:sp>
          <p:sp>
            <p:nvSpPr>
              <p:cNvPr id="65" name="object 56"/>
              <p:cNvSpPr/>
              <p:nvPr/>
            </p:nvSpPr>
            <p:spPr>
              <a:xfrm>
                <a:off x="5781802" y="4614798"/>
                <a:ext cx="946785" cy="329565"/>
              </a:xfrm>
              <a:custGeom>
                <a:avLst/>
                <a:gdLst/>
                <a:ahLst/>
                <a:cxnLst/>
                <a:rect l="l" t="t" r="r" b="b"/>
                <a:pathLst>
                  <a:path w="946784" h="329564">
                    <a:moveTo>
                      <a:pt x="946276" y="0"/>
                    </a:moveTo>
                    <a:lnTo>
                      <a:pt x="0" y="0"/>
                    </a:lnTo>
                    <a:lnTo>
                      <a:pt x="0" y="329056"/>
                    </a:lnTo>
                    <a:lnTo>
                      <a:pt x="946276" y="329056"/>
                    </a:lnTo>
                    <a:lnTo>
                      <a:pt x="946276" y="0"/>
                    </a:lnTo>
                    <a:close/>
                  </a:path>
                </a:pathLst>
              </a:custGeom>
              <a:solidFill>
                <a:srgbClr val="FFFFFF"/>
              </a:solidFill>
            </p:spPr>
            <p:txBody>
              <a:bodyPr wrap="square" lIns="0" tIns="0" rIns="0" bIns="0" rtlCol="0"/>
              <a:lstStyle/>
              <a:p>
                <a:endParaRPr dirty="0"/>
              </a:p>
            </p:txBody>
          </p:sp>
        </p:grpSp>
        <p:sp>
          <p:nvSpPr>
            <p:cNvPr id="61" name="object 57"/>
            <p:cNvSpPr txBox="1"/>
            <p:nvPr/>
          </p:nvSpPr>
          <p:spPr>
            <a:xfrm>
              <a:off x="5782055" y="4614672"/>
              <a:ext cx="946785" cy="329565"/>
            </a:xfrm>
            <a:prstGeom prst="rect">
              <a:avLst/>
            </a:prstGeom>
            <a:ln w="9017">
              <a:solidFill>
                <a:srgbClr val="000000"/>
              </a:solidFill>
            </a:ln>
          </p:spPr>
          <p:txBody>
            <a:bodyPr vert="horz" wrap="square" lIns="0" tIns="49530" rIns="0" bIns="0" rtlCol="0">
              <a:spAutoFit/>
            </a:bodyPr>
            <a:lstStyle/>
            <a:p>
              <a:pPr marL="10795" algn="ctr">
                <a:lnSpc>
                  <a:spcPts val="840"/>
                </a:lnSpc>
                <a:spcBef>
                  <a:spcPts val="390"/>
                </a:spcBef>
              </a:pPr>
              <a:r>
                <a:rPr sz="700" dirty="0">
                  <a:latin typeface="Arial"/>
                  <a:cs typeface="Arial"/>
                </a:rPr>
                <a:t>EP</a:t>
              </a:r>
              <a:r>
                <a:rPr sz="700" spc="-5" dirty="0">
                  <a:latin typeface="Arial"/>
                  <a:cs typeface="Arial"/>
                </a:rPr>
                <a:t> </a:t>
              </a:r>
              <a:r>
                <a:rPr sz="700" spc="-10" dirty="0">
                  <a:latin typeface="Arial"/>
                  <a:cs typeface="Arial"/>
                </a:rPr>
                <a:t>Validation</a:t>
              </a:r>
              <a:endParaRPr sz="700" dirty="0">
                <a:latin typeface="Arial"/>
                <a:cs typeface="Arial"/>
              </a:endParaRPr>
            </a:p>
            <a:p>
              <a:pPr marL="12065" algn="ctr">
                <a:lnSpc>
                  <a:spcPct val="100000"/>
                </a:lnSpc>
              </a:pPr>
              <a:r>
                <a:rPr sz="700" dirty="0">
                  <a:latin typeface="Arial"/>
                  <a:cs typeface="Arial"/>
                </a:rPr>
                <a:t>(3</a:t>
              </a:r>
              <a:r>
                <a:rPr sz="700" spc="-10" dirty="0">
                  <a:latin typeface="Arial"/>
                  <a:cs typeface="Arial"/>
                </a:rPr>
                <a:t> </a:t>
              </a:r>
              <a:r>
                <a:rPr sz="700" dirty="0">
                  <a:latin typeface="Arial"/>
                  <a:cs typeface="Arial"/>
                </a:rPr>
                <a:t>months</a:t>
              </a:r>
              <a:r>
                <a:rPr sz="700" spc="-5" dirty="0">
                  <a:latin typeface="Arial"/>
                  <a:cs typeface="Arial"/>
                </a:rPr>
                <a:t> </a:t>
              </a:r>
              <a:r>
                <a:rPr sz="700" dirty="0">
                  <a:latin typeface="Arial"/>
                  <a:cs typeface="Arial"/>
                </a:rPr>
                <a:t>from</a:t>
              </a:r>
              <a:r>
                <a:rPr sz="700" spc="5" dirty="0">
                  <a:latin typeface="Arial"/>
                  <a:cs typeface="Arial"/>
                </a:rPr>
                <a:t> </a:t>
              </a:r>
              <a:r>
                <a:rPr sz="700" spc="-10" dirty="0">
                  <a:latin typeface="Arial"/>
                  <a:cs typeface="Arial"/>
                </a:rPr>
                <a:t>grant)</a:t>
              </a:r>
              <a:endParaRPr sz="700" dirty="0">
                <a:latin typeface="Arial"/>
                <a:cs typeface="Arial"/>
              </a:endParaRPr>
            </a:p>
          </p:txBody>
        </p:sp>
        <p:sp>
          <p:nvSpPr>
            <p:cNvPr id="62" name="object 58"/>
            <p:cNvSpPr txBox="1"/>
            <p:nvPr/>
          </p:nvSpPr>
          <p:spPr>
            <a:xfrm>
              <a:off x="7934947" y="4142118"/>
              <a:ext cx="572135" cy="208279"/>
            </a:xfrm>
            <a:prstGeom prst="rect">
              <a:avLst/>
            </a:prstGeom>
          </p:spPr>
          <p:txBody>
            <a:bodyPr vert="horz" wrap="square" lIns="0" tIns="12065" rIns="0" bIns="0" rtlCol="0">
              <a:spAutoFit/>
            </a:bodyPr>
            <a:lstStyle/>
            <a:p>
              <a:pPr marL="12700" marR="5080">
                <a:lnSpc>
                  <a:spcPct val="100000"/>
                </a:lnSpc>
                <a:spcBef>
                  <a:spcPts val="95"/>
                </a:spcBef>
              </a:pPr>
              <a:r>
                <a:rPr sz="600" b="1" spc="-10" dirty="0">
                  <a:latin typeface="Arial"/>
                  <a:cs typeface="Arial"/>
                </a:rPr>
                <a:t>Within </a:t>
              </a:r>
              <a:r>
                <a:rPr sz="600" b="1" dirty="0">
                  <a:latin typeface="Arial"/>
                  <a:cs typeface="Arial"/>
                </a:rPr>
                <a:t>1</a:t>
              </a:r>
              <a:r>
                <a:rPr sz="600" b="1" spc="5" dirty="0">
                  <a:latin typeface="Arial"/>
                  <a:cs typeface="Arial"/>
                </a:rPr>
                <a:t> </a:t>
              </a:r>
              <a:r>
                <a:rPr sz="600" b="1" spc="-10" dirty="0">
                  <a:latin typeface="Arial"/>
                  <a:cs typeface="Arial"/>
                </a:rPr>
                <a:t>month</a:t>
              </a:r>
              <a:r>
                <a:rPr sz="600" b="1" spc="500" dirty="0">
                  <a:latin typeface="Arial"/>
                  <a:cs typeface="Arial"/>
                </a:rPr>
                <a:t> </a:t>
              </a:r>
              <a:r>
                <a:rPr sz="600" b="1" dirty="0">
                  <a:latin typeface="Arial"/>
                  <a:cs typeface="Arial"/>
                </a:rPr>
                <a:t>from</a:t>
              </a:r>
              <a:r>
                <a:rPr sz="600" b="1" spc="-20" dirty="0">
                  <a:latin typeface="Arial"/>
                  <a:cs typeface="Arial"/>
                </a:rPr>
                <a:t> </a:t>
              </a:r>
              <a:r>
                <a:rPr sz="600" b="1" spc="-10" dirty="0">
                  <a:latin typeface="Arial"/>
                  <a:cs typeface="Arial"/>
                </a:rPr>
                <a:t>grant</a:t>
              </a:r>
              <a:endParaRPr sz="600" dirty="0">
                <a:latin typeface="Arial"/>
                <a:cs typeface="Arial"/>
              </a:endParaRPr>
            </a:p>
          </p:txBody>
        </p:sp>
        <p:sp>
          <p:nvSpPr>
            <p:cNvPr id="63" name="object 59"/>
            <p:cNvSpPr txBox="1"/>
            <p:nvPr/>
          </p:nvSpPr>
          <p:spPr>
            <a:xfrm>
              <a:off x="6534784" y="1385315"/>
              <a:ext cx="944880" cy="327660"/>
            </a:xfrm>
            <a:prstGeom prst="rect">
              <a:avLst/>
            </a:prstGeom>
            <a:ln w="9017">
              <a:solidFill>
                <a:srgbClr val="000000"/>
              </a:solidFill>
            </a:ln>
          </p:spPr>
          <p:txBody>
            <a:bodyPr vert="horz" wrap="square" lIns="0" tIns="43180" rIns="0" bIns="0" rtlCol="0">
              <a:spAutoFit/>
            </a:bodyPr>
            <a:lstStyle/>
            <a:p>
              <a:pPr marL="12065" algn="ctr">
                <a:lnSpc>
                  <a:spcPct val="100000"/>
                </a:lnSpc>
                <a:spcBef>
                  <a:spcPts val="340"/>
                </a:spcBef>
              </a:pPr>
              <a:r>
                <a:rPr sz="700" dirty="0">
                  <a:latin typeface="Arial"/>
                  <a:cs typeface="Arial"/>
                </a:rPr>
                <a:t>EP</a:t>
              </a:r>
              <a:r>
                <a:rPr sz="700" spc="-5" dirty="0">
                  <a:latin typeface="Arial"/>
                  <a:cs typeface="Arial"/>
                </a:rPr>
                <a:t> </a:t>
              </a:r>
              <a:r>
                <a:rPr sz="700" spc="-10" dirty="0">
                  <a:latin typeface="Arial"/>
                  <a:cs typeface="Arial"/>
                </a:rPr>
                <a:t>Validation</a:t>
              </a:r>
              <a:endParaRPr sz="700" dirty="0">
                <a:latin typeface="Arial"/>
                <a:cs typeface="Arial"/>
              </a:endParaRPr>
            </a:p>
            <a:p>
              <a:pPr marL="13970" algn="ctr">
                <a:lnSpc>
                  <a:spcPct val="100000"/>
                </a:lnSpc>
                <a:spcBef>
                  <a:spcPts val="5"/>
                </a:spcBef>
              </a:pPr>
              <a:r>
                <a:rPr sz="700" dirty="0">
                  <a:latin typeface="Arial"/>
                  <a:cs typeface="Arial"/>
                </a:rPr>
                <a:t>(3</a:t>
              </a:r>
              <a:r>
                <a:rPr sz="700" spc="-10" dirty="0">
                  <a:latin typeface="Arial"/>
                  <a:cs typeface="Arial"/>
                </a:rPr>
                <a:t> </a:t>
              </a:r>
              <a:r>
                <a:rPr sz="700" dirty="0">
                  <a:latin typeface="Arial"/>
                  <a:cs typeface="Arial"/>
                </a:rPr>
                <a:t>months</a:t>
              </a:r>
              <a:r>
                <a:rPr sz="700" spc="-5" dirty="0">
                  <a:latin typeface="Arial"/>
                  <a:cs typeface="Arial"/>
                </a:rPr>
                <a:t> </a:t>
              </a:r>
              <a:r>
                <a:rPr sz="700" dirty="0">
                  <a:latin typeface="Arial"/>
                  <a:cs typeface="Arial"/>
                </a:rPr>
                <a:t>from</a:t>
              </a:r>
              <a:r>
                <a:rPr sz="700" spc="5" dirty="0">
                  <a:latin typeface="Arial"/>
                  <a:cs typeface="Arial"/>
                </a:rPr>
                <a:t> </a:t>
              </a:r>
              <a:r>
                <a:rPr sz="700" spc="-10" dirty="0">
                  <a:latin typeface="Arial"/>
                  <a:cs typeface="Arial"/>
                </a:rPr>
                <a:t>grant)</a:t>
              </a:r>
              <a:endParaRPr sz="700" dirty="0">
                <a:latin typeface="Arial"/>
                <a:cs typeface="Arial"/>
              </a:endParaRPr>
            </a:p>
          </p:txBody>
        </p:sp>
      </p:grpSp>
      <p:pic>
        <p:nvPicPr>
          <p:cNvPr id="76" name="Picture 75"/>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842459" y="409804"/>
            <a:ext cx="840604" cy="844705"/>
          </a:xfrm>
          <a:prstGeom prst="rect">
            <a:avLst/>
          </a:prstGeom>
        </p:spPr>
      </p:pic>
      <p:sp>
        <p:nvSpPr>
          <p:cNvPr id="77" name="Rectangle 76"/>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77534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00356" y="0"/>
            <a:ext cx="1783834" cy="6019800"/>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19</a:t>
            </a:fld>
            <a:endParaRPr lang="en-US" sz="800" dirty="0">
              <a:latin typeface="Proxima Nova Lt" panose="02000506030000020004" pitchFamily="50"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11115154" y="517175"/>
            <a:ext cx="547460" cy="367559"/>
          </a:xfrm>
          <a:prstGeom prst="rect">
            <a:avLst/>
          </a:prstGeom>
        </p:spPr>
      </p:pic>
      <p:grpSp>
        <p:nvGrpSpPr>
          <p:cNvPr id="14" name="Group 13"/>
          <p:cNvGrpSpPr/>
          <p:nvPr/>
        </p:nvGrpSpPr>
        <p:grpSpPr>
          <a:xfrm>
            <a:off x="6688408" y="1415190"/>
            <a:ext cx="4543455" cy="3547911"/>
            <a:chOff x="6688408" y="1469305"/>
            <a:chExt cx="4543455" cy="3547911"/>
          </a:xfrm>
        </p:grpSpPr>
        <p:sp>
          <p:nvSpPr>
            <p:cNvPr id="16" name="TextBox 15"/>
            <p:cNvSpPr txBox="1"/>
            <p:nvPr/>
          </p:nvSpPr>
          <p:spPr>
            <a:xfrm>
              <a:off x="6688408" y="1469305"/>
              <a:ext cx="4543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17" name="Rectangle 16"/>
            <p:cNvSpPr/>
            <p:nvPr/>
          </p:nvSpPr>
          <p:spPr>
            <a:xfrm>
              <a:off x="6688409" y="2392990"/>
              <a:ext cx="4543454" cy="338554"/>
            </a:xfrm>
            <a:prstGeom prst="rect">
              <a:avLst/>
            </a:prstGeom>
          </p:spPr>
          <p:txBody>
            <a:bodyPr wrap="square">
              <a:spAutoFit/>
            </a:bodyPr>
            <a:lstStyle/>
            <a:p>
              <a:pPr lvl="0">
                <a:defRPr/>
              </a:pPr>
              <a:endParaRPr kumimoji="0" lang="en-US" sz="1600" i="0" u="none" strike="noStrike" kern="1200" cap="none" spc="0" normalizeH="0" baseline="0" noProof="0" dirty="0">
                <a:ln>
                  <a:noFill/>
                </a:ln>
                <a:solidFill>
                  <a:prstClr val="black"/>
                </a:solidFill>
                <a:effectLst/>
                <a:uLnTx/>
                <a:uFillTx/>
                <a:latin typeface="Proxima Nova Rg" panose="02000506030000020004" pitchFamily="50" charset="0"/>
              </a:endParaRPr>
            </a:p>
          </p:txBody>
        </p:sp>
        <p:grpSp>
          <p:nvGrpSpPr>
            <p:cNvPr id="20" name="Group 19"/>
            <p:cNvGrpSpPr/>
            <p:nvPr/>
          </p:nvGrpSpPr>
          <p:grpSpPr>
            <a:xfrm>
              <a:off x="6800784" y="4401663"/>
              <a:ext cx="4318703" cy="615553"/>
              <a:chOff x="6887167" y="4911838"/>
              <a:chExt cx="4318703" cy="615553"/>
            </a:xfrm>
          </p:grpSpPr>
          <p:sp>
            <p:nvSpPr>
              <p:cNvPr id="21" name="TextBox 20"/>
              <p:cNvSpPr txBox="1"/>
              <p:nvPr/>
            </p:nvSpPr>
            <p:spPr>
              <a:xfrm>
                <a:off x="6887167" y="4911838"/>
                <a:ext cx="1183533"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5</a:t>
                </a:r>
                <a:r>
                  <a:rPr lang="en-US" sz="2200" b="1" dirty="0" smtClean="0">
                    <a:solidFill>
                      <a:schemeClr val="bg1"/>
                    </a:solidFill>
                    <a:latin typeface="Proxima Nova Rg" panose="02000506030000020004" pitchFamily="50" charset="0"/>
                  </a:rPr>
                  <a:t>0+</a:t>
                </a:r>
                <a:endPar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bg1"/>
                    </a:solidFill>
                    <a:latin typeface="Proxima Nova Rg" panose="02000506030000020004" pitchFamily="50" charset="0"/>
                  </a:rPr>
                  <a:t>practice areas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2" name="TextBox 21"/>
              <p:cNvSpPr txBox="1"/>
              <p:nvPr/>
            </p:nvSpPr>
            <p:spPr>
              <a:xfrm>
                <a:off x="8022559" y="4911838"/>
                <a:ext cx="1543495"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8</a:t>
                </a: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Proxima Nova Rg" panose="02000506030000020004" pitchFamily="50" charset="0"/>
                  </a:rPr>
                  <a:t>l</a:t>
                </a:r>
                <a:r>
                  <a:rPr lang="en-US" sz="1200" b="1" dirty="0" smtClean="0">
                    <a:solidFill>
                      <a:schemeClr val="bg1"/>
                    </a:solidFill>
                    <a:latin typeface="Proxima Nova Rg" panose="02000506030000020004" pitchFamily="50" charset="0"/>
                  </a:rPr>
                  <a:t>egal professionals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3" name="TextBox 22"/>
              <p:cNvSpPr txBox="1"/>
              <p:nvPr/>
            </p:nvSpPr>
            <p:spPr>
              <a:xfrm>
                <a:off x="9517913" y="4911838"/>
                <a:ext cx="1687957"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AmLaw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Proxima Nova Rg" panose="02000506030000020004" pitchFamily="50" charset="0"/>
                  </a:rPr>
                  <a:t>law firm</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grpSp>
      </p:grpSp>
      <p:pic>
        <p:nvPicPr>
          <p:cNvPr id="76" name="Picture 75"/>
          <p:cNvPicPr>
            <a:picLocks noChangeAspect="1"/>
          </p:cNvPicPr>
          <p:nvPr/>
        </p:nvPicPr>
        <p:blipFill>
          <a:blip r:embed="rId4"/>
          <a:stretch>
            <a:fillRect/>
          </a:stretch>
        </p:blipFill>
        <p:spPr>
          <a:xfrm>
            <a:off x="4702630" y="1281662"/>
            <a:ext cx="7363615" cy="5132165"/>
          </a:xfrm>
          <a:prstGeom prst="rect">
            <a:avLst/>
          </a:prstGeom>
        </p:spPr>
      </p:pic>
      <p:sp>
        <p:nvSpPr>
          <p:cNvPr id="77" name="Rectangle 76"/>
          <p:cNvSpPr/>
          <p:nvPr/>
        </p:nvSpPr>
        <p:spPr>
          <a:xfrm>
            <a:off x="506186" y="293987"/>
            <a:ext cx="4196444" cy="2759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506186" y="1281662"/>
            <a:ext cx="4196444" cy="1015663"/>
          </a:xfrm>
          <a:prstGeom prst="rect">
            <a:avLst/>
          </a:prstGeom>
          <a:noFill/>
        </p:spPr>
        <p:txBody>
          <a:bodyPr wrap="square" rtlCol="0">
            <a:spAutoFit/>
          </a:bodyPr>
          <a:lstStyle/>
          <a:p>
            <a:pPr algn="ctr"/>
            <a:r>
              <a:rPr lang="en-US" sz="3000" b="1" dirty="0">
                <a:solidFill>
                  <a:srgbClr val="FCB813"/>
                </a:solidFill>
                <a:latin typeface="Proxima Nova Rg" panose="02000506030000020004" pitchFamily="2" charset="0"/>
              </a:rPr>
              <a:t>The European </a:t>
            </a:r>
            <a:endParaRPr lang="en-US" sz="3000" b="1" dirty="0" smtClean="0">
              <a:solidFill>
                <a:srgbClr val="FCB813"/>
              </a:solidFill>
              <a:latin typeface="Proxima Nova Rg" panose="02000506030000020004" pitchFamily="2" charset="0"/>
            </a:endParaRPr>
          </a:p>
          <a:p>
            <a:pPr algn="ctr"/>
            <a:r>
              <a:rPr lang="en-US" sz="3000" b="1" dirty="0" smtClean="0">
                <a:solidFill>
                  <a:srgbClr val="FCB813"/>
                </a:solidFill>
                <a:latin typeface="Proxima Nova Rg" panose="02000506030000020004" pitchFamily="2" charset="0"/>
              </a:rPr>
              <a:t>Unitary </a:t>
            </a:r>
            <a:r>
              <a:rPr lang="en-US" sz="3000" b="1" dirty="0">
                <a:solidFill>
                  <a:srgbClr val="FCB813"/>
                </a:solidFill>
                <a:latin typeface="Proxima Nova Rg" panose="02000506030000020004" pitchFamily="2" charset="0"/>
              </a:rPr>
              <a:t>Patent (UP) </a:t>
            </a:r>
          </a:p>
        </p:txBody>
      </p:sp>
      <p:pic>
        <p:nvPicPr>
          <p:cNvPr id="78" name="Picture 77"/>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683374" y="432984"/>
            <a:ext cx="680010" cy="683327"/>
          </a:xfrm>
          <a:prstGeom prst="rect">
            <a:avLst/>
          </a:prstGeom>
        </p:spPr>
      </p:pic>
    </p:spTree>
    <p:extLst>
      <p:ext uri="{BB962C8B-B14F-4D97-AF65-F5344CB8AC3E}">
        <p14:creationId xmlns:p14="http://schemas.microsoft.com/office/powerpoint/2010/main" val="354095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9469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436886" y="1683583"/>
            <a:ext cx="4681979" cy="1582620"/>
            <a:chOff x="1436886" y="2131237"/>
            <a:chExt cx="4681979" cy="1582620"/>
          </a:xfrm>
        </p:grpSpPr>
        <p:sp>
          <p:nvSpPr>
            <p:cNvPr id="7" name="TextBox 6"/>
            <p:cNvSpPr txBox="1"/>
            <p:nvPr/>
          </p:nvSpPr>
          <p:spPr>
            <a:xfrm>
              <a:off x="1436886" y="2131237"/>
              <a:ext cx="4681979"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18" name="Rectangle 17"/>
            <p:cNvSpPr/>
            <p:nvPr/>
          </p:nvSpPr>
          <p:spPr>
            <a:xfrm>
              <a:off x="1436886" y="3375303"/>
              <a:ext cx="4577834" cy="338554"/>
            </a:xfrm>
            <a:prstGeom prst="rect">
              <a:avLst/>
            </a:prstGeom>
          </p:spPr>
          <p:txBody>
            <a:bodyPr wrap="square">
              <a:spAutoFit/>
            </a:bodyPr>
            <a:lstStyle/>
            <a:p>
              <a:pPr lvl="0">
                <a:defRPr/>
              </a:pPr>
              <a:endParaRPr lang="en-US" sz="1600" dirty="0" smtClean="0">
                <a:solidFill>
                  <a:schemeClr val="bg1"/>
                </a:solidFill>
                <a:latin typeface="+mj-lt"/>
              </a:endParaRPr>
            </a:p>
          </p:txBody>
        </p:sp>
      </p:grpSp>
      <p:sp>
        <p:nvSpPr>
          <p:cNvPr id="2" name="Rectangle 1"/>
          <p:cNvSpPr/>
          <p:nvPr/>
        </p:nvSpPr>
        <p:spPr>
          <a:xfrm>
            <a:off x="-2116408" y="6647343"/>
            <a:ext cx="6096000" cy="646331"/>
          </a:xfrm>
          <a:prstGeom prst="rect">
            <a:avLst/>
          </a:prstGeom>
        </p:spPr>
        <p:txBody>
          <a:bodyPr>
            <a:spAutoFit/>
          </a:bodyPr>
          <a:lstStyle/>
          <a:p>
            <a:r>
              <a:rPr lang="en-US" dirty="0">
                <a:solidFill>
                  <a:srgbClr val="404040"/>
                </a:solidFill>
                <a:latin typeface="Proxima Nova Rg" panose="02000506030000020004" pitchFamily="50" charset="0"/>
                <a:ea typeface="Times New Roman" panose="02020603050405020304" pitchFamily="18" charset="0"/>
                <a:cs typeface="Proxima Nova Rg" panose="02000506030000020004" pitchFamily="50" charset="0"/>
              </a:rPr>
              <a:t/>
            </a:r>
            <a:br>
              <a:rPr lang="en-US" dirty="0">
                <a:solidFill>
                  <a:srgbClr val="404040"/>
                </a:solidFill>
                <a:latin typeface="Proxima Nova Rg" panose="02000506030000020004" pitchFamily="50" charset="0"/>
                <a:ea typeface="Times New Roman" panose="02020603050405020304" pitchFamily="18" charset="0"/>
                <a:cs typeface="Proxima Nova Rg" panose="02000506030000020004" pitchFamily="50" charset="0"/>
              </a:rPr>
            </a:br>
            <a:endParaRPr lang="en-US"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a:t>
            </a:fld>
            <a:endParaRPr lang="en-US" sz="800" dirty="0">
              <a:latin typeface="Proxima Nova Lt" panose="02000506030000020004" pitchFamily="50" charset="0"/>
            </a:endParaRPr>
          </a:p>
        </p:txBody>
      </p:sp>
      <p:grpSp>
        <p:nvGrpSpPr>
          <p:cNvPr id="4" name="Group 3"/>
          <p:cNvGrpSpPr/>
          <p:nvPr/>
        </p:nvGrpSpPr>
        <p:grpSpPr>
          <a:xfrm>
            <a:off x="6429377" y="742441"/>
            <a:ext cx="4381737" cy="3851402"/>
            <a:chOff x="6591062" y="850232"/>
            <a:chExt cx="4381737" cy="3851402"/>
          </a:xfrm>
        </p:grpSpPr>
        <p:grpSp>
          <p:nvGrpSpPr>
            <p:cNvPr id="3" name="Group 2"/>
            <p:cNvGrpSpPr/>
            <p:nvPr/>
          </p:nvGrpSpPr>
          <p:grpSpPr>
            <a:xfrm>
              <a:off x="6591064" y="850232"/>
              <a:ext cx="4381735" cy="1193228"/>
              <a:chOff x="6591064" y="850232"/>
              <a:chExt cx="4381735" cy="1193228"/>
            </a:xfrm>
          </p:grpSpPr>
          <p:grpSp>
            <p:nvGrpSpPr>
              <p:cNvPr id="16" name="Group 15"/>
              <p:cNvGrpSpPr/>
              <p:nvPr/>
            </p:nvGrpSpPr>
            <p:grpSpPr>
              <a:xfrm>
                <a:off x="6591064" y="850232"/>
                <a:ext cx="4381735" cy="1193228"/>
                <a:chOff x="6591064" y="850231"/>
                <a:chExt cx="4381735" cy="1588169"/>
              </a:xfrm>
            </p:grpSpPr>
            <p:sp>
              <p:nvSpPr>
                <p:cNvPr id="8" name="Rectangle 7"/>
                <p:cNvSpPr/>
                <p:nvPr/>
              </p:nvSpPr>
              <p:spPr>
                <a:xfrm>
                  <a:off x="6591064" y="850232"/>
                  <a:ext cx="4381735" cy="15881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0811118" y="850231"/>
                  <a:ext cx="161679" cy="1588169"/>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Rectangle 25"/>
              <p:cNvSpPr/>
              <p:nvPr/>
            </p:nvSpPr>
            <p:spPr>
              <a:xfrm>
                <a:off x="7691120" y="1185236"/>
                <a:ext cx="2848538" cy="307777"/>
              </a:xfrm>
              <a:prstGeom prst="rect">
                <a:avLst/>
              </a:prstGeom>
            </p:spPr>
            <p:txBody>
              <a:bodyPr wrap="square">
                <a:spAutoFit/>
              </a:bodyPr>
              <a:lstStyle/>
              <a:p>
                <a:pPr>
                  <a:defRPr/>
                </a:pPr>
                <a:endParaRPr lang="en-US" sz="1400" dirty="0">
                  <a:latin typeface="Proxima Nova Rg" panose="02000506030000020004" pitchFamily="50" charset="0"/>
                </a:endParaRPr>
              </a:p>
            </p:txBody>
          </p:sp>
        </p:grpSp>
        <p:grpSp>
          <p:nvGrpSpPr>
            <p:cNvPr id="35" name="Group 34"/>
            <p:cNvGrpSpPr/>
            <p:nvPr/>
          </p:nvGrpSpPr>
          <p:grpSpPr>
            <a:xfrm>
              <a:off x="6591062" y="2179319"/>
              <a:ext cx="4381735" cy="1193228"/>
              <a:chOff x="6591064" y="850232"/>
              <a:chExt cx="4381735" cy="1193228"/>
            </a:xfrm>
          </p:grpSpPr>
          <p:grpSp>
            <p:nvGrpSpPr>
              <p:cNvPr id="36" name="Group 35"/>
              <p:cNvGrpSpPr/>
              <p:nvPr/>
            </p:nvGrpSpPr>
            <p:grpSpPr>
              <a:xfrm>
                <a:off x="6591064" y="850232"/>
                <a:ext cx="4381735" cy="1193228"/>
                <a:chOff x="6591064" y="850231"/>
                <a:chExt cx="4381735" cy="1588169"/>
              </a:xfrm>
            </p:grpSpPr>
            <p:sp>
              <p:nvSpPr>
                <p:cNvPr id="39" name="Rectangle 38"/>
                <p:cNvSpPr/>
                <p:nvPr/>
              </p:nvSpPr>
              <p:spPr>
                <a:xfrm>
                  <a:off x="6591064" y="850232"/>
                  <a:ext cx="4381735" cy="15881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p:cNvSpPr/>
                <p:nvPr/>
              </p:nvSpPr>
              <p:spPr>
                <a:xfrm>
                  <a:off x="10811118" y="850231"/>
                  <a:ext cx="161679" cy="1588169"/>
                </a:xfrm>
                <a:prstGeom prst="rect">
                  <a:avLst/>
                </a:prstGeom>
                <a:solidFill>
                  <a:srgbClr val="A02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Rectangle 37"/>
              <p:cNvSpPr/>
              <p:nvPr/>
            </p:nvSpPr>
            <p:spPr>
              <a:xfrm>
                <a:off x="7691120" y="1077514"/>
                <a:ext cx="3007362" cy="307777"/>
              </a:xfrm>
              <a:prstGeom prst="rect">
                <a:avLst/>
              </a:prstGeom>
            </p:spPr>
            <p:txBody>
              <a:bodyPr wrap="square">
                <a:spAutoFit/>
              </a:bodyPr>
              <a:lstStyle/>
              <a:p>
                <a:pPr>
                  <a:defRPr/>
                </a:pPr>
                <a:endParaRPr lang="en-US" sz="1400" dirty="0">
                  <a:latin typeface="Proxima Nova Rg" panose="02000506030000020004" pitchFamily="50" charset="0"/>
                </a:endParaRPr>
              </a:p>
            </p:txBody>
          </p:sp>
        </p:grpSp>
        <p:grpSp>
          <p:nvGrpSpPr>
            <p:cNvPr id="41" name="Group 40"/>
            <p:cNvGrpSpPr/>
            <p:nvPr/>
          </p:nvGrpSpPr>
          <p:grpSpPr>
            <a:xfrm>
              <a:off x="6591062" y="3508406"/>
              <a:ext cx="4381735" cy="1193228"/>
              <a:chOff x="6591064" y="850232"/>
              <a:chExt cx="4381735" cy="1193228"/>
            </a:xfrm>
          </p:grpSpPr>
          <p:grpSp>
            <p:nvGrpSpPr>
              <p:cNvPr id="42" name="Group 41"/>
              <p:cNvGrpSpPr/>
              <p:nvPr/>
            </p:nvGrpSpPr>
            <p:grpSpPr>
              <a:xfrm>
                <a:off x="6591064" y="850232"/>
                <a:ext cx="4381735" cy="1193228"/>
                <a:chOff x="6591064" y="850231"/>
                <a:chExt cx="4381735" cy="1588169"/>
              </a:xfrm>
            </p:grpSpPr>
            <p:sp>
              <p:nvSpPr>
                <p:cNvPr id="45" name="Rectangle 44"/>
                <p:cNvSpPr/>
                <p:nvPr/>
              </p:nvSpPr>
              <p:spPr>
                <a:xfrm>
                  <a:off x="6591064" y="850232"/>
                  <a:ext cx="4381735" cy="15881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p:cNvSpPr/>
                <p:nvPr/>
              </p:nvSpPr>
              <p:spPr>
                <a:xfrm>
                  <a:off x="10811118" y="850231"/>
                  <a:ext cx="161679" cy="1588169"/>
                </a:xfrm>
                <a:prstGeom prst="rect">
                  <a:avLst/>
                </a:prstGeom>
                <a:solidFill>
                  <a:srgbClr val="8D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Rectangle 43"/>
              <p:cNvSpPr/>
              <p:nvPr/>
            </p:nvSpPr>
            <p:spPr>
              <a:xfrm>
                <a:off x="7691120" y="1077514"/>
                <a:ext cx="2848542" cy="307777"/>
              </a:xfrm>
              <a:prstGeom prst="rect">
                <a:avLst/>
              </a:prstGeom>
            </p:spPr>
            <p:txBody>
              <a:bodyPr wrap="square">
                <a:spAutoFit/>
              </a:bodyPr>
              <a:lstStyle/>
              <a:p>
                <a:pPr>
                  <a:defRPr/>
                </a:pPr>
                <a:endParaRPr lang="en-US" sz="1400" dirty="0">
                  <a:latin typeface="Proxima Nova Rg" panose="02000506030000020004" pitchFamily="50" charset="0"/>
                </a:endParaRPr>
              </a:p>
            </p:txBody>
          </p:sp>
        </p:grpSp>
      </p:grpSp>
      <p:sp>
        <p:nvSpPr>
          <p:cNvPr id="10" name="TextBox 9"/>
          <p:cNvSpPr txBox="1"/>
          <p:nvPr/>
        </p:nvSpPr>
        <p:spPr>
          <a:xfrm>
            <a:off x="709863" y="2249905"/>
            <a:ext cx="3826042" cy="2123658"/>
          </a:xfrm>
          <a:prstGeom prst="rect">
            <a:avLst/>
          </a:prstGeom>
          <a:noFill/>
        </p:spPr>
        <p:txBody>
          <a:bodyPr wrap="square" rtlCol="0">
            <a:spAutoFit/>
          </a:bodyPr>
          <a:lstStyle/>
          <a:p>
            <a:pPr algn="ctr"/>
            <a:r>
              <a:rPr lang="en-US" sz="4400" b="1" dirty="0" smtClean="0">
                <a:solidFill>
                  <a:srgbClr val="FFC000"/>
                </a:solidFill>
                <a:latin typeface="Proxima Nova Rg" panose="02000506030000020004" pitchFamily="2" charset="0"/>
              </a:rPr>
              <a:t>Today’s</a:t>
            </a:r>
          </a:p>
          <a:p>
            <a:pPr algn="ctr"/>
            <a:r>
              <a:rPr lang="en-US" sz="4400" b="1" dirty="0" smtClean="0">
                <a:solidFill>
                  <a:srgbClr val="FFC000"/>
                </a:solidFill>
                <a:latin typeface="Proxima Nova Rg" panose="02000506030000020004" pitchFamily="2" charset="0"/>
              </a:rPr>
              <a:t>Telehealth Agenda</a:t>
            </a:r>
            <a:endParaRPr lang="en-US" sz="4000" b="1" dirty="0">
              <a:solidFill>
                <a:srgbClr val="FFC000"/>
              </a:solidFill>
              <a:latin typeface="Proxima Nova Rg" panose="02000506030000020004" pitchFamily="2" charset="0"/>
            </a:endParaRPr>
          </a:p>
        </p:txBody>
      </p:sp>
      <p:sp>
        <p:nvSpPr>
          <p:cNvPr id="29" name="Rectangle 28"/>
          <p:cNvSpPr/>
          <p:nvPr/>
        </p:nvSpPr>
        <p:spPr>
          <a:xfrm>
            <a:off x="6429375" y="4727697"/>
            <a:ext cx="4381735" cy="11932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299007" y="1132948"/>
            <a:ext cx="2363455" cy="372071"/>
          </a:xfrm>
          <a:prstGeom prst="rect">
            <a:avLst/>
          </a:prstGeom>
          <a:noFill/>
        </p:spPr>
        <p:txBody>
          <a:bodyPr wrap="square" rtlCol="0">
            <a:spAutoFit/>
          </a:bodyPr>
          <a:lstStyle/>
          <a:p>
            <a:pPr algn="ctr"/>
            <a:r>
              <a:rPr lang="en-US" dirty="0" smtClean="0">
                <a:latin typeface="Proxima Nova Rg" panose="02000506030000020004" pitchFamily="2" charset="0"/>
              </a:rPr>
              <a:t>Introductions</a:t>
            </a:r>
            <a:endParaRPr lang="en-US" dirty="0">
              <a:latin typeface="Proxima Nova Rg" panose="02000506030000020004" pitchFamily="2" charset="0"/>
            </a:endParaRPr>
          </a:p>
        </p:txBody>
      </p:sp>
      <p:sp>
        <p:nvSpPr>
          <p:cNvPr id="32" name="TextBox 31"/>
          <p:cNvSpPr txBox="1"/>
          <p:nvPr/>
        </p:nvSpPr>
        <p:spPr>
          <a:xfrm>
            <a:off x="6896514" y="2277390"/>
            <a:ext cx="2902370" cy="646331"/>
          </a:xfrm>
          <a:prstGeom prst="rect">
            <a:avLst/>
          </a:prstGeom>
          <a:noFill/>
        </p:spPr>
        <p:txBody>
          <a:bodyPr wrap="square" rtlCol="0">
            <a:spAutoFit/>
          </a:bodyPr>
          <a:lstStyle/>
          <a:p>
            <a:pPr algn="ctr"/>
            <a:r>
              <a:rPr lang="en-US" dirty="0">
                <a:latin typeface="Proxima Nova Rg" panose="02000506030000020004" pitchFamily="2" charset="0"/>
              </a:rPr>
              <a:t>Global IP &amp; US Export Controls</a:t>
            </a:r>
          </a:p>
        </p:txBody>
      </p:sp>
      <p:sp>
        <p:nvSpPr>
          <p:cNvPr id="33" name="TextBox 32"/>
          <p:cNvSpPr txBox="1"/>
          <p:nvPr/>
        </p:nvSpPr>
        <p:spPr>
          <a:xfrm>
            <a:off x="6893359" y="3535564"/>
            <a:ext cx="3643436" cy="923330"/>
          </a:xfrm>
          <a:prstGeom prst="rect">
            <a:avLst/>
          </a:prstGeom>
          <a:noFill/>
        </p:spPr>
        <p:txBody>
          <a:bodyPr wrap="square" rtlCol="0">
            <a:spAutoFit/>
          </a:bodyPr>
          <a:lstStyle/>
          <a:p>
            <a:pPr algn="ctr"/>
            <a:r>
              <a:rPr lang="en-US" dirty="0" smtClean="0">
                <a:latin typeface="Proxima Nova Rg" panose="02000506030000020004" pitchFamily="2" charset="0"/>
              </a:rPr>
              <a:t>The European Unitary Patent (UP) &amp;</a:t>
            </a:r>
            <a:br>
              <a:rPr lang="en-US" dirty="0" smtClean="0">
                <a:latin typeface="Proxima Nova Rg" panose="02000506030000020004" pitchFamily="2" charset="0"/>
              </a:rPr>
            </a:br>
            <a:r>
              <a:rPr lang="en-US" dirty="0" smtClean="0">
                <a:latin typeface="Proxima Nova Rg" panose="02000506030000020004" pitchFamily="2" charset="0"/>
              </a:rPr>
              <a:t>The Unified Patent Court (UPC)</a:t>
            </a:r>
            <a:endParaRPr lang="en-US" dirty="0">
              <a:latin typeface="Proxima Nova Rg" panose="02000506030000020004" pitchFamily="2" charset="0"/>
            </a:endParaRPr>
          </a:p>
        </p:txBody>
      </p:sp>
      <p:sp>
        <p:nvSpPr>
          <p:cNvPr id="13" name="Rectangle 12"/>
          <p:cNvSpPr/>
          <p:nvPr/>
        </p:nvSpPr>
        <p:spPr>
          <a:xfrm>
            <a:off x="6062721" y="5088159"/>
            <a:ext cx="5462973" cy="372071"/>
          </a:xfrm>
          <a:prstGeom prst="rect">
            <a:avLst/>
          </a:prstGeom>
        </p:spPr>
        <p:txBody>
          <a:bodyPr wrap="square">
            <a:spAutoFit/>
          </a:bodyPr>
          <a:lstStyle/>
          <a:p>
            <a:pPr algn="ctr"/>
            <a:r>
              <a:rPr lang="en-US" dirty="0" smtClean="0">
                <a:latin typeface="Proxima Nova Rg" panose="02000506030000020004" pitchFamily="2" charset="0"/>
              </a:rPr>
              <a:t>Global IP Litigation</a:t>
            </a:r>
            <a:r>
              <a:rPr lang="en-US" dirty="0">
                <a:latin typeface="Proxima Nova Rg" panose="02000506030000020004" pitchFamily="2" charset="0"/>
              </a:rPr>
              <a:t>	</a:t>
            </a:r>
          </a:p>
        </p:txBody>
      </p:sp>
      <p:sp>
        <p:nvSpPr>
          <p:cNvPr id="37" name="Rectangle 36"/>
          <p:cNvSpPr/>
          <p:nvPr/>
        </p:nvSpPr>
        <p:spPr>
          <a:xfrm>
            <a:off x="10649431" y="4727697"/>
            <a:ext cx="161679" cy="1193228"/>
          </a:xfrm>
          <a:prstGeom prst="rect">
            <a:avLst/>
          </a:prstGeom>
          <a:solidFill>
            <a:srgbClr val="00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9" name="Picture 48"/>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168118" y="3535564"/>
            <a:ext cx="894603" cy="898967"/>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256" y="2298810"/>
            <a:ext cx="765480" cy="765480"/>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3892" y="4924501"/>
            <a:ext cx="521172" cy="819779"/>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887" y="799307"/>
            <a:ext cx="857962" cy="857962"/>
          </a:xfrm>
          <a:prstGeom prst="rect">
            <a:avLst/>
          </a:prstGeom>
        </p:spPr>
      </p:pic>
    </p:spTree>
    <p:extLst>
      <p:ext uri="{BB962C8B-B14F-4D97-AF65-F5344CB8AC3E}">
        <p14:creationId xmlns:p14="http://schemas.microsoft.com/office/powerpoint/2010/main" val="228840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00356" y="0"/>
            <a:ext cx="1783834" cy="6019800"/>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621123" y="175872"/>
            <a:ext cx="4795082" cy="3102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20</a:t>
            </a:fld>
            <a:endParaRPr lang="en-US" sz="800" dirty="0">
              <a:latin typeface="Proxima Nova Lt" panose="02000506030000020004" pitchFamily="50"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11115154" y="517175"/>
            <a:ext cx="547460" cy="367559"/>
          </a:xfrm>
          <a:prstGeom prst="rect">
            <a:avLst/>
          </a:prstGeom>
        </p:spPr>
      </p:pic>
      <p:grpSp>
        <p:nvGrpSpPr>
          <p:cNvPr id="14" name="Group 13"/>
          <p:cNvGrpSpPr/>
          <p:nvPr/>
        </p:nvGrpSpPr>
        <p:grpSpPr>
          <a:xfrm>
            <a:off x="6688408" y="1415190"/>
            <a:ext cx="4543455" cy="3547911"/>
            <a:chOff x="6688408" y="1469305"/>
            <a:chExt cx="4543455" cy="3547911"/>
          </a:xfrm>
        </p:grpSpPr>
        <p:sp>
          <p:nvSpPr>
            <p:cNvPr id="16" name="TextBox 15"/>
            <p:cNvSpPr txBox="1"/>
            <p:nvPr/>
          </p:nvSpPr>
          <p:spPr>
            <a:xfrm>
              <a:off x="6688408" y="1469305"/>
              <a:ext cx="4543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17" name="Rectangle 16"/>
            <p:cNvSpPr/>
            <p:nvPr/>
          </p:nvSpPr>
          <p:spPr>
            <a:xfrm>
              <a:off x="6688409" y="2392990"/>
              <a:ext cx="4543454" cy="338554"/>
            </a:xfrm>
            <a:prstGeom prst="rect">
              <a:avLst/>
            </a:prstGeom>
          </p:spPr>
          <p:txBody>
            <a:bodyPr wrap="square">
              <a:spAutoFit/>
            </a:bodyPr>
            <a:lstStyle/>
            <a:p>
              <a:pPr lvl="0">
                <a:defRPr/>
              </a:pPr>
              <a:endParaRPr kumimoji="0" lang="en-US" sz="1600" i="0" u="none" strike="noStrike" kern="1200" cap="none" spc="0" normalizeH="0" baseline="0" noProof="0" dirty="0">
                <a:ln>
                  <a:noFill/>
                </a:ln>
                <a:solidFill>
                  <a:prstClr val="black"/>
                </a:solidFill>
                <a:effectLst/>
                <a:uLnTx/>
                <a:uFillTx/>
                <a:latin typeface="Proxima Nova Rg" panose="02000506030000020004" pitchFamily="50" charset="0"/>
              </a:endParaRPr>
            </a:p>
          </p:txBody>
        </p:sp>
        <p:grpSp>
          <p:nvGrpSpPr>
            <p:cNvPr id="20" name="Group 19"/>
            <p:cNvGrpSpPr/>
            <p:nvPr/>
          </p:nvGrpSpPr>
          <p:grpSpPr>
            <a:xfrm>
              <a:off x="6800784" y="4401663"/>
              <a:ext cx="4318703" cy="615553"/>
              <a:chOff x="6887167" y="4911838"/>
              <a:chExt cx="4318703" cy="615553"/>
            </a:xfrm>
          </p:grpSpPr>
          <p:sp>
            <p:nvSpPr>
              <p:cNvPr id="21" name="TextBox 20"/>
              <p:cNvSpPr txBox="1"/>
              <p:nvPr/>
            </p:nvSpPr>
            <p:spPr>
              <a:xfrm>
                <a:off x="6887167" y="4911838"/>
                <a:ext cx="1183533"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5</a:t>
                </a:r>
                <a:r>
                  <a:rPr lang="en-US" sz="2200" b="1" dirty="0" smtClean="0">
                    <a:solidFill>
                      <a:schemeClr val="bg1"/>
                    </a:solidFill>
                    <a:latin typeface="Proxima Nova Rg" panose="02000506030000020004" pitchFamily="50" charset="0"/>
                  </a:rPr>
                  <a:t>0+</a:t>
                </a:r>
                <a:endPar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bg1"/>
                    </a:solidFill>
                    <a:latin typeface="Proxima Nova Rg" panose="02000506030000020004" pitchFamily="50" charset="0"/>
                  </a:rPr>
                  <a:t>practice areas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2" name="TextBox 21"/>
              <p:cNvSpPr txBox="1"/>
              <p:nvPr/>
            </p:nvSpPr>
            <p:spPr>
              <a:xfrm>
                <a:off x="8022559" y="4911838"/>
                <a:ext cx="1543495"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8</a:t>
                </a: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Proxima Nova Rg" panose="02000506030000020004" pitchFamily="50" charset="0"/>
                  </a:rPr>
                  <a:t>l</a:t>
                </a:r>
                <a:r>
                  <a:rPr lang="en-US" sz="1200" b="1" dirty="0" smtClean="0">
                    <a:solidFill>
                      <a:schemeClr val="bg1"/>
                    </a:solidFill>
                    <a:latin typeface="Proxima Nova Rg" panose="02000506030000020004" pitchFamily="50" charset="0"/>
                  </a:rPr>
                  <a:t>egal professionals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3" name="TextBox 22"/>
              <p:cNvSpPr txBox="1"/>
              <p:nvPr/>
            </p:nvSpPr>
            <p:spPr>
              <a:xfrm>
                <a:off x="9517913" y="4911838"/>
                <a:ext cx="1687957"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AmLaw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Proxima Nova Rg" panose="02000506030000020004" pitchFamily="50" charset="0"/>
                  </a:rPr>
                  <a:t>law firm</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grpSp>
      </p:grpSp>
      <p:sp>
        <p:nvSpPr>
          <p:cNvPr id="18" name="TextBox 17"/>
          <p:cNvSpPr txBox="1"/>
          <p:nvPr/>
        </p:nvSpPr>
        <p:spPr>
          <a:xfrm>
            <a:off x="834418" y="1065986"/>
            <a:ext cx="4259972" cy="1015663"/>
          </a:xfrm>
          <a:prstGeom prst="rect">
            <a:avLst/>
          </a:prstGeom>
          <a:noFill/>
        </p:spPr>
        <p:txBody>
          <a:bodyPr wrap="square" rtlCol="0">
            <a:spAutoFit/>
          </a:bodyPr>
          <a:lstStyle/>
          <a:p>
            <a:pPr algn="ctr"/>
            <a:r>
              <a:rPr lang="en-US" sz="3000" b="1" dirty="0">
                <a:solidFill>
                  <a:srgbClr val="FCB813"/>
                </a:solidFill>
                <a:latin typeface="Proxima Nova Rg" panose="02000506030000020004" pitchFamily="2" charset="0"/>
              </a:rPr>
              <a:t>The </a:t>
            </a:r>
            <a:r>
              <a:rPr lang="en-US" sz="3000" b="1" dirty="0" smtClean="0">
                <a:solidFill>
                  <a:srgbClr val="FCB813"/>
                </a:solidFill>
                <a:latin typeface="Proxima Nova Rg" panose="02000506030000020004" pitchFamily="2" charset="0"/>
              </a:rPr>
              <a:t>European </a:t>
            </a:r>
          </a:p>
          <a:p>
            <a:pPr algn="ctr"/>
            <a:r>
              <a:rPr lang="en-US" sz="3000" b="1" dirty="0" smtClean="0">
                <a:solidFill>
                  <a:srgbClr val="FCB813"/>
                </a:solidFill>
                <a:latin typeface="Proxima Nova Rg" panose="02000506030000020004" pitchFamily="2" charset="0"/>
              </a:rPr>
              <a:t>Unitary </a:t>
            </a:r>
            <a:r>
              <a:rPr lang="en-US" sz="3000" b="1" dirty="0">
                <a:solidFill>
                  <a:srgbClr val="FCB813"/>
                </a:solidFill>
                <a:latin typeface="Proxima Nova Rg" panose="02000506030000020004" pitchFamily="2" charset="0"/>
              </a:rPr>
              <a:t>Patent (UP</a:t>
            </a:r>
            <a:r>
              <a:rPr lang="en-US" sz="3000" b="1" dirty="0" smtClean="0">
                <a:solidFill>
                  <a:srgbClr val="FCB813"/>
                </a:solidFill>
                <a:latin typeface="Proxima Nova Rg" panose="02000506030000020004" pitchFamily="2" charset="0"/>
              </a:rPr>
              <a:t>) </a:t>
            </a:r>
          </a:p>
        </p:txBody>
      </p:sp>
      <p:grpSp>
        <p:nvGrpSpPr>
          <p:cNvPr id="76" name="Group 75"/>
          <p:cNvGrpSpPr/>
          <p:nvPr/>
        </p:nvGrpSpPr>
        <p:grpSpPr>
          <a:xfrm>
            <a:off x="3803895" y="1457814"/>
            <a:ext cx="8264561" cy="4720256"/>
            <a:chOff x="4250309" y="1821179"/>
            <a:chExt cx="4553839" cy="3420111"/>
          </a:xfrm>
        </p:grpSpPr>
        <p:sp>
          <p:nvSpPr>
            <p:cNvPr id="77" name="object 8"/>
            <p:cNvSpPr/>
            <p:nvPr/>
          </p:nvSpPr>
          <p:spPr>
            <a:xfrm>
              <a:off x="4250309" y="3889375"/>
              <a:ext cx="4358640" cy="1351915"/>
            </a:xfrm>
            <a:custGeom>
              <a:avLst/>
              <a:gdLst/>
              <a:ahLst/>
              <a:cxnLst/>
              <a:rect l="l" t="t" r="r" b="b"/>
              <a:pathLst>
                <a:path w="4358640" h="1351914">
                  <a:moveTo>
                    <a:pt x="28829" y="1251331"/>
                  </a:moveTo>
                  <a:lnTo>
                    <a:pt x="0" y="1251331"/>
                  </a:lnTo>
                  <a:lnTo>
                    <a:pt x="0" y="1338084"/>
                  </a:lnTo>
                  <a:lnTo>
                    <a:pt x="13843" y="1338084"/>
                  </a:lnTo>
                  <a:lnTo>
                    <a:pt x="13843" y="1351661"/>
                  </a:lnTo>
                  <a:lnTo>
                    <a:pt x="25781" y="1351661"/>
                  </a:lnTo>
                  <a:lnTo>
                    <a:pt x="25781" y="1338084"/>
                  </a:lnTo>
                  <a:lnTo>
                    <a:pt x="28829" y="1338084"/>
                  </a:lnTo>
                  <a:lnTo>
                    <a:pt x="28829" y="1324241"/>
                  </a:lnTo>
                  <a:lnTo>
                    <a:pt x="28829" y="1251331"/>
                  </a:lnTo>
                  <a:close/>
                </a:path>
                <a:path w="4358640" h="1351914">
                  <a:moveTo>
                    <a:pt x="28829" y="1135380"/>
                  </a:moveTo>
                  <a:lnTo>
                    <a:pt x="0" y="1135380"/>
                  </a:lnTo>
                  <a:lnTo>
                    <a:pt x="0" y="1222133"/>
                  </a:lnTo>
                  <a:lnTo>
                    <a:pt x="28829" y="1222133"/>
                  </a:lnTo>
                  <a:lnTo>
                    <a:pt x="28829" y="1135380"/>
                  </a:lnTo>
                  <a:close/>
                </a:path>
                <a:path w="4358640" h="1351914">
                  <a:moveTo>
                    <a:pt x="28829" y="1021080"/>
                  </a:moveTo>
                  <a:lnTo>
                    <a:pt x="0" y="1021080"/>
                  </a:lnTo>
                  <a:lnTo>
                    <a:pt x="0" y="1107833"/>
                  </a:lnTo>
                  <a:lnTo>
                    <a:pt x="28829" y="1107833"/>
                  </a:lnTo>
                  <a:lnTo>
                    <a:pt x="28829" y="1021080"/>
                  </a:lnTo>
                  <a:close/>
                </a:path>
                <a:path w="4358640" h="1351914">
                  <a:moveTo>
                    <a:pt x="28829" y="905256"/>
                  </a:moveTo>
                  <a:lnTo>
                    <a:pt x="0" y="905256"/>
                  </a:lnTo>
                  <a:lnTo>
                    <a:pt x="0" y="991997"/>
                  </a:lnTo>
                  <a:lnTo>
                    <a:pt x="28829" y="991997"/>
                  </a:lnTo>
                  <a:lnTo>
                    <a:pt x="28829" y="905256"/>
                  </a:lnTo>
                  <a:close/>
                </a:path>
                <a:path w="4358640" h="1351914">
                  <a:moveTo>
                    <a:pt x="28829" y="789305"/>
                  </a:moveTo>
                  <a:lnTo>
                    <a:pt x="0" y="789305"/>
                  </a:lnTo>
                  <a:lnTo>
                    <a:pt x="0" y="876058"/>
                  </a:lnTo>
                  <a:lnTo>
                    <a:pt x="28829" y="876058"/>
                  </a:lnTo>
                  <a:lnTo>
                    <a:pt x="28829" y="789305"/>
                  </a:lnTo>
                  <a:close/>
                </a:path>
                <a:path w="4358640" h="1351914">
                  <a:moveTo>
                    <a:pt x="28829" y="675005"/>
                  </a:moveTo>
                  <a:lnTo>
                    <a:pt x="0" y="675005"/>
                  </a:lnTo>
                  <a:lnTo>
                    <a:pt x="0" y="760349"/>
                  </a:lnTo>
                  <a:lnTo>
                    <a:pt x="28829" y="760349"/>
                  </a:lnTo>
                  <a:lnTo>
                    <a:pt x="28829" y="675005"/>
                  </a:lnTo>
                  <a:close/>
                </a:path>
                <a:path w="4358640" h="1351914">
                  <a:moveTo>
                    <a:pt x="28829" y="559308"/>
                  </a:moveTo>
                  <a:lnTo>
                    <a:pt x="0" y="559308"/>
                  </a:lnTo>
                  <a:lnTo>
                    <a:pt x="0" y="646049"/>
                  </a:lnTo>
                  <a:lnTo>
                    <a:pt x="28829" y="646049"/>
                  </a:lnTo>
                  <a:lnTo>
                    <a:pt x="28829" y="559308"/>
                  </a:lnTo>
                  <a:close/>
                </a:path>
                <a:path w="4358640" h="1351914">
                  <a:moveTo>
                    <a:pt x="28829" y="443484"/>
                  </a:moveTo>
                  <a:lnTo>
                    <a:pt x="0" y="443484"/>
                  </a:lnTo>
                  <a:lnTo>
                    <a:pt x="0" y="530225"/>
                  </a:lnTo>
                  <a:lnTo>
                    <a:pt x="28829" y="530225"/>
                  </a:lnTo>
                  <a:lnTo>
                    <a:pt x="28829" y="443484"/>
                  </a:lnTo>
                  <a:close/>
                </a:path>
                <a:path w="4358640" h="1351914">
                  <a:moveTo>
                    <a:pt x="28829" y="327533"/>
                  </a:moveTo>
                  <a:lnTo>
                    <a:pt x="0" y="327533"/>
                  </a:lnTo>
                  <a:lnTo>
                    <a:pt x="0" y="414274"/>
                  </a:lnTo>
                  <a:lnTo>
                    <a:pt x="28829" y="414274"/>
                  </a:lnTo>
                  <a:lnTo>
                    <a:pt x="28829" y="327533"/>
                  </a:lnTo>
                  <a:close/>
                </a:path>
                <a:path w="4358640" h="1351914">
                  <a:moveTo>
                    <a:pt x="28829" y="213233"/>
                  </a:moveTo>
                  <a:lnTo>
                    <a:pt x="0" y="213233"/>
                  </a:lnTo>
                  <a:lnTo>
                    <a:pt x="0" y="298577"/>
                  </a:lnTo>
                  <a:lnTo>
                    <a:pt x="28829" y="298577"/>
                  </a:lnTo>
                  <a:lnTo>
                    <a:pt x="28829" y="213233"/>
                  </a:lnTo>
                  <a:close/>
                </a:path>
                <a:path w="4358640" h="1351914">
                  <a:moveTo>
                    <a:pt x="28829" y="97536"/>
                  </a:moveTo>
                  <a:lnTo>
                    <a:pt x="0" y="97536"/>
                  </a:lnTo>
                  <a:lnTo>
                    <a:pt x="0" y="184289"/>
                  </a:lnTo>
                  <a:lnTo>
                    <a:pt x="28829" y="184289"/>
                  </a:lnTo>
                  <a:lnTo>
                    <a:pt x="28829" y="97536"/>
                  </a:lnTo>
                  <a:close/>
                </a:path>
                <a:path w="4358640" h="1351914">
                  <a:moveTo>
                    <a:pt x="45593" y="0"/>
                  </a:moveTo>
                  <a:lnTo>
                    <a:pt x="6223" y="0"/>
                  </a:lnTo>
                  <a:lnTo>
                    <a:pt x="0" y="6096"/>
                  </a:lnTo>
                  <a:lnTo>
                    <a:pt x="0" y="68580"/>
                  </a:lnTo>
                  <a:lnTo>
                    <a:pt x="28956" y="68580"/>
                  </a:lnTo>
                  <a:lnTo>
                    <a:pt x="28956" y="28956"/>
                  </a:lnTo>
                  <a:lnTo>
                    <a:pt x="45593" y="28956"/>
                  </a:lnTo>
                  <a:lnTo>
                    <a:pt x="45593" y="13843"/>
                  </a:lnTo>
                  <a:lnTo>
                    <a:pt x="45593" y="0"/>
                  </a:lnTo>
                  <a:close/>
                </a:path>
                <a:path w="4358640" h="1351914">
                  <a:moveTo>
                    <a:pt x="141605" y="1324241"/>
                  </a:moveTo>
                  <a:lnTo>
                    <a:pt x="54864" y="1324241"/>
                  </a:lnTo>
                  <a:lnTo>
                    <a:pt x="54864" y="1351661"/>
                  </a:lnTo>
                  <a:lnTo>
                    <a:pt x="141605" y="1351661"/>
                  </a:lnTo>
                  <a:lnTo>
                    <a:pt x="141605" y="1324241"/>
                  </a:lnTo>
                  <a:close/>
                </a:path>
                <a:path w="4358640" h="1351914">
                  <a:moveTo>
                    <a:pt x="161290" y="0"/>
                  </a:moveTo>
                  <a:lnTo>
                    <a:pt x="74549" y="0"/>
                  </a:lnTo>
                  <a:lnTo>
                    <a:pt x="74549" y="28829"/>
                  </a:lnTo>
                  <a:lnTo>
                    <a:pt x="161290" y="28829"/>
                  </a:lnTo>
                  <a:lnTo>
                    <a:pt x="161290" y="0"/>
                  </a:lnTo>
                  <a:close/>
                </a:path>
                <a:path w="4358640" h="1351914">
                  <a:moveTo>
                    <a:pt x="257556" y="1324241"/>
                  </a:moveTo>
                  <a:lnTo>
                    <a:pt x="170815" y="1324241"/>
                  </a:lnTo>
                  <a:lnTo>
                    <a:pt x="170815" y="1351661"/>
                  </a:lnTo>
                  <a:lnTo>
                    <a:pt x="257556" y="1351661"/>
                  </a:lnTo>
                  <a:lnTo>
                    <a:pt x="257556" y="1324241"/>
                  </a:lnTo>
                  <a:close/>
                </a:path>
                <a:path w="4358640" h="1351914">
                  <a:moveTo>
                    <a:pt x="277241" y="0"/>
                  </a:moveTo>
                  <a:lnTo>
                    <a:pt x="190500" y="0"/>
                  </a:lnTo>
                  <a:lnTo>
                    <a:pt x="190500" y="28829"/>
                  </a:lnTo>
                  <a:lnTo>
                    <a:pt x="277241" y="28829"/>
                  </a:lnTo>
                  <a:lnTo>
                    <a:pt x="277241" y="0"/>
                  </a:lnTo>
                  <a:close/>
                </a:path>
                <a:path w="4358640" h="1351914">
                  <a:moveTo>
                    <a:pt x="373380" y="1324241"/>
                  </a:moveTo>
                  <a:lnTo>
                    <a:pt x="286639" y="1324241"/>
                  </a:lnTo>
                  <a:lnTo>
                    <a:pt x="286639" y="1351661"/>
                  </a:lnTo>
                  <a:lnTo>
                    <a:pt x="373380" y="1351661"/>
                  </a:lnTo>
                  <a:lnTo>
                    <a:pt x="373380" y="1324241"/>
                  </a:lnTo>
                  <a:close/>
                </a:path>
                <a:path w="4358640" h="1351914">
                  <a:moveTo>
                    <a:pt x="393065" y="0"/>
                  </a:moveTo>
                  <a:lnTo>
                    <a:pt x="306324" y="0"/>
                  </a:lnTo>
                  <a:lnTo>
                    <a:pt x="306324" y="28829"/>
                  </a:lnTo>
                  <a:lnTo>
                    <a:pt x="393065" y="28829"/>
                  </a:lnTo>
                  <a:lnTo>
                    <a:pt x="393065" y="0"/>
                  </a:lnTo>
                  <a:close/>
                </a:path>
                <a:path w="4358640" h="1351914">
                  <a:moveTo>
                    <a:pt x="489204" y="1324241"/>
                  </a:moveTo>
                  <a:lnTo>
                    <a:pt x="402463" y="1324241"/>
                  </a:lnTo>
                  <a:lnTo>
                    <a:pt x="402463" y="1351661"/>
                  </a:lnTo>
                  <a:lnTo>
                    <a:pt x="489204" y="1351661"/>
                  </a:lnTo>
                  <a:lnTo>
                    <a:pt x="489204" y="1324241"/>
                  </a:lnTo>
                  <a:close/>
                </a:path>
                <a:path w="4358640" h="1351914">
                  <a:moveTo>
                    <a:pt x="509016" y="0"/>
                  </a:moveTo>
                  <a:lnTo>
                    <a:pt x="422275" y="0"/>
                  </a:lnTo>
                  <a:lnTo>
                    <a:pt x="422275" y="28829"/>
                  </a:lnTo>
                  <a:lnTo>
                    <a:pt x="509016" y="28829"/>
                  </a:lnTo>
                  <a:lnTo>
                    <a:pt x="509016" y="0"/>
                  </a:lnTo>
                  <a:close/>
                </a:path>
                <a:path w="4358640" h="1351914">
                  <a:moveTo>
                    <a:pt x="605155" y="1324241"/>
                  </a:moveTo>
                  <a:lnTo>
                    <a:pt x="518414" y="1324241"/>
                  </a:lnTo>
                  <a:lnTo>
                    <a:pt x="518414" y="1351661"/>
                  </a:lnTo>
                  <a:lnTo>
                    <a:pt x="605155" y="1351661"/>
                  </a:lnTo>
                  <a:lnTo>
                    <a:pt x="605155" y="1324241"/>
                  </a:lnTo>
                  <a:close/>
                </a:path>
                <a:path w="4358640" h="1351914">
                  <a:moveTo>
                    <a:pt x="624459" y="0"/>
                  </a:moveTo>
                  <a:lnTo>
                    <a:pt x="537718" y="0"/>
                  </a:lnTo>
                  <a:lnTo>
                    <a:pt x="537718" y="28829"/>
                  </a:lnTo>
                  <a:lnTo>
                    <a:pt x="624459" y="28829"/>
                  </a:lnTo>
                  <a:lnTo>
                    <a:pt x="624459" y="0"/>
                  </a:lnTo>
                  <a:close/>
                </a:path>
                <a:path w="4358640" h="1351914">
                  <a:moveTo>
                    <a:pt x="720979" y="1324241"/>
                  </a:moveTo>
                  <a:lnTo>
                    <a:pt x="634238" y="1324241"/>
                  </a:lnTo>
                  <a:lnTo>
                    <a:pt x="634238" y="1351661"/>
                  </a:lnTo>
                  <a:lnTo>
                    <a:pt x="720979" y="1351661"/>
                  </a:lnTo>
                  <a:lnTo>
                    <a:pt x="720979" y="1324241"/>
                  </a:lnTo>
                  <a:close/>
                </a:path>
                <a:path w="4358640" h="1351914">
                  <a:moveTo>
                    <a:pt x="740664" y="0"/>
                  </a:moveTo>
                  <a:lnTo>
                    <a:pt x="653923" y="0"/>
                  </a:lnTo>
                  <a:lnTo>
                    <a:pt x="653923" y="28829"/>
                  </a:lnTo>
                  <a:lnTo>
                    <a:pt x="740664" y="28829"/>
                  </a:lnTo>
                  <a:lnTo>
                    <a:pt x="740664" y="0"/>
                  </a:lnTo>
                  <a:close/>
                </a:path>
                <a:path w="4358640" h="1351914">
                  <a:moveTo>
                    <a:pt x="836549" y="1324241"/>
                  </a:moveTo>
                  <a:lnTo>
                    <a:pt x="749808" y="1324241"/>
                  </a:lnTo>
                  <a:lnTo>
                    <a:pt x="749808" y="1351661"/>
                  </a:lnTo>
                  <a:lnTo>
                    <a:pt x="836549" y="1351661"/>
                  </a:lnTo>
                  <a:lnTo>
                    <a:pt x="836549" y="1324241"/>
                  </a:lnTo>
                  <a:close/>
                </a:path>
                <a:path w="4358640" h="1351914">
                  <a:moveTo>
                    <a:pt x="856234" y="0"/>
                  </a:moveTo>
                  <a:lnTo>
                    <a:pt x="769493" y="0"/>
                  </a:lnTo>
                  <a:lnTo>
                    <a:pt x="769493" y="28829"/>
                  </a:lnTo>
                  <a:lnTo>
                    <a:pt x="856234" y="28829"/>
                  </a:lnTo>
                  <a:lnTo>
                    <a:pt x="856234" y="0"/>
                  </a:lnTo>
                  <a:close/>
                </a:path>
                <a:path w="4358640" h="1351914">
                  <a:moveTo>
                    <a:pt x="952500" y="1324241"/>
                  </a:moveTo>
                  <a:lnTo>
                    <a:pt x="865759" y="1324241"/>
                  </a:lnTo>
                  <a:lnTo>
                    <a:pt x="865759" y="1351661"/>
                  </a:lnTo>
                  <a:lnTo>
                    <a:pt x="952500" y="1351661"/>
                  </a:lnTo>
                  <a:lnTo>
                    <a:pt x="952500" y="1324241"/>
                  </a:lnTo>
                  <a:close/>
                </a:path>
                <a:path w="4358640" h="1351914">
                  <a:moveTo>
                    <a:pt x="972172" y="0"/>
                  </a:moveTo>
                  <a:lnTo>
                    <a:pt x="885444" y="0"/>
                  </a:lnTo>
                  <a:lnTo>
                    <a:pt x="885444" y="28829"/>
                  </a:lnTo>
                  <a:lnTo>
                    <a:pt x="972172" y="28829"/>
                  </a:lnTo>
                  <a:lnTo>
                    <a:pt x="972172" y="0"/>
                  </a:lnTo>
                  <a:close/>
                </a:path>
                <a:path w="4358640" h="1351914">
                  <a:moveTo>
                    <a:pt x="1068324" y="1324241"/>
                  </a:moveTo>
                  <a:lnTo>
                    <a:pt x="981583" y="1324241"/>
                  </a:lnTo>
                  <a:lnTo>
                    <a:pt x="981583" y="1351661"/>
                  </a:lnTo>
                  <a:lnTo>
                    <a:pt x="1068324" y="1351661"/>
                  </a:lnTo>
                  <a:lnTo>
                    <a:pt x="1068324" y="1324241"/>
                  </a:lnTo>
                  <a:close/>
                </a:path>
                <a:path w="4358640" h="1351914">
                  <a:moveTo>
                    <a:pt x="1088009" y="0"/>
                  </a:moveTo>
                  <a:lnTo>
                    <a:pt x="1001268" y="0"/>
                  </a:lnTo>
                  <a:lnTo>
                    <a:pt x="1001268" y="28829"/>
                  </a:lnTo>
                  <a:lnTo>
                    <a:pt x="1088009" y="28829"/>
                  </a:lnTo>
                  <a:lnTo>
                    <a:pt x="1088009" y="0"/>
                  </a:lnTo>
                  <a:close/>
                </a:path>
                <a:path w="4358640" h="1351914">
                  <a:moveTo>
                    <a:pt x="1184275" y="1324241"/>
                  </a:moveTo>
                  <a:lnTo>
                    <a:pt x="1097534" y="1324241"/>
                  </a:lnTo>
                  <a:lnTo>
                    <a:pt x="1097534" y="1351661"/>
                  </a:lnTo>
                  <a:lnTo>
                    <a:pt x="1184275" y="1351661"/>
                  </a:lnTo>
                  <a:lnTo>
                    <a:pt x="1184275" y="1324241"/>
                  </a:lnTo>
                  <a:close/>
                </a:path>
                <a:path w="4358640" h="1351914">
                  <a:moveTo>
                    <a:pt x="1203947" y="0"/>
                  </a:moveTo>
                  <a:lnTo>
                    <a:pt x="1117219" y="0"/>
                  </a:lnTo>
                  <a:lnTo>
                    <a:pt x="1117219" y="28829"/>
                  </a:lnTo>
                  <a:lnTo>
                    <a:pt x="1203947" y="28829"/>
                  </a:lnTo>
                  <a:lnTo>
                    <a:pt x="1203947" y="0"/>
                  </a:lnTo>
                  <a:close/>
                </a:path>
                <a:path w="4358640" h="1351914">
                  <a:moveTo>
                    <a:pt x="1299718" y="1324241"/>
                  </a:moveTo>
                  <a:lnTo>
                    <a:pt x="1212977" y="1324241"/>
                  </a:lnTo>
                  <a:lnTo>
                    <a:pt x="1212977" y="1351661"/>
                  </a:lnTo>
                  <a:lnTo>
                    <a:pt x="1299718" y="1351661"/>
                  </a:lnTo>
                  <a:lnTo>
                    <a:pt x="1299718" y="1324241"/>
                  </a:lnTo>
                  <a:close/>
                </a:path>
                <a:path w="4358640" h="1351914">
                  <a:moveTo>
                    <a:pt x="1319784" y="0"/>
                  </a:moveTo>
                  <a:lnTo>
                    <a:pt x="1233043" y="0"/>
                  </a:lnTo>
                  <a:lnTo>
                    <a:pt x="1233043" y="28829"/>
                  </a:lnTo>
                  <a:lnTo>
                    <a:pt x="1319784" y="28829"/>
                  </a:lnTo>
                  <a:lnTo>
                    <a:pt x="1319784" y="0"/>
                  </a:lnTo>
                  <a:close/>
                </a:path>
                <a:path w="4358640" h="1351914">
                  <a:moveTo>
                    <a:pt x="1415923" y="1324241"/>
                  </a:moveTo>
                  <a:lnTo>
                    <a:pt x="1329182" y="1324241"/>
                  </a:lnTo>
                  <a:lnTo>
                    <a:pt x="1329182" y="1351661"/>
                  </a:lnTo>
                  <a:lnTo>
                    <a:pt x="1415923" y="1351661"/>
                  </a:lnTo>
                  <a:lnTo>
                    <a:pt x="1415923" y="1324241"/>
                  </a:lnTo>
                  <a:close/>
                </a:path>
                <a:path w="4358640" h="1351914">
                  <a:moveTo>
                    <a:pt x="1435227" y="0"/>
                  </a:moveTo>
                  <a:lnTo>
                    <a:pt x="1348486" y="0"/>
                  </a:lnTo>
                  <a:lnTo>
                    <a:pt x="1348486" y="28829"/>
                  </a:lnTo>
                  <a:lnTo>
                    <a:pt x="1435227" y="28829"/>
                  </a:lnTo>
                  <a:lnTo>
                    <a:pt x="1435227" y="0"/>
                  </a:lnTo>
                  <a:close/>
                </a:path>
                <a:path w="4358640" h="1351914">
                  <a:moveTo>
                    <a:pt x="1531493" y="1324241"/>
                  </a:moveTo>
                  <a:lnTo>
                    <a:pt x="1444752" y="1324241"/>
                  </a:lnTo>
                  <a:lnTo>
                    <a:pt x="1444752" y="1351661"/>
                  </a:lnTo>
                  <a:lnTo>
                    <a:pt x="1531493" y="1351661"/>
                  </a:lnTo>
                  <a:lnTo>
                    <a:pt x="1531493" y="1324241"/>
                  </a:lnTo>
                  <a:close/>
                </a:path>
                <a:path w="4358640" h="1351914">
                  <a:moveTo>
                    <a:pt x="1551432" y="0"/>
                  </a:moveTo>
                  <a:lnTo>
                    <a:pt x="1464691" y="0"/>
                  </a:lnTo>
                  <a:lnTo>
                    <a:pt x="1464691" y="28829"/>
                  </a:lnTo>
                  <a:lnTo>
                    <a:pt x="1551432" y="28829"/>
                  </a:lnTo>
                  <a:lnTo>
                    <a:pt x="1551432" y="0"/>
                  </a:lnTo>
                  <a:close/>
                </a:path>
                <a:path w="4358640" h="1351914">
                  <a:moveTo>
                    <a:pt x="1658112" y="1335024"/>
                  </a:moveTo>
                  <a:lnTo>
                    <a:pt x="1632673" y="1335024"/>
                  </a:lnTo>
                  <a:lnTo>
                    <a:pt x="1644523" y="1324356"/>
                  </a:lnTo>
                  <a:lnTo>
                    <a:pt x="1560449" y="1324356"/>
                  </a:lnTo>
                  <a:lnTo>
                    <a:pt x="1560449" y="1351661"/>
                  </a:lnTo>
                  <a:lnTo>
                    <a:pt x="1652143" y="1351661"/>
                  </a:lnTo>
                  <a:lnTo>
                    <a:pt x="1658112" y="1345565"/>
                  </a:lnTo>
                  <a:lnTo>
                    <a:pt x="1658112" y="1338199"/>
                  </a:lnTo>
                  <a:lnTo>
                    <a:pt x="1658112" y="1335024"/>
                  </a:lnTo>
                  <a:close/>
                </a:path>
                <a:path w="4358640" h="1351914">
                  <a:moveTo>
                    <a:pt x="1658112" y="1219327"/>
                  </a:moveTo>
                  <a:lnTo>
                    <a:pt x="1629283" y="1219327"/>
                  </a:lnTo>
                  <a:lnTo>
                    <a:pt x="1629283" y="1306068"/>
                  </a:lnTo>
                  <a:lnTo>
                    <a:pt x="1658112" y="1306068"/>
                  </a:lnTo>
                  <a:lnTo>
                    <a:pt x="1658112" y="1219327"/>
                  </a:lnTo>
                  <a:close/>
                </a:path>
                <a:path w="4358640" h="1351914">
                  <a:moveTo>
                    <a:pt x="1658112" y="1105027"/>
                  </a:moveTo>
                  <a:lnTo>
                    <a:pt x="1629283" y="1105027"/>
                  </a:lnTo>
                  <a:lnTo>
                    <a:pt x="1629283" y="1190371"/>
                  </a:lnTo>
                  <a:lnTo>
                    <a:pt x="1658112" y="1190371"/>
                  </a:lnTo>
                  <a:lnTo>
                    <a:pt x="1658112" y="1105027"/>
                  </a:lnTo>
                  <a:close/>
                </a:path>
                <a:path w="4358640" h="1351914">
                  <a:moveTo>
                    <a:pt x="1658112" y="989330"/>
                  </a:moveTo>
                  <a:lnTo>
                    <a:pt x="1629283" y="989330"/>
                  </a:lnTo>
                  <a:lnTo>
                    <a:pt x="1629283" y="1076071"/>
                  </a:lnTo>
                  <a:lnTo>
                    <a:pt x="1658112" y="1076071"/>
                  </a:lnTo>
                  <a:lnTo>
                    <a:pt x="1658112" y="989330"/>
                  </a:lnTo>
                  <a:close/>
                </a:path>
                <a:path w="4358640" h="1351914">
                  <a:moveTo>
                    <a:pt x="1658112" y="873252"/>
                  </a:moveTo>
                  <a:lnTo>
                    <a:pt x="1629283" y="873252"/>
                  </a:lnTo>
                  <a:lnTo>
                    <a:pt x="1629283" y="959993"/>
                  </a:lnTo>
                  <a:lnTo>
                    <a:pt x="1658112" y="959993"/>
                  </a:lnTo>
                  <a:lnTo>
                    <a:pt x="1658112" y="873252"/>
                  </a:lnTo>
                  <a:close/>
                </a:path>
                <a:path w="4358640" h="1351914">
                  <a:moveTo>
                    <a:pt x="1658112" y="757555"/>
                  </a:moveTo>
                  <a:lnTo>
                    <a:pt x="1629283" y="757555"/>
                  </a:lnTo>
                  <a:lnTo>
                    <a:pt x="1629283" y="844296"/>
                  </a:lnTo>
                  <a:lnTo>
                    <a:pt x="1658112" y="844296"/>
                  </a:lnTo>
                  <a:lnTo>
                    <a:pt x="1658112" y="757555"/>
                  </a:lnTo>
                  <a:close/>
                </a:path>
                <a:path w="4358640" h="1351914">
                  <a:moveTo>
                    <a:pt x="1658112" y="643255"/>
                  </a:moveTo>
                  <a:lnTo>
                    <a:pt x="1629283" y="643255"/>
                  </a:lnTo>
                  <a:lnTo>
                    <a:pt x="1629283" y="728599"/>
                  </a:lnTo>
                  <a:lnTo>
                    <a:pt x="1658112" y="728599"/>
                  </a:lnTo>
                  <a:lnTo>
                    <a:pt x="1658112" y="643255"/>
                  </a:lnTo>
                  <a:close/>
                </a:path>
                <a:path w="4358640" h="1351914">
                  <a:moveTo>
                    <a:pt x="1658112" y="527558"/>
                  </a:moveTo>
                  <a:lnTo>
                    <a:pt x="1629283" y="527558"/>
                  </a:lnTo>
                  <a:lnTo>
                    <a:pt x="1629283" y="614299"/>
                  </a:lnTo>
                  <a:lnTo>
                    <a:pt x="1658112" y="614299"/>
                  </a:lnTo>
                  <a:lnTo>
                    <a:pt x="1658112" y="527558"/>
                  </a:lnTo>
                  <a:close/>
                </a:path>
                <a:path w="4358640" h="1351914">
                  <a:moveTo>
                    <a:pt x="1658112" y="411734"/>
                  </a:moveTo>
                  <a:lnTo>
                    <a:pt x="1629283" y="411734"/>
                  </a:lnTo>
                  <a:lnTo>
                    <a:pt x="1629283" y="498475"/>
                  </a:lnTo>
                  <a:lnTo>
                    <a:pt x="1658112" y="498475"/>
                  </a:lnTo>
                  <a:lnTo>
                    <a:pt x="1658112" y="411734"/>
                  </a:lnTo>
                  <a:close/>
                </a:path>
                <a:path w="4358640" h="1351914">
                  <a:moveTo>
                    <a:pt x="1658112" y="295783"/>
                  </a:moveTo>
                  <a:lnTo>
                    <a:pt x="1629283" y="295783"/>
                  </a:lnTo>
                  <a:lnTo>
                    <a:pt x="1629283" y="382524"/>
                  </a:lnTo>
                  <a:lnTo>
                    <a:pt x="1658112" y="382524"/>
                  </a:lnTo>
                  <a:lnTo>
                    <a:pt x="1658112" y="295783"/>
                  </a:lnTo>
                  <a:close/>
                </a:path>
                <a:path w="4358640" h="1351914">
                  <a:moveTo>
                    <a:pt x="1658112" y="181483"/>
                  </a:moveTo>
                  <a:lnTo>
                    <a:pt x="1629283" y="181483"/>
                  </a:lnTo>
                  <a:lnTo>
                    <a:pt x="1629283" y="268224"/>
                  </a:lnTo>
                  <a:lnTo>
                    <a:pt x="1658112" y="268224"/>
                  </a:lnTo>
                  <a:lnTo>
                    <a:pt x="1658112" y="181483"/>
                  </a:lnTo>
                  <a:close/>
                </a:path>
                <a:path w="4358640" h="1351914">
                  <a:moveTo>
                    <a:pt x="1658112" y="65659"/>
                  </a:moveTo>
                  <a:lnTo>
                    <a:pt x="1629283" y="65659"/>
                  </a:lnTo>
                  <a:lnTo>
                    <a:pt x="1629283" y="152400"/>
                  </a:lnTo>
                  <a:lnTo>
                    <a:pt x="1658112" y="152400"/>
                  </a:lnTo>
                  <a:lnTo>
                    <a:pt x="1658112" y="65659"/>
                  </a:lnTo>
                  <a:close/>
                </a:path>
                <a:path w="4358640" h="1351914">
                  <a:moveTo>
                    <a:pt x="1658112" y="6096"/>
                  </a:moveTo>
                  <a:lnTo>
                    <a:pt x="1652143" y="0"/>
                  </a:lnTo>
                  <a:lnTo>
                    <a:pt x="1580261" y="0"/>
                  </a:lnTo>
                  <a:lnTo>
                    <a:pt x="1580261" y="28956"/>
                  </a:lnTo>
                  <a:lnTo>
                    <a:pt x="1629156" y="28956"/>
                  </a:lnTo>
                  <a:lnTo>
                    <a:pt x="1629156" y="36703"/>
                  </a:lnTo>
                  <a:lnTo>
                    <a:pt x="1658112" y="36703"/>
                  </a:lnTo>
                  <a:lnTo>
                    <a:pt x="1658112" y="28956"/>
                  </a:lnTo>
                  <a:lnTo>
                    <a:pt x="1658112" y="13843"/>
                  </a:lnTo>
                  <a:lnTo>
                    <a:pt x="1658112" y="6096"/>
                  </a:lnTo>
                  <a:close/>
                </a:path>
                <a:path w="4358640" h="1351914">
                  <a:moveTo>
                    <a:pt x="3029712" y="1104900"/>
                  </a:moveTo>
                  <a:lnTo>
                    <a:pt x="3000883" y="1104900"/>
                  </a:lnTo>
                  <a:lnTo>
                    <a:pt x="3000883" y="1190244"/>
                  </a:lnTo>
                  <a:lnTo>
                    <a:pt x="3029712" y="1190244"/>
                  </a:lnTo>
                  <a:lnTo>
                    <a:pt x="3029712" y="1104900"/>
                  </a:lnTo>
                  <a:close/>
                </a:path>
                <a:path w="4358640" h="1351914">
                  <a:moveTo>
                    <a:pt x="3029712" y="989203"/>
                  </a:moveTo>
                  <a:lnTo>
                    <a:pt x="3000883" y="989203"/>
                  </a:lnTo>
                  <a:lnTo>
                    <a:pt x="3000883" y="1075944"/>
                  </a:lnTo>
                  <a:lnTo>
                    <a:pt x="3029712" y="1075944"/>
                  </a:lnTo>
                  <a:lnTo>
                    <a:pt x="3029712" y="989203"/>
                  </a:lnTo>
                  <a:close/>
                </a:path>
                <a:path w="4358640" h="1351914">
                  <a:moveTo>
                    <a:pt x="3029712" y="873125"/>
                  </a:moveTo>
                  <a:lnTo>
                    <a:pt x="3000883" y="873125"/>
                  </a:lnTo>
                  <a:lnTo>
                    <a:pt x="3000883" y="959866"/>
                  </a:lnTo>
                  <a:lnTo>
                    <a:pt x="3029712" y="959866"/>
                  </a:lnTo>
                  <a:lnTo>
                    <a:pt x="3029712" y="873125"/>
                  </a:lnTo>
                  <a:close/>
                </a:path>
                <a:path w="4358640" h="1351914">
                  <a:moveTo>
                    <a:pt x="3029712" y="757428"/>
                  </a:moveTo>
                  <a:lnTo>
                    <a:pt x="3000883" y="757428"/>
                  </a:lnTo>
                  <a:lnTo>
                    <a:pt x="3000883" y="844169"/>
                  </a:lnTo>
                  <a:lnTo>
                    <a:pt x="3029712" y="844169"/>
                  </a:lnTo>
                  <a:lnTo>
                    <a:pt x="3029712" y="757428"/>
                  </a:lnTo>
                  <a:close/>
                </a:path>
                <a:path w="4358640" h="1351914">
                  <a:moveTo>
                    <a:pt x="3029712" y="643128"/>
                  </a:moveTo>
                  <a:lnTo>
                    <a:pt x="3000883" y="643128"/>
                  </a:lnTo>
                  <a:lnTo>
                    <a:pt x="3000883" y="728472"/>
                  </a:lnTo>
                  <a:lnTo>
                    <a:pt x="3029712" y="728472"/>
                  </a:lnTo>
                  <a:lnTo>
                    <a:pt x="3029712" y="643128"/>
                  </a:lnTo>
                  <a:close/>
                </a:path>
                <a:path w="4358640" h="1351914">
                  <a:moveTo>
                    <a:pt x="3029712" y="527431"/>
                  </a:moveTo>
                  <a:lnTo>
                    <a:pt x="3000883" y="527431"/>
                  </a:lnTo>
                  <a:lnTo>
                    <a:pt x="3000883" y="614172"/>
                  </a:lnTo>
                  <a:lnTo>
                    <a:pt x="3029712" y="614172"/>
                  </a:lnTo>
                  <a:lnTo>
                    <a:pt x="3029712" y="527431"/>
                  </a:lnTo>
                  <a:close/>
                </a:path>
                <a:path w="4358640" h="1351914">
                  <a:moveTo>
                    <a:pt x="3029712" y="411480"/>
                  </a:moveTo>
                  <a:lnTo>
                    <a:pt x="3000883" y="411480"/>
                  </a:lnTo>
                  <a:lnTo>
                    <a:pt x="3000883" y="498233"/>
                  </a:lnTo>
                  <a:lnTo>
                    <a:pt x="3029712" y="498233"/>
                  </a:lnTo>
                  <a:lnTo>
                    <a:pt x="3029712" y="411480"/>
                  </a:lnTo>
                  <a:close/>
                </a:path>
                <a:path w="4358640" h="1351914">
                  <a:moveTo>
                    <a:pt x="3029712" y="295656"/>
                  </a:moveTo>
                  <a:lnTo>
                    <a:pt x="3000883" y="295656"/>
                  </a:lnTo>
                  <a:lnTo>
                    <a:pt x="3000883" y="382397"/>
                  </a:lnTo>
                  <a:lnTo>
                    <a:pt x="3029712" y="382397"/>
                  </a:lnTo>
                  <a:lnTo>
                    <a:pt x="3029712" y="295656"/>
                  </a:lnTo>
                  <a:close/>
                </a:path>
                <a:path w="4358640" h="1351914">
                  <a:moveTo>
                    <a:pt x="3029712" y="181356"/>
                  </a:moveTo>
                  <a:lnTo>
                    <a:pt x="3000883" y="181356"/>
                  </a:lnTo>
                  <a:lnTo>
                    <a:pt x="3000883" y="268097"/>
                  </a:lnTo>
                  <a:lnTo>
                    <a:pt x="3029712" y="268097"/>
                  </a:lnTo>
                  <a:lnTo>
                    <a:pt x="3029712" y="181356"/>
                  </a:lnTo>
                  <a:close/>
                </a:path>
                <a:path w="4358640" h="1351914">
                  <a:moveTo>
                    <a:pt x="3029712" y="65405"/>
                  </a:moveTo>
                  <a:lnTo>
                    <a:pt x="3000883" y="65405"/>
                  </a:lnTo>
                  <a:lnTo>
                    <a:pt x="3000883" y="152158"/>
                  </a:lnTo>
                  <a:lnTo>
                    <a:pt x="3029712" y="152158"/>
                  </a:lnTo>
                  <a:lnTo>
                    <a:pt x="3029712" y="65405"/>
                  </a:lnTo>
                  <a:close/>
                </a:path>
                <a:path w="4358640" h="1351914">
                  <a:moveTo>
                    <a:pt x="3045079" y="1292479"/>
                  </a:moveTo>
                  <a:lnTo>
                    <a:pt x="3029712" y="1292479"/>
                  </a:lnTo>
                  <a:lnTo>
                    <a:pt x="3029712" y="1219200"/>
                  </a:lnTo>
                  <a:lnTo>
                    <a:pt x="3000883" y="1219200"/>
                  </a:lnTo>
                  <a:lnTo>
                    <a:pt x="3000883" y="1305953"/>
                  </a:lnTo>
                  <a:lnTo>
                    <a:pt x="3014853" y="1305953"/>
                  </a:lnTo>
                  <a:lnTo>
                    <a:pt x="3014853" y="1321308"/>
                  </a:lnTo>
                  <a:lnTo>
                    <a:pt x="3045079" y="1321308"/>
                  </a:lnTo>
                  <a:lnTo>
                    <a:pt x="3045079" y="1305953"/>
                  </a:lnTo>
                  <a:lnTo>
                    <a:pt x="3045079" y="1292479"/>
                  </a:lnTo>
                  <a:close/>
                </a:path>
                <a:path w="4358640" h="1351914">
                  <a:moveTo>
                    <a:pt x="3084322" y="6096"/>
                  </a:moveTo>
                  <a:lnTo>
                    <a:pt x="3006979" y="6096"/>
                  </a:lnTo>
                  <a:lnTo>
                    <a:pt x="3000883" y="12065"/>
                  </a:lnTo>
                  <a:lnTo>
                    <a:pt x="3000883" y="36703"/>
                  </a:lnTo>
                  <a:lnTo>
                    <a:pt x="3029458" y="36703"/>
                  </a:lnTo>
                  <a:lnTo>
                    <a:pt x="3029458" y="34925"/>
                  </a:lnTo>
                  <a:lnTo>
                    <a:pt x="3084322" y="34925"/>
                  </a:lnTo>
                  <a:lnTo>
                    <a:pt x="3084322" y="19812"/>
                  </a:lnTo>
                  <a:lnTo>
                    <a:pt x="3084322" y="6096"/>
                  </a:lnTo>
                  <a:close/>
                </a:path>
                <a:path w="4358640" h="1351914">
                  <a:moveTo>
                    <a:pt x="3160522" y="1292479"/>
                  </a:moveTo>
                  <a:lnTo>
                    <a:pt x="3073768" y="1292479"/>
                  </a:lnTo>
                  <a:lnTo>
                    <a:pt x="3073768" y="1321308"/>
                  </a:lnTo>
                  <a:lnTo>
                    <a:pt x="3160522" y="1321308"/>
                  </a:lnTo>
                  <a:lnTo>
                    <a:pt x="3160522" y="1292479"/>
                  </a:lnTo>
                  <a:close/>
                </a:path>
                <a:path w="4358640" h="1351914">
                  <a:moveTo>
                    <a:pt x="3200273" y="6096"/>
                  </a:moveTo>
                  <a:lnTo>
                    <a:pt x="3113532" y="6096"/>
                  </a:lnTo>
                  <a:lnTo>
                    <a:pt x="3113532" y="34925"/>
                  </a:lnTo>
                  <a:lnTo>
                    <a:pt x="3200273" y="34925"/>
                  </a:lnTo>
                  <a:lnTo>
                    <a:pt x="3200273" y="6096"/>
                  </a:lnTo>
                  <a:close/>
                </a:path>
                <a:path w="4358640" h="1351914">
                  <a:moveTo>
                    <a:pt x="3276346" y="1292479"/>
                  </a:moveTo>
                  <a:lnTo>
                    <a:pt x="3189592" y="1292479"/>
                  </a:lnTo>
                  <a:lnTo>
                    <a:pt x="3189592" y="1321308"/>
                  </a:lnTo>
                  <a:lnTo>
                    <a:pt x="3276346" y="1321308"/>
                  </a:lnTo>
                  <a:lnTo>
                    <a:pt x="3276346" y="1292479"/>
                  </a:lnTo>
                  <a:close/>
                </a:path>
                <a:path w="4358640" h="1351914">
                  <a:moveTo>
                    <a:pt x="3316224" y="6096"/>
                  </a:moveTo>
                  <a:lnTo>
                    <a:pt x="3229483" y="6096"/>
                  </a:lnTo>
                  <a:lnTo>
                    <a:pt x="3229483" y="34925"/>
                  </a:lnTo>
                  <a:lnTo>
                    <a:pt x="3316224" y="34925"/>
                  </a:lnTo>
                  <a:lnTo>
                    <a:pt x="3316224" y="6096"/>
                  </a:lnTo>
                  <a:close/>
                </a:path>
                <a:path w="4358640" h="1351914">
                  <a:moveTo>
                    <a:pt x="3392297" y="1292479"/>
                  </a:moveTo>
                  <a:lnTo>
                    <a:pt x="3305543" y="1292479"/>
                  </a:lnTo>
                  <a:lnTo>
                    <a:pt x="3305543" y="1321308"/>
                  </a:lnTo>
                  <a:lnTo>
                    <a:pt x="3392297" y="1321308"/>
                  </a:lnTo>
                  <a:lnTo>
                    <a:pt x="3392297" y="1292479"/>
                  </a:lnTo>
                  <a:close/>
                </a:path>
                <a:path w="4358640" h="1351914">
                  <a:moveTo>
                    <a:pt x="3431921" y="6096"/>
                  </a:moveTo>
                  <a:lnTo>
                    <a:pt x="3345180" y="6096"/>
                  </a:lnTo>
                  <a:lnTo>
                    <a:pt x="3345180" y="34925"/>
                  </a:lnTo>
                  <a:lnTo>
                    <a:pt x="3431921" y="34925"/>
                  </a:lnTo>
                  <a:lnTo>
                    <a:pt x="3431921" y="6096"/>
                  </a:lnTo>
                  <a:close/>
                </a:path>
                <a:path w="4358640" h="1351914">
                  <a:moveTo>
                    <a:pt x="3508121" y="1292479"/>
                  </a:moveTo>
                  <a:lnTo>
                    <a:pt x="3421367" y="1292479"/>
                  </a:lnTo>
                  <a:lnTo>
                    <a:pt x="3421367" y="1321308"/>
                  </a:lnTo>
                  <a:lnTo>
                    <a:pt x="3508121" y="1321308"/>
                  </a:lnTo>
                  <a:lnTo>
                    <a:pt x="3508121" y="1292479"/>
                  </a:lnTo>
                  <a:close/>
                </a:path>
                <a:path w="4358640" h="1351914">
                  <a:moveTo>
                    <a:pt x="3547745" y="6096"/>
                  </a:moveTo>
                  <a:lnTo>
                    <a:pt x="3461004" y="6096"/>
                  </a:lnTo>
                  <a:lnTo>
                    <a:pt x="3461004" y="34925"/>
                  </a:lnTo>
                  <a:lnTo>
                    <a:pt x="3547745" y="34925"/>
                  </a:lnTo>
                  <a:lnTo>
                    <a:pt x="3547745" y="6096"/>
                  </a:lnTo>
                  <a:close/>
                </a:path>
                <a:path w="4358640" h="1351914">
                  <a:moveTo>
                    <a:pt x="3624072" y="1292479"/>
                  </a:moveTo>
                  <a:lnTo>
                    <a:pt x="3537318" y="1292479"/>
                  </a:lnTo>
                  <a:lnTo>
                    <a:pt x="3537318" y="1321308"/>
                  </a:lnTo>
                  <a:lnTo>
                    <a:pt x="3624072" y="1321308"/>
                  </a:lnTo>
                  <a:lnTo>
                    <a:pt x="3624072" y="1292479"/>
                  </a:lnTo>
                  <a:close/>
                </a:path>
                <a:path w="4358640" h="1351914">
                  <a:moveTo>
                    <a:pt x="3663696" y="6096"/>
                  </a:moveTo>
                  <a:lnTo>
                    <a:pt x="3576955" y="6096"/>
                  </a:lnTo>
                  <a:lnTo>
                    <a:pt x="3576955" y="34925"/>
                  </a:lnTo>
                  <a:lnTo>
                    <a:pt x="3663696" y="34925"/>
                  </a:lnTo>
                  <a:lnTo>
                    <a:pt x="3663696" y="6096"/>
                  </a:lnTo>
                  <a:close/>
                </a:path>
                <a:path w="4358640" h="1351914">
                  <a:moveTo>
                    <a:pt x="3739896" y="1292479"/>
                  </a:moveTo>
                  <a:lnTo>
                    <a:pt x="3653142" y="1292479"/>
                  </a:lnTo>
                  <a:lnTo>
                    <a:pt x="3653142" y="1321308"/>
                  </a:lnTo>
                  <a:lnTo>
                    <a:pt x="3739896" y="1321308"/>
                  </a:lnTo>
                  <a:lnTo>
                    <a:pt x="3739896" y="1292479"/>
                  </a:lnTo>
                  <a:close/>
                </a:path>
                <a:path w="4358640" h="1351914">
                  <a:moveTo>
                    <a:pt x="3779520" y="6096"/>
                  </a:moveTo>
                  <a:lnTo>
                    <a:pt x="3692779" y="6096"/>
                  </a:lnTo>
                  <a:lnTo>
                    <a:pt x="3692779" y="34925"/>
                  </a:lnTo>
                  <a:lnTo>
                    <a:pt x="3779520" y="34925"/>
                  </a:lnTo>
                  <a:lnTo>
                    <a:pt x="3779520" y="6096"/>
                  </a:lnTo>
                  <a:close/>
                </a:path>
                <a:path w="4358640" h="1351914">
                  <a:moveTo>
                    <a:pt x="3855847" y="1292479"/>
                  </a:moveTo>
                  <a:lnTo>
                    <a:pt x="3769093" y="1292479"/>
                  </a:lnTo>
                  <a:lnTo>
                    <a:pt x="3769093" y="1321308"/>
                  </a:lnTo>
                  <a:lnTo>
                    <a:pt x="3855847" y="1321308"/>
                  </a:lnTo>
                  <a:lnTo>
                    <a:pt x="3855847" y="1292479"/>
                  </a:lnTo>
                  <a:close/>
                </a:path>
                <a:path w="4358640" h="1351914">
                  <a:moveTo>
                    <a:pt x="3894963" y="6096"/>
                  </a:moveTo>
                  <a:lnTo>
                    <a:pt x="3808222" y="6096"/>
                  </a:lnTo>
                  <a:lnTo>
                    <a:pt x="3808222" y="34925"/>
                  </a:lnTo>
                  <a:lnTo>
                    <a:pt x="3894963" y="34925"/>
                  </a:lnTo>
                  <a:lnTo>
                    <a:pt x="3894963" y="6096"/>
                  </a:lnTo>
                  <a:close/>
                </a:path>
                <a:path w="4358640" h="1351914">
                  <a:moveTo>
                    <a:pt x="3971544" y="1292479"/>
                  </a:moveTo>
                  <a:lnTo>
                    <a:pt x="3884803" y="1292479"/>
                  </a:lnTo>
                  <a:lnTo>
                    <a:pt x="3884803" y="1321308"/>
                  </a:lnTo>
                  <a:lnTo>
                    <a:pt x="3971544" y="1321308"/>
                  </a:lnTo>
                  <a:lnTo>
                    <a:pt x="3971544" y="1292479"/>
                  </a:lnTo>
                  <a:close/>
                </a:path>
                <a:path w="4358640" h="1351914">
                  <a:moveTo>
                    <a:pt x="4010787" y="6096"/>
                  </a:moveTo>
                  <a:lnTo>
                    <a:pt x="3924046" y="6096"/>
                  </a:lnTo>
                  <a:lnTo>
                    <a:pt x="3924046" y="34925"/>
                  </a:lnTo>
                  <a:lnTo>
                    <a:pt x="4010787" y="34925"/>
                  </a:lnTo>
                  <a:lnTo>
                    <a:pt x="4010787" y="6096"/>
                  </a:lnTo>
                  <a:close/>
                </a:path>
                <a:path w="4358640" h="1351914">
                  <a:moveTo>
                    <a:pt x="4087368" y="1292479"/>
                  </a:moveTo>
                  <a:lnTo>
                    <a:pt x="4000627" y="1292479"/>
                  </a:lnTo>
                  <a:lnTo>
                    <a:pt x="4000627" y="1321308"/>
                  </a:lnTo>
                  <a:lnTo>
                    <a:pt x="4087368" y="1321308"/>
                  </a:lnTo>
                  <a:lnTo>
                    <a:pt x="4087368" y="1292479"/>
                  </a:lnTo>
                  <a:close/>
                </a:path>
                <a:path w="4358640" h="1351914">
                  <a:moveTo>
                    <a:pt x="4126738" y="6096"/>
                  </a:moveTo>
                  <a:lnTo>
                    <a:pt x="4039997" y="6096"/>
                  </a:lnTo>
                  <a:lnTo>
                    <a:pt x="4039997" y="34925"/>
                  </a:lnTo>
                  <a:lnTo>
                    <a:pt x="4126738" y="34925"/>
                  </a:lnTo>
                  <a:lnTo>
                    <a:pt x="4126738" y="6096"/>
                  </a:lnTo>
                  <a:close/>
                </a:path>
                <a:path w="4358640" h="1351914">
                  <a:moveTo>
                    <a:pt x="4203319" y="1292479"/>
                  </a:moveTo>
                  <a:lnTo>
                    <a:pt x="4116578" y="1292479"/>
                  </a:lnTo>
                  <a:lnTo>
                    <a:pt x="4116578" y="1321308"/>
                  </a:lnTo>
                  <a:lnTo>
                    <a:pt x="4203319" y="1321308"/>
                  </a:lnTo>
                  <a:lnTo>
                    <a:pt x="4203319" y="1292479"/>
                  </a:lnTo>
                  <a:close/>
                </a:path>
                <a:path w="4358640" h="1351914">
                  <a:moveTo>
                    <a:pt x="4242562" y="6096"/>
                  </a:moveTo>
                  <a:lnTo>
                    <a:pt x="4155821" y="6096"/>
                  </a:lnTo>
                  <a:lnTo>
                    <a:pt x="4155821" y="34925"/>
                  </a:lnTo>
                  <a:lnTo>
                    <a:pt x="4242562" y="34925"/>
                  </a:lnTo>
                  <a:lnTo>
                    <a:pt x="4242562" y="6096"/>
                  </a:lnTo>
                  <a:close/>
                </a:path>
                <a:path w="4358640" h="1351914">
                  <a:moveTo>
                    <a:pt x="4317619" y="1292479"/>
                  </a:moveTo>
                  <a:lnTo>
                    <a:pt x="4232402" y="1292479"/>
                  </a:lnTo>
                  <a:lnTo>
                    <a:pt x="4232402" y="1321308"/>
                  </a:lnTo>
                  <a:lnTo>
                    <a:pt x="4317619" y="1321308"/>
                  </a:lnTo>
                  <a:lnTo>
                    <a:pt x="4317619" y="1292479"/>
                  </a:lnTo>
                  <a:close/>
                </a:path>
                <a:path w="4358640" h="1351914">
                  <a:moveTo>
                    <a:pt x="4358386" y="1216152"/>
                  </a:moveTo>
                  <a:lnTo>
                    <a:pt x="4329557" y="1216152"/>
                  </a:lnTo>
                  <a:lnTo>
                    <a:pt x="4329557" y="1302893"/>
                  </a:lnTo>
                  <a:lnTo>
                    <a:pt x="4358386" y="1302893"/>
                  </a:lnTo>
                  <a:lnTo>
                    <a:pt x="4358386" y="1216152"/>
                  </a:lnTo>
                  <a:close/>
                </a:path>
                <a:path w="4358640" h="1351914">
                  <a:moveTo>
                    <a:pt x="4358386" y="1101979"/>
                  </a:moveTo>
                  <a:lnTo>
                    <a:pt x="4329557" y="1101979"/>
                  </a:lnTo>
                  <a:lnTo>
                    <a:pt x="4329557" y="1187196"/>
                  </a:lnTo>
                  <a:lnTo>
                    <a:pt x="4358386" y="1187196"/>
                  </a:lnTo>
                  <a:lnTo>
                    <a:pt x="4358386" y="1101979"/>
                  </a:lnTo>
                  <a:close/>
                </a:path>
                <a:path w="4358640" h="1351914">
                  <a:moveTo>
                    <a:pt x="4358386" y="986155"/>
                  </a:moveTo>
                  <a:lnTo>
                    <a:pt x="4329557" y="986155"/>
                  </a:lnTo>
                  <a:lnTo>
                    <a:pt x="4329557" y="1072896"/>
                  </a:lnTo>
                  <a:lnTo>
                    <a:pt x="4358386" y="1072896"/>
                  </a:lnTo>
                  <a:lnTo>
                    <a:pt x="4358386" y="986155"/>
                  </a:lnTo>
                  <a:close/>
                </a:path>
                <a:path w="4358640" h="1351914">
                  <a:moveTo>
                    <a:pt x="4358386" y="870458"/>
                  </a:moveTo>
                  <a:lnTo>
                    <a:pt x="4329557" y="870458"/>
                  </a:lnTo>
                  <a:lnTo>
                    <a:pt x="4329557" y="957199"/>
                  </a:lnTo>
                  <a:lnTo>
                    <a:pt x="4358386" y="957199"/>
                  </a:lnTo>
                  <a:lnTo>
                    <a:pt x="4358386" y="870458"/>
                  </a:lnTo>
                  <a:close/>
                </a:path>
                <a:path w="4358640" h="1351914">
                  <a:moveTo>
                    <a:pt x="4358386" y="754634"/>
                  </a:moveTo>
                  <a:lnTo>
                    <a:pt x="4329557" y="754634"/>
                  </a:lnTo>
                  <a:lnTo>
                    <a:pt x="4329557" y="841375"/>
                  </a:lnTo>
                  <a:lnTo>
                    <a:pt x="4358386" y="841375"/>
                  </a:lnTo>
                  <a:lnTo>
                    <a:pt x="4358386" y="754634"/>
                  </a:lnTo>
                  <a:close/>
                </a:path>
                <a:path w="4358640" h="1351914">
                  <a:moveTo>
                    <a:pt x="4358386" y="640207"/>
                  </a:moveTo>
                  <a:lnTo>
                    <a:pt x="4329557" y="640207"/>
                  </a:lnTo>
                  <a:lnTo>
                    <a:pt x="4329557" y="725424"/>
                  </a:lnTo>
                  <a:lnTo>
                    <a:pt x="4358386" y="725424"/>
                  </a:lnTo>
                  <a:lnTo>
                    <a:pt x="4358386" y="640207"/>
                  </a:lnTo>
                  <a:close/>
                </a:path>
                <a:path w="4358640" h="1351914">
                  <a:moveTo>
                    <a:pt x="4358386" y="524383"/>
                  </a:moveTo>
                  <a:lnTo>
                    <a:pt x="4329557" y="524383"/>
                  </a:lnTo>
                  <a:lnTo>
                    <a:pt x="4329557" y="611124"/>
                  </a:lnTo>
                  <a:lnTo>
                    <a:pt x="4358386" y="611124"/>
                  </a:lnTo>
                  <a:lnTo>
                    <a:pt x="4358386" y="524383"/>
                  </a:lnTo>
                  <a:close/>
                </a:path>
                <a:path w="4358640" h="1351914">
                  <a:moveTo>
                    <a:pt x="4358386" y="408559"/>
                  </a:moveTo>
                  <a:lnTo>
                    <a:pt x="4329557" y="408559"/>
                  </a:lnTo>
                  <a:lnTo>
                    <a:pt x="4329557" y="495300"/>
                  </a:lnTo>
                  <a:lnTo>
                    <a:pt x="4358386" y="495300"/>
                  </a:lnTo>
                  <a:lnTo>
                    <a:pt x="4358386" y="408559"/>
                  </a:lnTo>
                  <a:close/>
                </a:path>
                <a:path w="4358640" h="1351914">
                  <a:moveTo>
                    <a:pt x="4358386" y="292862"/>
                  </a:moveTo>
                  <a:lnTo>
                    <a:pt x="4329557" y="292862"/>
                  </a:lnTo>
                  <a:lnTo>
                    <a:pt x="4329557" y="379603"/>
                  </a:lnTo>
                  <a:lnTo>
                    <a:pt x="4358386" y="379603"/>
                  </a:lnTo>
                  <a:lnTo>
                    <a:pt x="4358386" y="292862"/>
                  </a:lnTo>
                  <a:close/>
                </a:path>
                <a:path w="4358640" h="1351914">
                  <a:moveTo>
                    <a:pt x="4358386" y="178562"/>
                  </a:moveTo>
                  <a:lnTo>
                    <a:pt x="4329557" y="178562"/>
                  </a:lnTo>
                  <a:lnTo>
                    <a:pt x="4329557" y="265303"/>
                  </a:lnTo>
                  <a:lnTo>
                    <a:pt x="4358386" y="265303"/>
                  </a:lnTo>
                  <a:lnTo>
                    <a:pt x="4358386" y="178562"/>
                  </a:lnTo>
                  <a:close/>
                </a:path>
                <a:path w="4358640" h="1351914">
                  <a:moveTo>
                    <a:pt x="4358386" y="62484"/>
                  </a:moveTo>
                  <a:lnTo>
                    <a:pt x="4329557" y="62484"/>
                  </a:lnTo>
                  <a:lnTo>
                    <a:pt x="4329557" y="149225"/>
                  </a:lnTo>
                  <a:lnTo>
                    <a:pt x="4358386" y="149225"/>
                  </a:lnTo>
                  <a:lnTo>
                    <a:pt x="4358386" y="62484"/>
                  </a:lnTo>
                  <a:close/>
                </a:path>
                <a:path w="4358640" h="1351914">
                  <a:moveTo>
                    <a:pt x="4358386" y="12065"/>
                  </a:moveTo>
                  <a:lnTo>
                    <a:pt x="4352544" y="6096"/>
                  </a:lnTo>
                  <a:lnTo>
                    <a:pt x="4271772" y="6096"/>
                  </a:lnTo>
                  <a:lnTo>
                    <a:pt x="4271772" y="34925"/>
                  </a:lnTo>
                  <a:lnTo>
                    <a:pt x="4343146" y="34925"/>
                  </a:lnTo>
                  <a:lnTo>
                    <a:pt x="4341901" y="33528"/>
                  </a:lnTo>
                  <a:lnTo>
                    <a:pt x="4358386" y="33528"/>
                  </a:lnTo>
                  <a:lnTo>
                    <a:pt x="4358386" y="19812"/>
                  </a:lnTo>
                  <a:lnTo>
                    <a:pt x="4358386" y="12065"/>
                  </a:lnTo>
                  <a:close/>
                </a:path>
              </a:pathLst>
            </a:custGeom>
            <a:solidFill>
              <a:srgbClr val="314350"/>
            </a:solidFill>
          </p:spPr>
          <p:txBody>
            <a:bodyPr wrap="square" lIns="0" tIns="0" rIns="0" bIns="0" rtlCol="0"/>
            <a:lstStyle/>
            <a:p>
              <a:endParaRPr dirty="0"/>
            </a:p>
          </p:txBody>
        </p:sp>
        <p:sp>
          <p:nvSpPr>
            <p:cNvPr id="78" name="object 9"/>
            <p:cNvSpPr txBox="1"/>
            <p:nvPr/>
          </p:nvSpPr>
          <p:spPr>
            <a:xfrm>
              <a:off x="6134100" y="4063110"/>
              <a:ext cx="867410" cy="452755"/>
            </a:xfrm>
            <a:prstGeom prst="rect">
              <a:avLst/>
            </a:prstGeom>
            <a:solidFill>
              <a:srgbClr val="314350"/>
            </a:solidFill>
          </p:spPr>
          <p:txBody>
            <a:bodyPr vert="horz" wrap="square" lIns="0" tIns="47625" rIns="0" bIns="0" rtlCol="0">
              <a:spAutoFit/>
            </a:bodyPr>
            <a:lstStyle/>
            <a:p>
              <a:pPr marL="8890" algn="ctr">
                <a:lnSpc>
                  <a:spcPct val="100000"/>
                </a:lnSpc>
                <a:spcBef>
                  <a:spcPts val="375"/>
                </a:spcBef>
              </a:pPr>
              <a:r>
                <a:rPr sz="800" b="1" dirty="0">
                  <a:solidFill>
                    <a:srgbClr val="F1F1F1"/>
                  </a:solidFill>
                  <a:latin typeface="Arial"/>
                  <a:cs typeface="Arial"/>
                </a:rPr>
                <a:t>EPC </a:t>
              </a:r>
              <a:r>
                <a:rPr sz="800" b="1" spc="-25" dirty="0">
                  <a:solidFill>
                    <a:srgbClr val="F1F1F1"/>
                  </a:solidFill>
                  <a:latin typeface="Arial"/>
                  <a:cs typeface="Arial"/>
                </a:rPr>
                <a:t>UPC</a:t>
              </a:r>
              <a:endParaRPr sz="800" dirty="0">
                <a:latin typeface="Arial"/>
                <a:cs typeface="Arial"/>
              </a:endParaRPr>
            </a:p>
            <a:p>
              <a:pPr marL="154940" marR="137795" indent="-1905" algn="ctr">
                <a:lnSpc>
                  <a:spcPts val="950"/>
                </a:lnSpc>
                <a:spcBef>
                  <a:spcPts val="40"/>
                </a:spcBef>
              </a:pPr>
              <a:r>
                <a:rPr sz="800" b="1" spc="-10" dirty="0">
                  <a:solidFill>
                    <a:srgbClr val="F1F1F1"/>
                  </a:solidFill>
                  <a:latin typeface="Arial"/>
                  <a:cs typeface="Arial"/>
                </a:rPr>
                <a:t>states</a:t>
              </a:r>
              <a:r>
                <a:rPr sz="800" b="1" spc="500" dirty="0">
                  <a:solidFill>
                    <a:srgbClr val="F1F1F1"/>
                  </a:solidFill>
                  <a:latin typeface="Arial"/>
                  <a:cs typeface="Arial"/>
                </a:rPr>
                <a:t> </a:t>
              </a:r>
              <a:r>
                <a:rPr sz="800" b="1" dirty="0">
                  <a:solidFill>
                    <a:srgbClr val="F1F1F1"/>
                  </a:solidFill>
                  <a:latin typeface="Arial"/>
                  <a:cs typeface="Arial"/>
                </a:rPr>
                <a:t>(EPO</a:t>
              </a:r>
              <a:r>
                <a:rPr sz="800" b="1" spc="-10" dirty="0">
                  <a:solidFill>
                    <a:srgbClr val="F1F1F1"/>
                  </a:solidFill>
                  <a:latin typeface="Arial"/>
                  <a:cs typeface="Arial"/>
                </a:rPr>
                <a:t> route)</a:t>
              </a:r>
              <a:endParaRPr sz="800" dirty="0">
                <a:latin typeface="Arial"/>
                <a:cs typeface="Arial"/>
              </a:endParaRPr>
            </a:p>
          </p:txBody>
        </p:sp>
        <p:sp>
          <p:nvSpPr>
            <p:cNvPr id="79" name="object 10"/>
            <p:cNvSpPr/>
            <p:nvPr/>
          </p:nvSpPr>
          <p:spPr>
            <a:xfrm>
              <a:off x="7475093" y="4163567"/>
              <a:ext cx="855344" cy="327660"/>
            </a:xfrm>
            <a:custGeom>
              <a:avLst/>
              <a:gdLst/>
              <a:ahLst/>
              <a:cxnLst/>
              <a:rect l="l" t="t" r="r" b="b"/>
              <a:pathLst>
                <a:path w="855345" h="327660">
                  <a:moveTo>
                    <a:pt x="854964" y="0"/>
                  </a:moveTo>
                  <a:lnTo>
                    <a:pt x="0" y="0"/>
                  </a:lnTo>
                  <a:lnTo>
                    <a:pt x="0" y="327659"/>
                  </a:lnTo>
                  <a:lnTo>
                    <a:pt x="854964" y="327659"/>
                  </a:lnTo>
                  <a:lnTo>
                    <a:pt x="854964" y="0"/>
                  </a:lnTo>
                  <a:close/>
                </a:path>
              </a:pathLst>
            </a:custGeom>
            <a:solidFill>
              <a:srgbClr val="314350"/>
            </a:solidFill>
          </p:spPr>
          <p:txBody>
            <a:bodyPr wrap="square" lIns="0" tIns="0" rIns="0" bIns="0" rtlCol="0"/>
            <a:lstStyle/>
            <a:p>
              <a:endParaRPr dirty="0"/>
            </a:p>
          </p:txBody>
        </p:sp>
        <p:sp>
          <p:nvSpPr>
            <p:cNvPr id="80" name="object 11"/>
            <p:cNvSpPr txBox="1"/>
            <p:nvPr/>
          </p:nvSpPr>
          <p:spPr>
            <a:xfrm>
              <a:off x="7724508" y="4200030"/>
              <a:ext cx="376555" cy="267970"/>
            </a:xfrm>
            <a:prstGeom prst="rect">
              <a:avLst/>
            </a:prstGeom>
          </p:spPr>
          <p:txBody>
            <a:bodyPr vert="horz" wrap="square" lIns="0" tIns="17780" rIns="0" bIns="0" rtlCol="0">
              <a:spAutoFit/>
            </a:bodyPr>
            <a:lstStyle/>
            <a:p>
              <a:pPr marL="29209" marR="5080" indent="-17145">
                <a:lnSpc>
                  <a:spcPts val="950"/>
                </a:lnSpc>
                <a:spcBef>
                  <a:spcPts val="140"/>
                </a:spcBef>
              </a:pPr>
              <a:r>
                <a:rPr sz="800" b="1" spc="-10" dirty="0">
                  <a:solidFill>
                    <a:srgbClr val="F1F1F1"/>
                  </a:solidFill>
                  <a:latin typeface="Arial"/>
                  <a:cs typeface="Arial"/>
                </a:rPr>
                <a:t>Unitary Patent</a:t>
              </a:r>
              <a:endParaRPr sz="800" dirty="0">
                <a:latin typeface="Arial"/>
                <a:cs typeface="Arial"/>
              </a:endParaRPr>
            </a:p>
          </p:txBody>
        </p:sp>
        <p:grpSp>
          <p:nvGrpSpPr>
            <p:cNvPr id="81" name="object 12"/>
            <p:cNvGrpSpPr/>
            <p:nvPr/>
          </p:nvGrpSpPr>
          <p:grpSpPr>
            <a:xfrm>
              <a:off x="5391658" y="2558605"/>
              <a:ext cx="2759075" cy="2158365"/>
              <a:chOff x="5391658" y="2558605"/>
              <a:chExt cx="2759075" cy="2158365"/>
            </a:xfrm>
          </p:grpSpPr>
          <p:sp>
            <p:nvSpPr>
              <p:cNvPr id="108" name="object 13"/>
              <p:cNvSpPr/>
              <p:nvPr/>
            </p:nvSpPr>
            <p:spPr>
              <a:xfrm>
                <a:off x="7348728" y="2563367"/>
                <a:ext cx="796925" cy="213360"/>
              </a:xfrm>
              <a:custGeom>
                <a:avLst/>
                <a:gdLst/>
                <a:ahLst/>
                <a:cxnLst/>
                <a:rect l="l" t="t" r="r" b="b"/>
                <a:pathLst>
                  <a:path w="796925" h="213360">
                    <a:moveTo>
                      <a:pt x="0" y="0"/>
                    </a:moveTo>
                    <a:lnTo>
                      <a:pt x="796925" y="0"/>
                    </a:lnTo>
                    <a:lnTo>
                      <a:pt x="796925" y="213360"/>
                    </a:lnTo>
                    <a:lnTo>
                      <a:pt x="0" y="213360"/>
                    </a:lnTo>
                    <a:lnTo>
                      <a:pt x="0" y="0"/>
                    </a:lnTo>
                    <a:close/>
                  </a:path>
                </a:pathLst>
              </a:custGeom>
              <a:ln w="9017">
                <a:solidFill>
                  <a:srgbClr val="000000"/>
                </a:solidFill>
              </a:ln>
            </p:spPr>
            <p:txBody>
              <a:bodyPr wrap="square" lIns="0" tIns="0" rIns="0" bIns="0" rtlCol="0"/>
              <a:lstStyle/>
              <a:p>
                <a:endParaRPr dirty="0"/>
              </a:p>
            </p:txBody>
          </p:sp>
          <p:sp>
            <p:nvSpPr>
              <p:cNvPr id="109" name="object 14"/>
              <p:cNvSpPr/>
              <p:nvPr/>
            </p:nvSpPr>
            <p:spPr>
              <a:xfrm>
                <a:off x="5391658" y="3442715"/>
                <a:ext cx="404495" cy="1274445"/>
              </a:xfrm>
              <a:custGeom>
                <a:avLst/>
                <a:gdLst/>
                <a:ahLst/>
                <a:cxnLst/>
                <a:rect l="l" t="t" r="r" b="b"/>
                <a:pathLst>
                  <a:path w="404495" h="1274445">
                    <a:moveTo>
                      <a:pt x="114300" y="1159764"/>
                    </a:moveTo>
                    <a:lnTo>
                      <a:pt x="0" y="1216152"/>
                    </a:lnTo>
                    <a:lnTo>
                      <a:pt x="114300" y="1274064"/>
                    </a:lnTo>
                    <a:lnTo>
                      <a:pt x="114300" y="1235964"/>
                    </a:lnTo>
                    <a:lnTo>
                      <a:pt x="94741" y="1235964"/>
                    </a:lnTo>
                    <a:lnTo>
                      <a:pt x="94741" y="1197864"/>
                    </a:lnTo>
                    <a:lnTo>
                      <a:pt x="114300" y="1197864"/>
                    </a:lnTo>
                    <a:lnTo>
                      <a:pt x="114300" y="1159764"/>
                    </a:lnTo>
                    <a:close/>
                  </a:path>
                  <a:path w="404495" h="1274445">
                    <a:moveTo>
                      <a:pt x="114300" y="1197864"/>
                    </a:moveTo>
                    <a:lnTo>
                      <a:pt x="94741" y="1197864"/>
                    </a:lnTo>
                    <a:lnTo>
                      <a:pt x="94741" y="1235964"/>
                    </a:lnTo>
                    <a:lnTo>
                      <a:pt x="114300" y="1235964"/>
                    </a:lnTo>
                    <a:lnTo>
                      <a:pt x="114300" y="1197864"/>
                    </a:lnTo>
                    <a:close/>
                  </a:path>
                  <a:path w="404495" h="1274445">
                    <a:moveTo>
                      <a:pt x="365887" y="1197864"/>
                    </a:moveTo>
                    <a:lnTo>
                      <a:pt x="114300" y="1197864"/>
                    </a:lnTo>
                    <a:lnTo>
                      <a:pt x="114300" y="1235964"/>
                    </a:lnTo>
                    <a:lnTo>
                      <a:pt x="385825" y="1235964"/>
                    </a:lnTo>
                    <a:lnTo>
                      <a:pt x="392521" y="1234368"/>
                    </a:lnTo>
                    <a:lnTo>
                      <a:pt x="398335" y="1230058"/>
                    </a:lnTo>
                    <a:lnTo>
                      <a:pt x="402435" y="1223748"/>
                    </a:lnTo>
                    <a:lnTo>
                      <a:pt x="403987" y="1216152"/>
                    </a:lnTo>
                    <a:lnTo>
                      <a:pt x="365887" y="1216152"/>
                    </a:lnTo>
                    <a:lnTo>
                      <a:pt x="365887" y="1197864"/>
                    </a:lnTo>
                    <a:close/>
                  </a:path>
                  <a:path w="404495" h="1274445">
                    <a:moveTo>
                      <a:pt x="403987" y="0"/>
                    </a:moveTo>
                    <a:lnTo>
                      <a:pt x="365887" y="0"/>
                    </a:lnTo>
                    <a:lnTo>
                      <a:pt x="365887" y="1216152"/>
                    </a:lnTo>
                    <a:lnTo>
                      <a:pt x="385825" y="1197864"/>
                    </a:lnTo>
                    <a:lnTo>
                      <a:pt x="403987" y="1197864"/>
                    </a:lnTo>
                    <a:lnTo>
                      <a:pt x="403987" y="0"/>
                    </a:lnTo>
                    <a:close/>
                  </a:path>
                  <a:path w="404495" h="1274445">
                    <a:moveTo>
                      <a:pt x="403987" y="1197864"/>
                    </a:moveTo>
                    <a:lnTo>
                      <a:pt x="385825" y="1197864"/>
                    </a:lnTo>
                    <a:lnTo>
                      <a:pt x="365887" y="1216152"/>
                    </a:lnTo>
                    <a:lnTo>
                      <a:pt x="403987" y="1216152"/>
                    </a:lnTo>
                    <a:lnTo>
                      <a:pt x="403987" y="1197864"/>
                    </a:lnTo>
                    <a:close/>
                  </a:path>
                </a:pathLst>
              </a:custGeom>
              <a:solidFill>
                <a:srgbClr val="000000"/>
              </a:solidFill>
            </p:spPr>
            <p:txBody>
              <a:bodyPr wrap="square" lIns="0" tIns="0" rIns="0" bIns="0" rtlCol="0"/>
              <a:lstStyle/>
              <a:p>
                <a:endParaRPr dirty="0"/>
              </a:p>
            </p:txBody>
          </p:sp>
        </p:grpSp>
        <p:sp>
          <p:nvSpPr>
            <p:cNvPr id="82" name="object 15"/>
            <p:cNvSpPr txBox="1"/>
            <p:nvPr/>
          </p:nvSpPr>
          <p:spPr>
            <a:xfrm>
              <a:off x="7433564" y="2595246"/>
              <a:ext cx="63246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UP</a:t>
              </a:r>
              <a:r>
                <a:rPr sz="800" spc="-5" dirty="0">
                  <a:latin typeface="Arial"/>
                  <a:cs typeface="Arial"/>
                </a:rPr>
                <a:t> </a:t>
              </a:r>
              <a:r>
                <a:rPr sz="800" spc="-10" dirty="0">
                  <a:latin typeface="Arial"/>
                  <a:cs typeface="Arial"/>
                </a:rPr>
                <a:t>selected?</a:t>
              </a:r>
              <a:endParaRPr sz="800" dirty="0">
                <a:latin typeface="Arial"/>
                <a:cs typeface="Arial"/>
              </a:endParaRPr>
            </a:p>
          </p:txBody>
        </p:sp>
        <p:sp>
          <p:nvSpPr>
            <p:cNvPr id="83" name="object 16"/>
            <p:cNvSpPr/>
            <p:nvPr/>
          </p:nvSpPr>
          <p:spPr>
            <a:xfrm>
              <a:off x="7606030" y="2016379"/>
              <a:ext cx="114300" cy="542925"/>
            </a:xfrm>
            <a:custGeom>
              <a:avLst/>
              <a:gdLst/>
              <a:ahLst/>
              <a:cxnLst/>
              <a:rect l="l" t="t" r="r" b="b"/>
              <a:pathLst>
                <a:path w="114300" h="542925">
                  <a:moveTo>
                    <a:pt x="38100" y="428244"/>
                  </a:moveTo>
                  <a:lnTo>
                    <a:pt x="0" y="428244"/>
                  </a:lnTo>
                  <a:lnTo>
                    <a:pt x="57912" y="542544"/>
                  </a:lnTo>
                  <a:lnTo>
                    <a:pt x="105277" y="446532"/>
                  </a:lnTo>
                  <a:lnTo>
                    <a:pt x="38100" y="446532"/>
                  </a:lnTo>
                  <a:lnTo>
                    <a:pt x="38100" y="428244"/>
                  </a:lnTo>
                  <a:close/>
                </a:path>
                <a:path w="114300" h="542925">
                  <a:moveTo>
                    <a:pt x="76200" y="0"/>
                  </a:moveTo>
                  <a:lnTo>
                    <a:pt x="38100" y="0"/>
                  </a:lnTo>
                  <a:lnTo>
                    <a:pt x="38100" y="446532"/>
                  </a:lnTo>
                  <a:lnTo>
                    <a:pt x="76200" y="446532"/>
                  </a:lnTo>
                  <a:lnTo>
                    <a:pt x="76200" y="0"/>
                  </a:lnTo>
                  <a:close/>
                </a:path>
                <a:path w="114300" h="542925">
                  <a:moveTo>
                    <a:pt x="114300" y="428244"/>
                  </a:moveTo>
                  <a:lnTo>
                    <a:pt x="76200" y="428244"/>
                  </a:lnTo>
                  <a:lnTo>
                    <a:pt x="76200" y="446532"/>
                  </a:lnTo>
                  <a:lnTo>
                    <a:pt x="105277" y="446532"/>
                  </a:lnTo>
                  <a:lnTo>
                    <a:pt x="114300" y="428244"/>
                  </a:lnTo>
                  <a:close/>
                </a:path>
              </a:pathLst>
            </a:custGeom>
            <a:solidFill>
              <a:srgbClr val="000000"/>
            </a:solidFill>
          </p:spPr>
          <p:txBody>
            <a:bodyPr wrap="square" lIns="0" tIns="0" rIns="0" bIns="0" rtlCol="0"/>
            <a:lstStyle/>
            <a:p>
              <a:endParaRPr dirty="0"/>
            </a:p>
          </p:txBody>
        </p:sp>
        <p:sp>
          <p:nvSpPr>
            <p:cNvPr id="84" name="object 17"/>
            <p:cNvSpPr txBox="1"/>
            <p:nvPr/>
          </p:nvSpPr>
          <p:spPr>
            <a:xfrm>
              <a:off x="7042277" y="1821179"/>
              <a:ext cx="1309370" cy="225425"/>
            </a:xfrm>
            <a:prstGeom prst="rect">
              <a:avLst/>
            </a:prstGeom>
            <a:solidFill>
              <a:srgbClr val="314350"/>
            </a:solidFill>
          </p:spPr>
          <p:txBody>
            <a:bodyPr vert="horz" wrap="square" lIns="0" tIns="43180" rIns="0" bIns="0" rtlCol="0">
              <a:spAutoFit/>
            </a:bodyPr>
            <a:lstStyle/>
            <a:p>
              <a:pPr marL="95885">
                <a:lnSpc>
                  <a:spcPct val="100000"/>
                </a:lnSpc>
                <a:spcBef>
                  <a:spcPts val="340"/>
                </a:spcBef>
              </a:pPr>
              <a:r>
                <a:rPr sz="800" b="1" dirty="0">
                  <a:solidFill>
                    <a:srgbClr val="FFFFFF"/>
                  </a:solidFill>
                  <a:latin typeface="Arial"/>
                  <a:cs typeface="Arial"/>
                </a:rPr>
                <a:t>EP</a:t>
              </a:r>
              <a:r>
                <a:rPr sz="800" b="1" spc="-20" dirty="0">
                  <a:solidFill>
                    <a:srgbClr val="FFFFFF"/>
                  </a:solidFill>
                  <a:latin typeface="Arial"/>
                  <a:cs typeface="Arial"/>
                </a:rPr>
                <a:t> </a:t>
              </a:r>
              <a:r>
                <a:rPr sz="800" b="1" dirty="0">
                  <a:solidFill>
                    <a:srgbClr val="FFFFFF"/>
                  </a:solidFill>
                  <a:latin typeface="Arial"/>
                  <a:cs typeface="Arial"/>
                </a:rPr>
                <a:t>PATENT</a:t>
              </a:r>
              <a:r>
                <a:rPr sz="800" b="1" spc="25" dirty="0">
                  <a:solidFill>
                    <a:srgbClr val="FFFFFF"/>
                  </a:solidFill>
                  <a:latin typeface="Arial"/>
                  <a:cs typeface="Arial"/>
                </a:rPr>
                <a:t> </a:t>
              </a:r>
              <a:r>
                <a:rPr sz="800" b="1" spc="-10" dirty="0">
                  <a:solidFill>
                    <a:srgbClr val="FFFFFF"/>
                  </a:solidFill>
                  <a:latin typeface="Arial"/>
                  <a:cs typeface="Arial"/>
                </a:rPr>
                <a:t>GRANTED</a:t>
              </a:r>
              <a:endParaRPr sz="800" dirty="0">
                <a:latin typeface="Arial"/>
                <a:cs typeface="Arial"/>
              </a:endParaRPr>
            </a:p>
          </p:txBody>
        </p:sp>
        <p:sp>
          <p:nvSpPr>
            <p:cNvPr id="85" name="object 18"/>
            <p:cNvSpPr txBox="1"/>
            <p:nvPr/>
          </p:nvSpPr>
          <p:spPr>
            <a:xfrm>
              <a:off x="4777613" y="2295398"/>
              <a:ext cx="871855" cy="346075"/>
            </a:xfrm>
            <a:prstGeom prst="rect">
              <a:avLst/>
            </a:prstGeom>
            <a:solidFill>
              <a:srgbClr val="314350"/>
            </a:solidFill>
          </p:spPr>
          <p:txBody>
            <a:bodyPr vert="horz" wrap="square" lIns="0" tIns="45720" rIns="0" bIns="0" rtlCol="0">
              <a:spAutoFit/>
            </a:bodyPr>
            <a:lstStyle/>
            <a:p>
              <a:pPr marL="95885" marR="26670">
                <a:lnSpc>
                  <a:spcPct val="100000"/>
                </a:lnSpc>
                <a:spcBef>
                  <a:spcPts val="360"/>
                </a:spcBef>
              </a:pPr>
              <a:r>
                <a:rPr sz="800" b="1" dirty="0">
                  <a:solidFill>
                    <a:srgbClr val="FFFFFF"/>
                  </a:solidFill>
                  <a:latin typeface="Arial"/>
                  <a:cs typeface="Arial"/>
                </a:rPr>
                <a:t>National</a:t>
              </a:r>
              <a:r>
                <a:rPr sz="800" b="1" spc="-25" dirty="0">
                  <a:solidFill>
                    <a:srgbClr val="FFFFFF"/>
                  </a:solidFill>
                  <a:latin typeface="Arial"/>
                  <a:cs typeface="Arial"/>
                </a:rPr>
                <a:t> </a:t>
              </a:r>
              <a:r>
                <a:rPr sz="800" b="1" spc="-10" dirty="0">
                  <a:solidFill>
                    <a:srgbClr val="FFFFFF"/>
                  </a:solidFill>
                  <a:latin typeface="Arial"/>
                  <a:cs typeface="Arial"/>
                </a:rPr>
                <a:t>Patent Granted</a:t>
              </a:r>
              <a:endParaRPr sz="800" dirty="0">
                <a:latin typeface="Arial"/>
                <a:cs typeface="Arial"/>
              </a:endParaRPr>
            </a:p>
          </p:txBody>
        </p:sp>
        <p:sp>
          <p:nvSpPr>
            <p:cNvPr id="86" name="object 19"/>
            <p:cNvSpPr txBox="1"/>
            <p:nvPr/>
          </p:nvSpPr>
          <p:spPr>
            <a:xfrm>
              <a:off x="7605636" y="4631310"/>
              <a:ext cx="620395" cy="391795"/>
            </a:xfrm>
            <a:prstGeom prst="rect">
              <a:avLst/>
            </a:prstGeom>
          </p:spPr>
          <p:txBody>
            <a:bodyPr vert="horz" wrap="square" lIns="0" tIns="12700" rIns="0" bIns="0" rtlCol="0">
              <a:spAutoFit/>
            </a:bodyPr>
            <a:lstStyle/>
            <a:p>
              <a:pPr marL="12700" marR="5080">
                <a:lnSpc>
                  <a:spcPct val="100000"/>
                </a:lnSpc>
                <a:spcBef>
                  <a:spcPts val="100"/>
                </a:spcBef>
              </a:pPr>
              <a:r>
                <a:rPr sz="800" b="1" u="sng" spc="-10" dirty="0">
                  <a:uFill>
                    <a:solidFill>
                      <a:srgbClr val="000000"/>
                    </a:solidFill>
                  </a:uFill>
                  <a:latin typeface="Arial"/>
                  <a:cs typeface="Arial"/>
                </a:rPr>
                <a:t>Exclusive</a:t>
              </a:r>
              <a:r>
                <a:rPr sz="800" b="1" spc="-10" dirty="0">
                  <a:latin typeface="Arial"/>
                  <a:cs typeface="Arial"/>
                </a:rPr>
                <a:t> </a:t>
              </a:r>
              <a:r>
                <a:rPr sz="800" b="1" u="sng" spc="-10" dirty="0">
                  <a:uFill>
                    <a:solidFill>
                      <a:srgbClr val="000000"/>
                    </a:solidFill>
                  </a:uFill>
                  <a:latin typeface="Arial"/>
                  <a:cs typeface="Arial"/>
                </a:rPr>
                <a:t>competence</a:t>
              </a:r>
              <a:r>
                <a:rPr sz="800" b="1" spc="-10" dirty="0">
                  <a:latin typeface="Arial"/>
                  <a:cs typeface="Arial"/>
                </a:rPr>
                <a:t> </a:t>
              </a:r>
              <a:r>
                <a:rPr sz="800" b="1" u="sng" dirty="0">
                  <a:uFill>
                    <a:solidFill>
                      <a:srgbClr val="000000"/>
                    </a:solidFill>
                  </a:uFill>
                  <a:latin typeface="Arial"/>
                  <a:cs typeface="Arial"/>
                </a:rPr>
                <a:t>of</a:t>
              </a:r>
              <a:r>
                <a:rPr sz="800" b="1" u="sng" spc="-15" dirty="0">
                  <a:uFill>
                    <a:solidFill>
                      <a:srgbClr val="000000"/>
                    </a:solidFill>
                  </a:uFill>
                  <a:latin typeface="Arial"/>
                  <a:cs typeface="Arial"/>
                </a:rPr>
                <a:t> </a:t>
              </a:r>
              <a:r>
                <a:rPr sz="800" b="1" u="sng" dirty="0">
                  <a:uFill>
                    <a:solidFill>
                      <a:srgbClr val="000000"/>
                    </a:solidFill>
                  </a:uFill>
                  <a:latin typeface="Arial"/>
                  <a:cs typeface="Arial"/>
                </a:rPr>
                <a:t>the </a:t>
              </a:r>
              <a:r>
                <a:rPr sz="800" b="1" u="sng" spc="-25" dirty="0">
                  <a:uFill>
                    <a:solidFill>
                      <a:srgbClr val="000000"/>
                    </a:solidFill>
                  </a:uFill>
                  <a:latin typeface="Arial"/>
                  <a:cs typeface="Arial"/>
                </a:rPr>
                <a:t>UPC</a:t>
              </a:r>
              <a:endParaRPr sz="800" dirty="0">
                <a:latin typeface="Arial"/>
                <a:cs typeface="Arial"/>
              </a:endParaRPr>
            </a:p>
          </p:txBody>
        </p:sp>
        <p:sp>
          <p:nvSpPr>
            <p:cNvPr id="87" name="object 20"/>
            <p:cNvSpPr txBox="1"/>
            <p:nvPr/>
          </p:nvSpPr>
          <p:spPr>
            <a:xfrm>
              <a:off x="4374896" y="4905757"/>
              <a:ext cx="1247775" cy="269875"/>
            </a:xfrm>
            <a:prstGeom prst="rect">
              <a:avLst/>
            </a:prstGeom>
          </p:spPr>
          <p:txBody>
            <a:bodyPr vert="horz" wrap="square" lIns="0" tIns="12700" rIns="0" bIns="0" rtlCol="0">
              <a:spAutoFit/>
            </a:bodyPr>
            <a:lstStyle/>
            <a:p>
              <a:pPr marL="12700" marR="5080">
                <a:lnSpc>
                  <a:spcPct val="100000"/>
                </a:lnSpc>
                <a:spcBef>
                  <a:spcPts val="100"/>
                </a:spcBef>
              </a:pPr>
              <a:r>
                <a:rPr sz="800" b="1" u="sng" dirty="0">
                  <a:uFill>
                    <a:solidFill>
                      <a:srgbClr val="000000"/>
                    </a:solidFill>
                  </a:uFill>
                  <a:latin typeface="Arial"/>
                  <a:cs typeface="Arial"/>
                </a:rPr>
                <a:t>Exclusive</a:t>
              </a:r>
              <a:r>
                <a:rPr sz="800" b="1" u="sng" spc="-5" dirty="0">
                  <a:uFill>
                    <a:solidFill>
                      <a:srgbClr val="000000"/>
                    </a:solidFill>
                  </a:uFill>
                  <a:latin typeface="Arial"/>
                  <a:cs typeface="Arial"/>
                </a:rPr>
                <a:t> </a:t>
              </a:r>
              <a:r>
                <a:rPr sz="800" b="1" u="sng" dirty="0">
                  <a:uFill>
                    <a:solidFill>
                      <a:srgbClr val="000000"/>
                    </a:solidFill>
                  </a:uFill>
                  <a:latin typeface="Arial"/>
                  <a:cs typeface="Arial"/>
                </a:rPr>
                <a:t>competence </a:t>
              </a:r>
              <a:r>
                <a:rPr sz="800" b="1" u="sng" spc="-25" dirty="0">
                  <a:uFill>
                    <a:solidFill>
                      <a:srgbClr val="000000"/>
                    </a:solidFill>
                  </a:uFill>
                  <a:latin typeface="Arial"/>
                  <a:cs typeface="Arial"/>
                </a:rPr>
                <a:t>of</a:t>
              </a:r>
              <a:r>
                <a:rPr sz="800" b="1" dirty="0">
                  <a:latin typeface="Arial"/>
                  <a:cs typeface="Arial"/>
                </a:rPr>
                <a:t> </a:t>
              </a:r>
              <a:r>
                <a:rPr sz="800" b="1" u="sng" dirty="0">
                  <a:uFill>
                    <a:solidFill>
                      <a:srgbClr val="000000"/>
                    </a:solidFill>
                  </a:uFill>
                  <a:latin typeface="Arial"/>
                  <a:cs typeface="Arial"/>
                </a:rPr>
                <a:t>the</a:t>
              </a:r>
              <a:r>
                <a:rPr sz="800" b="1" u="sng" spc="-15" dirty="0">
                  <a:uFill>
                    <a:solidFill>
                      <a:srgbClr val="000000"/>
                    </a:solidFill>
                  </a:uFill>
                  <a:latin typeface="Arial"/>
                  <a:cs typeface="Arial"/>
                </a:rPr>
                <a:t> </a:t>
              </a:r>
              <a:r>
                <a:rPr sz="800" b="1" u="sng" dirty="0">
                  <a:uFill>
                    <a:solidFill>
                      <a:srgbClr val="000000"/>
                    </a:solidFill>
                  </a:uFill>
                  <a:latin typeface="Arial"/>
                  <a:cs typeface="Arial"/>
                </a:rPr>
                <a:t>national</a:t>
              </a:r>
              <a:r>
                <a:rPr sz="800" b="1" u="sng" spc="-10" dirty="0">
                  <a:uFill>
                    <a:solidFill>
                      <a:srgbClr val="000000"/>
                    </a:solidFill>
                  </a:uFill>
                  <a:latin typeface="Arial"/>
                  <a:cs typeface="Arial"/>
                </a:rPr>
                <a:t> courts</a:t>
              </a:r>
              <a:endParaRPr sz="800" dirty="0">
                <a:latin typeface="Arial"/>
                <a:cs typeface="Arial"/>
              </a:endParaRPr>
            </a:p>
          </p:txBody>
        </p:sp>
        <p:sp>
          <p:nvSpPr>
            <p:cNvPr id="88" name="object 21"/>
            <p:cNvSpPr/>
            <p:nvPr/>
          </p:nvSpPr>
          <p:spPr>
            <a:xfrm>
              <a:off x="6374765" y="2016379"/>
              <a:ext cx="1045844" cy="1156970"/>
            </a:xfrm>
            <a:custGeom>
              <a:avLst/>
              <a:gdLst/>
              <a:ahLst/>
              <a:cxnLst/>
              <a:rect l="l" t="t" r="r" b="b"/>
              <a:pathLst>
                <a:path w="1045845" h="1156970">
                  <a:moveTo>
                    <a:pt x="38100" y="1042288"/>
                  </a:moveTo>
                  <a:lnTo>
                    <a:pt x="0" y="1042288"/>
                  </a:lnTo>
                  <a:lnTo>
                    <a:pt x="56387" y="1156589"/>
                  </a:lnTo>
                  <a:lnTo>
                    <a:pt x="104261" y="1062101"/>
                  </a:lnTo>
                  <a:lnTo>
                    <a:pt x="38100" y="1062101"/>
                  </a:lnTo>
                  <a:lnTo>
                    <a:pt x="38100" y="1042288"/>
                  </a:lnTo>
                  <a:close/>
                </a:path>
                <a:path w="1045845" h="1156970">
                  <a:moveTo>
                    <a:pt x="1007490" y="356488"/>
                  </a:moveTo>
                  <a:lnTo>
                    <a:pt x="56387" y="356488"/>
                  </a:lnTo>
                  <a:lnTo>
                    <a:pt x="49672" y="358064"/>
                  </a:lnTo>
                  <a:lnTo>
                    <a:pt x="43815" y="362235"/>
                  </a:lnTo>
                  <a:lnTo>
                    <a:pt x="39671" y="368169"/>
                  </a:lnTo>
                  <a:lnTo>
                    <a:pt x="38100" y="375031"/>
                  </a:lnTo>
                  <a:lnTo>
                    <a:pt x="38100" y="1062101"/>
                  </a:lnTo>
                  <a:lnTo>
                    <a:pt x="76200" y="1062101"/>
                  </a:lnTo>
                  <a:lnTo>
                    <a:pt x="76200" y="394588"/>
                  </a:lnTo>
                  <a:lnTo>
                    <a:pt x="56387" y="394588"/>
                  </a:lnTo>
                  <a:lnTo>
                    <a:pt x="76200" y="375031"/>
                  </a:lnTo>
                  <a:lnTo>
                    <a:pt x="1007490" y="375031"/>
                  </a:lnTo>
                  <a:lnTo>
                    <a:pt x="1007490" y="356488"/>
                  </a:lnTo>
                  <a:close/>
                </a:path>
                <a:path w="1045845" h="1156970">
                  <a:moveTo>
                    <a:pt x="114300" y="1042288"/>
                  </a:moveTo>
                  <a:lnTo>
                    <a:pt x="76200" y="1042288"/>
                  </a:lnTo>
                  <a:lnTo>
                    <a:pt x="76200" y="1062101"/>
                  </a:lnTo>
                  <a:lnTo>
                    <a:pt x="104261" y="1062101"/>
                  </a:lnTo>
                  <a:lnTo>
                    <a:pt x="114300" y="1042288"/>
                  </a:lnTo>
                  <a:close/>
                </a:path>
                <a:path w="1045845" h="1156970">
                  <a:moveTo>
                    <a:pt x="76200" y="375031"/>
                  </a:moveTo>
                  <a:lnTo>
                    <a:pt x="56387" y="394588"/>
                  </a:lnTo>
                  <a:lnTo>
                    <a:pt x="76200" y="394588"/>
                  </a:lnTo>
                  <a:lnTo>
                    <a:pt x="76200" y="375031"/>
                  </a:lnTo>
                  <a:close/>
                </a:path>
                <a:path w="1045845" h="1156970">
                  <a:moveTo>
                    <a:pt x="1045590" y="356488"/>
                  </a:moveTo>
                  <a:lnTo>
                    <a:pt x="1025652" y="356488"/>
                  </a:lnTo>
                  <a:lnTo>
                    <a:pt x="1007490" y="375031"/>
                  </a:lnTo>
                  <a:lnTo>
                    <a:pt x="76200" y="375031"/>
                  </a:lnTo>
                  <a:lnTo>
                    <a:pt x="76200" y="394588"/>
                  </a:lnTo>
                  <a:lnTo>
                    <a:pt x="1025652" y="394588"/>
                  </a:lnTo>
                  <a:lnTo>
                    <a:pt x="1033160" y="393051"/>
                  </a:lnTo>
                  <a:lnTo>
                    <a:pt x="1039526" y="388858"/>
                  </a:lnTo>
                  <a:lnTo>
                    <a:pt x="1043939" y="382641"/>
                  </a:lnTo>
                  <a:lnTo>
                    <a:pt x="1045590" y="375031"/>
                  </a:lnTo>
                  <a:lnTo>
                    <a:pt x="1045590" y="356488"/>
                  </a:lnTo>
                  <a:close/>
                </a:path>
                <a:path w="1045845" h="1156970">
                  <a:moveTo>
                    <a:pt x="1045590" y="0"/>
                  </a:moveTo>
                  <a:lnTo>
                    <a:pt x="1007490" y="0"/>
                  </a:lnTo>
                  <a:lnTo>
                    <a:pt x="1007490" y="375031"/>
                  </a:lnTo>
                  <a:lnTo>
                    <a:pt x="1025652" y="356488"/>
                  </a:lnTo>
                  <a:lnTo>
                    <a:pt x="1045590" y="356488"/>
                  </a:lnTo>
                  <a:lnTo>
                    <a:pt x="1045590" y="0"/>
                  </a:lnTo>
                  <a:close/>
                </a:path>
              </a:pathLst>
            </a:custGeom>
            <a:solidFill>
              <a:srgbClr val="000000"/>
            </a:solidFill>
          </p:spPr>
          <p:txBody>
            <a:bodyPr wrap="square" lIns="0" tIns="0" rIns="0" bIns="0" rtlCol="0"/>
            <a:lstStyle/>
            <a:p>
              <a:endParaRPr dirty="0"/>
            </a:p>
          </p:txBody>
        </p:sp>
        <p:sp>
          <p:nvSpPr>
            <p:cNvPr id="89" name="object 22"/>
            <p:cNvSpPr txBox="1"/>
            <p:nvPr/>
          </p:nvSpPr>
          <p:spPr>
            <a:xfrm>
              <a:off x="6346952" y="2116710"/>
              <a:ext cx="706120" cy="208279"/>
            </a:xfrm>
            <a:prstGeom prst="rect">
              <a:avLst/>
            </a:prstGeom>
          </p:spPr>
          <p:txBody>
            <a:bodyPr vert="horz" wrap="square" lIns="0" tIns="12065" rIns="0" bIns="0" rtlCol="0">
              <a:spAutoFit/>
            </a:bodyPr>
            <a:lstStyle/>
            <a:p>
              <a:pPr marL="12700" marR="5080">
                <a:lnSpc>
                  <a:spcPct val="100000"/>
                </a:lnSpc>
                <a:spcBef>
                  <a:spcPts val="95"/>
                </a:spcBef>
              </a:pPr>
              <a:r>
                <a:rPr sz="600" b="1" dirty="0">
                  <a:latin typeface="Arial"/>
                  <a:cs typeface="Arial"/>
                </a:rPr>
                <a:t>For</a:t>
              </a:r>
              <a:r>
                <a:rPr sz="600" b="1" spc="-20" dirty="0">
                  <a:latin typeface="Arial"/>
                  <a:cs typeface="Arial"/>
                </a:rPr>
                <a:t> </a:t>
              </a:r>
              <a:r>
                <a:rPr sz="600" b="1" spc="-10" dirty="0">
                  <a:latin typeface="Arial"/>
                  <a:cs typeface="Arial"/>
                </a:rPr>
                <a:t>non-</a:t>
              </a:r>
              <a:r>
                <a:rPr sz="600" b="1" dirty="0">
                  <a:latin typeface="Arial"/>
                  <a:cs typeface="Arial"/>
                </a:rPr>
                <a:t>UP</a:t>
              </a:r>
              <a:r>
                <a:rPr sz="600" b="1" spc="-10" dirty="0">
                  <a:latin typeface="Arial"/>
                  <a:cs typeface="Arial"/>
                </a:rPr>
                <a:t> states:</a:t>
              </a:r>
              <a:r>
                <a:rPr sz="600" b="1" spc="500" dirty="0">
                  <a:latin typeface="Arial"/>
                  <a:cs typeface="Arial"/>
                </a:rPr>
                <a:t> </a:t>
              </a:r>
              <a:r>
                <a:rPr sz="600" b="1" dirty="0">
                  <a:latin typeface="Arial"/>
                  <a:cs typeface="Arial"/>
                </a:rPr>
                <a:t>same as</a:t>
              </a:r>
              <a:r>
                <a:rPr sz="600" b="1" spc="-25" dirty="0">
                  <a:latin typeface="Arial"/>
                  <a:cs typeface="Arial"/>
                </a:rPr>
                <a:t> </a:t>
              </a:r>
              <a:r>
                <a:rPr sz="600" b="1" spc="-10" dirty="0">
                  <a:latin typeface="Arial"/>
                  <a:cs typeface="Arial"/>
                </a:rPr>
                <a:t>currently</a:t>
              </a:r>
              <a:endParaRPr sz="600" dirty="0">
                <a:latin typeface="Arial"/>
                <a:cs typeface="Arial"/>
              </a:endParaRPr>
            </a:p>
          </p:txBody>
        </p:sp>
        <p:sp>
          <p:nvSpPr>
            <p:cNvPr id="90" name="object 23"/>
            <p:cNvSpPr/>
            <p:nvPr/>
          </p:nvSpPr>
          <p:spPr>
            <a:xfrm>
              <a:off x="4486402" y="3945635"/>
              <a:ext cx="981710" cy="459105"/>
            </a:xfrm>
            <a:custGeom>
              <a:avLst/>
              <a:gdLst/>
              <a:ahLst/>
              <a:cxnLst/>
              <a:rect l="l" t="t" r="r" b="b"/>
              <a:pathLst>
                <a:path w="981710" h="459104">
                  <a:moveTo>
                    <a:pt x="981328" y="0"/>
                  </a:moveTo>
                  <a:lnTo>
                    <a:pt x="0" y="0"/>
                  </a:lnTo>
                  <a:lnTo>
                    <a:pt x="0" y="458597"/>
                  </a:lnTo>
                  <a:lnTo>
                    <a:pt x="981328" y="458597"/>
                  </a:lnTo>
                  <a:lnTo>
                    <a:pt x="981328" y="0"/>
                  </a:lnTo>
                  <a:close/>
                </a:path>
              </a:pathLst>
            </a:custGeom>
            <a:solidFill>
              <a:srgbClr val="314350"/>
            </a:solidFill>
          </p:spPr>
          <p:txBody>
            <a:bodyPr wrap="square" lIns="0" tIns="0" rIns="0" bIns="0" rtlCol="0"/>
            <a:lstStyle/>
            <a:p>
              <a:endParaRPr dirty="0"/>
            </a:p>
          </p:txBody>
        </p:sp>
        <p:sp>
          <p:nvSpPr>
            <p:cNvPr id="91" name="object 24"/>
            <p:cNvSpPr txBox="1"/>
            <p:nvPr/>
          </p:nvSpPr>
          <p:spPr>
            <a:xfrm>
              <a:off x="4568304" y="3979178"/>
              <a:ext cx="814069" cy="391795"/>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F1F1F1"/>
                  </a:solidFill>
                  <a:latin typeface="Arial"/>
                  <a:cs typeface="Arial"/>
                </a:rPr>
                <a:t>National</a:t>
              </a:r>
              <a:r>
                <a:rPr sz="800" b="1" spc="-20" dirty="0">
                  <a:solidFill>
                    <a:srgbClr val="F1F1F1"/>
                  </a:solidFill>
                  <a:latin typeface="Arial"/>
                  <a:cs typeface="Arial"/>
                </a:rPr>
                <a:t> </a:t>
              </a:r>
              <a:r>
                <a:rPr sz="800" b="1" spc="-10" dirty="0">
                  <a:solidFill>
                    <a:srgbClr val="F1F1F1"/>
                  </a:solidFill>
                  <a:latin typeface="Arial"/>
                  <a:cs typeface="Arial"/>
                </a:rPr>
                <a:t>Patent </a:t>
              </a:r>
              <a:r>
                <a:rPr sz="800" b="1" dirty="0">
                  <a:solidFill>
                    <a:srgbClr val="F1F1F1"/>
                  </a:solidFill>
                  <a:latin typeface="Arial"/>
                  <a:cs typeface="Arial"/>
                </a:rPr>
                <a:t>(incl.</a:t>
              </a:r>
              <a:r>
                <a:rPr sz="800" b="1" spc="-25" dirty="0">
                  <a:solidFill>
                    <a:srgbClr val="F1F1F1"/>
                  </a:solidFill>
                  <a:latin typeface="Arial"/>
                  <a:cs typeface="Arial"/>
                </a:rPr>
                <a:t> </a:t>
              </a:r>
              <a:r>
                <a:rPr sz="800" b="1" dirty="0">
                  <a:solidFill>
                    <a:srgbClr val="F1F1F1"/>
                  </a:solidFill>
                  <a:latin typeface="Arial"/>
                  <a:cs typeface="Arial"/>
                </a:rPr>
                <a:t>UPC</a:t>
              </a:r>
              <a:r>
                <a:rPr sz="800" b="1" spc="-10" dirty="0">
                  <a:solidFill>
                    <a:srgbClr val="F1F1F1"/>
                  </a:solidFill>
                  <a:latin typeface="Arial"/>
                  <a:cs typeface="Arial"/>
                </a:rPr>
                <a:t> </a:t>
              </a:r>
              <a:r>
                <a:rPr sz="800" b="1" spc="-25" dirty="0">
                  <a:solidFill>
                    <a:srgbClr val="F1F1F1"/>
                  </a:solidFill>
                  <a:latin typeface="Arial"/>
                  <a:cs typeface="Arial"/>
                </a:rPr>
                <a:t>and</a:t>
              </a:r>
              <a:r>
                <a:rPr sz="800" b="1" spc="-10" dirty="0">
                  <a:solidFill>
                    <a:srgbClr val="F1F1F1"/>
                  </a:solidFill>
                  <a:latin typeface="Arial"/>
                  <a:cs typeface="Arial"/>
                </a:rPr>
                <a:t> non-</a:t>
              </a:r>
              <a:r>
                <a:rPr sz="800" b="1" dirty="0">
                  <a:solidFill>
                    <a:srgbClr val="F1F1F1"/>
                  </a:solidFill>
                  <a:latin typeface="Arial"/>
                  <a:cs typeface="Arial"/>
                </a:rPr>
                <a:t>UPC</a:t>
              </a:r>
              <a:r>
                <a:rPr sz="800" b="1" spc="10" dirty="0">
                  <a:solidFill>
                    <a:srgbClr val="F1F1F1"/>
                  </a:solidFill>
                  <a:latin typeface="Arial"/>
                  <a:cs typeface="Arial"/>
                </a:rPr>
                <a:t> </a:t>
              </a:r>
              <a:r>
                <a:rPr sz="800" b="1" spc="-10" dirty="0">
                  <a:solidFill>
                    <a:srgbClr val="F1F1F1"/>
                  </a:solidFill>
                  <a:latin typeface="Arial"/>
                  <a:cs typeface="Arial"/>
                </a:rPr>
                <a:t>states)</a:t>
              </a:r>
              <a:endParaRPr sz="800" dirty="0">
                <a:latin typeface="Arial"/>
                <a:cs typeface="Arial"/>
              </a:endParaRPr>
            </a:p>
          </p:txBody>
        </p:sp>
        <p:sp>
          <p:nvSpPr>
            <p:cNvPr id="92" name="object 25"/>
            <p:cNvSpPr/>
            <p:nvPr/>
          </p:nvSpPr>
          <p:spPr>
            <a:xfrm>
              <a:off x="4527677" y="4447159"/>
              <a:ext cx="867410" cy="460375"/>
            </a:xfrm>
            <a:custGeom>
              <a:avLst/>
              <a:gdLst/>
              <a:ahLst/>
              <a:cxnLst/>
              <a:rect l="l" t="t" r="r" b="b"/>
              <a:pathLst>
                <a:path w="867410" h="460375">
                  <a:moveTo>
                    <a:pt x="867028" y="0"/>
                  </a:moveTo>
                  <a:lnTo>
                    <a:pt x="0" y="0"/>
                  </a:lnTo>
                  <a:lnTo>
                    <a:pt x="0" y="459994"/>
                  </a:lnTo>
                  <a:lnTo>
                    <a:pt x="867028" y="459994"/>
                  </a:lnTo>
                  <a:lnTo>
                    <a:pt x="867028" y="0"/>
                  </a:lnTo>
                  <a:close/>
                </a:path>
              </a:pathLst>
            </a:custGeom>
            <a:solidFill>
              <a:srgbClr val="314350"/>
            </a:solidFill>
          </p:spPr>
          <p:txBody>
            <a:bodyPr wrap="square" lIns="0" tIns="0" rIns="0" bIns="0" rtlCol="0"/>
            <a:lstStyle/>
            <a:p>
              <a:endParaRPr dirty="0"/>
            </a:p>
          </p:txBody>
        </p:sp>
        <p:sp>
          <p:nvSpPr>
            <p:cNvPr id="93" name="object 26"/>
            <p:cNvSpPr txBox="1"/>
            <p:nvPr/>
          </p:nvSpPr>
          <p:spPr>
            <a:xfrm>
              <a:off x="4610989" y="4482085"/>
              <a:ext cx="591820" cy="39179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F1F1F1"/>
                  </a:solidFill>
                  <a:latin typeface="Arial"/>
                  <a:cs typeface="Arial"/>
                </a:rPr>
                <a:t>Non-</a:t>
              </a:r>
              <a:r>
                <a:rPr sz="800" b="1" spc="-25" dirty="0">
                  <a:solidFill>
                    <a:srgbClr val="F1F1F1"/>
                  </a:solidFill>
                  <a:latin typeface="Arial"/>
                  <a:cs typeface="Arial"/>
                </a:rPr>
                <a:t>UPC</a:t>
              </a:r>
              <a:endParaRPr sz="800" dirty="0">
                <a:latin typeface="Arial"/>
                <a:cs typeface="Arial"/>
              </a:endParaRPr>
            </a:p>
            <a:p>
              <a:pPr marL="12700" marR="5080">
                <a:lnSpc>
                  <a:spcPct val="100000"/>
                </a:lnSpc>
              </a:pPr>
              <a:r>
                <a:rPr sz="800" b="1" dirty="0">
                  <a:solidFill>
                    <a:srgbClr val="F1F1F1"/>
                  </a:solidFill>
                  <a:latin typeface="Arial"/>
                  <a:cs typeface="Arial"/>
                </a:rPr>
                <a:t>EPC</a:t>
              </a:r>
              <a:r>
                <a:rPr sz="800" b="1" spc="-5" dirty="0">
                  <a:solidFill>
                    <a:srgbClr val="F1F1F1"/>
                  </a:solidFill>
                  <a:latin typeface="Arial"/>
                  <a:cs typeface="Arial"/>
                </a:rPr>
                <a:t> </a:t>
              </a:r>
              <a:r>
                <a:rPr sz="800" b="1" spc="-10" dirty="0">
                  <a:solidFill>
                    <a:srgbClr val="F1F1F1"/>
                  </a:solidFill>
                  <a:latin typeface="Arial"/>
                  <a:cs typeface="Arial"/>
                </a:rPr>
                <a:t>states </a:t>
              </a:r>
              <a:r>
                <a:rPr sz="800" b="1" dirty="0">
                  <a:solidFill>
                    <a:srgbClr val="F1F1F1"/>
                  </a:solidFill>
                  <a:latin typeface="Arial"/>
                  <a:cs typeface="Arial"/>
                </a:rPr>
                <a:t>(EPO</a:t>
              </a:r>
              <a:r>
                <a:rPr sz="800" b="1" spc="-5" dirty="0">
                  <a:solidFill>
                    <a:srgbClr val="F1F1F1"/>
                  </a:solidFill>
                  <a:latin typeface="Arial"/>
                  <a:cs typeface="Arial"/>
                </a:rPr>
                <a:t> </a:t>
              </a:r>
              <a:r>
                <a:rPr sz="800" b="1" spc="-10" dirty="0">
                  <a:solidFill>
                    <a:srgbClr val="F1F1F1"/>
                  </a:solidFill>
                  <a:latin typeface="Arial"/>
                  <a:cs typeface="Arial"/>
                </a:rPr>
                <a:t>route)</a:t>
              </a:r>
              <a:endParaRPr sz="800" dirty="0">
                <a:latin typeface="Arial"/>
                <a:cs typeface="Arial"/>
              </a:endParaRPr>
            </a:p>
          </p:txBody>
        </p:sp>
        <p:sp>
          <p:nvSpPr>
            <p:cNvPr id="94" name="object 27"/>
            <p:cNvSpPr/>
            <p:nvPr/>
          </p:nvSpPr>
          <p:spPr>
            <a:xfrm>
              <a:off x="7743317" y="2773806"/>
              <a:ext cx="374650" cy="1402080"/>
            </a:xfrm>
            <a:custGeom>
              <a:avLst/>
              <a:gdLst/>
              <a:ahLst/>
              <a:cxnLst/>
              <a:rect l="l" t="t" r="r" b="b"/>
              <a:pathLst>
                <a:path w="374650" h="1402079">
                  <a:moveTo>
                    <a:pt x="374650" y="441960"/>
                  </a:moveTo>
                  <a:lnTo>
                    <a:pt x="152400" y="441960"/>
                  </a:lnTo>
                  <a:lnTo>
                    <a:pt x="152400" y="0"/>
                  </a:lnTo>
                  <a:lnTo>
                    <a:pt x="114300" y="0"/>
                  </a:lnTo>
                  <a:lnTo>
                    <a:pt x="114300" y="441960"/>
                  </a:lnTo>
                  <a:lnTo>
                    <a:pt x="0" y="441960"/>
                  </a:lnTo>
                  <a:lnTo>
                    <a:pt x="0" y="618617"/>
                  </a:lnTo>
                  <a:lnTo>
                    <a:pt x="114300" y="618617"/>
                  </a:lnTo>
                  <a:lnTo>
                    <a:pt x="114300" y="1287780"/>
                  </a:lnTo>
                  <a:lnTo>
                    <a:pt x="76200" y="1287780"/>
                  </a:lnTo>
                  <a:lnTo>
                    <a:pt x="134239" y="1402080"/>
                  </a:lnTo>
                  <a:lnTo>
                    <a:pt x="180746" y="1307592"/>
                  </a:lnTo>
                  <a:lnTo>
                    <a:pt x="190500" y="1287780"/>
                  </a:lnTo>
                  <a:lnTo>
                    <a:pt x="152400" y="1287780"/>
                  </a:lnTo>
                  <a:lnTo>
                    <a:pt x="152400" y="618617"/>
                  </a:lnTo>
                  <a:lnTo>
                    <a:pt x="374650" y="618617"/>
                  </a:lnTo>
                  <a:lnTo>
                    <a:pt x="374650" y="441960"/>
                  </a:lnTo>
                  <a:close/>
                </a:path>
              </a:pathLst>
            </a:custGeom>
            <a:solidFill>
              <a:srgbClr val="000000"/>
            </a:solidFill>
          </p:spPr>
          <p:txBody>
            <a:bodyPr wrap="square" lIns="0" tIns="0" rIns="0" bIns="0" rtlCol="0"/>
            <a:lstStyle/>
            <a:p>
              <a:endParaRPr dirty="0"/>
            </a:p>
          </p:txBody>
        </p:sp>
        <p:sp>
          <p:nvSpPr>
            <p:cNvPr id="95" name="object 28"/>
            <p:cNvSpPr txBox="1"/>
            <p:nvPr/>
          </p:nvSpPr>
          <p:spPr>
            <a:xfrm>
              <a:off x="7829677" y="3250566"/>
              <a:ext cx="177165" cy="116839"/>
            </a:xfrm>
            <a:prstGeom prst="rect">
              <a:avLst/>
            </a:prstGeom>
          </p:spPr>
          <p:txBody>
            <a:bodyPr vert="horz" wrap="square" lIns="0" tIns="12065" rIns="0" bIns="0" rtlCol="0">
              <a:spAutoFit/>
            </a:bodyPr>
            <a:lstStyle/>
            <a:p>
              <a:pPr marL="12700">
                <a:lnSpc>
                  <a:spcPct val="100000"/>
                </a:lnSpc>
                <a:spcBef>
                  <a:spcPts val="95"/>
                </a:spcBef>
              </a:pPr>
              <a:r>
                <a:rPr sz="600" b="1" spc="-25" dirty="0">
                  <a:solidFill>
                    <a:srgbClr val="F1F1F1"/>
                  </a:solidFill>
                  <a:latin typeface="Arial"/>
                  <a:cs typeface="Arial"/>
                </a:rPr>
                <a:t>YES</a:t>
              </a:r>
              <a:endParaRPr sz="600" dirty="0">
                <a:latin typeface="Arial"/>
                <a:cs typeface="Arial"/>
              </a:endParaRPr>
            </a:p>
          </p:txBody>
        </p:sp>
        <p:sp>
          <p:nvSpPr>
            <p:cNvPr id="96" name="object 29"/>
            <p:cNvSpPr/>
            <p:nvPr/>
          </p:nvSpPr>
          <p:spPr>
            <a:xfrm>
              <a:off x="6717792" y="2778378"/>
              <a:ext cx="946150" cy="629920"/>
            </a:xfrm>
            <a:custGeom>
              <a:avLst/>
              <a:gdLst/>
              <a:ahLst/>
              <a:cxnLst/>
              <a:rect l="l" t="t" r="r" b="b"/>
              <a:pathLst>
                <a:path w="946150" h="629920">
                  <a:moveTo>
                    <a:pt x="946150" y="434594"/>
                  </a:moveTo>
                  <a:lnTo>
                    <a:pt x="819785" y="434594"/>
                  </a:lnTo>
                  <a:lnTo>
                    <a:pt x="819785" y="0"/>
                  </a:lnTo>
                  <a:lnTo>
                    <a:pt x="781685" y="0"/>
                  </a:lnTo>
                  <a:lnTo>
                    <a:pt x="781685" y="434594"/>
                  </a:lnTo>
                  <a:lnTo>
                    <a:pt x="603250" y="434594"/>
                  </a:lnTo>
                  <a:lnTo>
                    <a:pt x="603250" y="490601"/>
                  </a:lnTo>
                  <a:lnTo>
                    <a:pt x="114300" y="490601"/>
                  </a:lnTo>
                  <a:lnTo>
                    <a:pt x="114300" y="452501"/>
                  </a:lnTo>
                  <a:lnTo>
                    <a:pt x="0" y="508889"/>
                  </a:lnTo>
                  <a:lnTo>
                    <a:pt x="114300" y="566801"/>
                  </a:lnTo>
                  <a:lnTo>
                    <a:pt x="114300" y="528701"/>
                  </a:lnTo>
                  <a:lnTo>
                    <a:pt x="603250" y="528701"/>
                  </a:lnTo>
                  <a:lnTo>
                    <a:pt x="603250" y="629551"/>
                  </a:lnTo>
                  <a:lnTo>
                    <a:pt x="946150" y="629551"/>
                  </a:lnTo>
                  <a:lnTo>
                    <a:pt x="946150" y="434594"/>
                  </a:lnTo>
                  <a:close/>
                </a:path>
              </a:pathLst>
            </a:custGeom>
            <a:solidFill>
              <a:srgbClr val="000000"/>
            </a:solidFill>
          </p:spPr>
          <p:txBody>
            <a:bodyPr wrap="square" lIns="0" tIns="0" rIns="0" bIns="0" rtlCol="0"/>
            <a:lstStyle/>
            <a:p>
              <a:endParaRPr dirty="0"/>
            </a:p>
          </p:txBody>
        </p:sp>
        <p:sp>
          <p:nvSpPr>
            <p:cNvPr id="97" name="object 30"/>
            <p:cNvSpPr txBox="1"/>
            <p:nvPr/>
          </p:nvSpPr>
          <p:spPr>
            <a:xfrm>
              <a:off x="7406106" y="3249042"/>
              <a:ext cx="139700" cy="116839"/>
            </a:xfrm>
            <a:prstGeom prst="rect">
              <a:avLst/>
            </a:prstGeom>
          </p:spPr>
          <p:txBody>
            <a:bodyPr vert="horz" wrap="square" lIns="0" tIns="12065" rIns="0" bIns="0" rtlCol="0">
              <a:spAutoFit/>
            </a:bodyPr>
            <a:lstStyle/>
            <a:p>
              <a:pPr marL="12700">
                <a:lnSpc>
                  <a:spcPct val="100000"/>
                </a:lnSpc>
                <a:spcBef>
                  <a:spcPts val="95"/>
                </a:spcBef>
              </a:pPr>
              <a:r>
                <a:rPr sz="600" b="1" spc="-25" dirty="0">
                  <a:solidFill>
                    <a:srgbClr val="F1F1F1"/>
                  </a:solidFill>
                  <a:latin typeface="Arial"/>
                  <a:cs typeface="Arial"/>
                </a:rPr>
                <a:t>NO</a:t>
              </a:r>
              <a:endParaRPr sz="600" dirty="0">
                <a:latin typeface="Arial"/>
                <a:cs typeface="Arial"/>
              </a:endParaRPr>
            </a:p>
          </p:txBody>
        </p:sp>
        <p:grpSp>
          <p:nvGrpSpPr>
            <p:cNvPr id="98" name="object 31"/>
            <p:cNvGrpSpPr/>
            <p:nvPr/>
          </p:nvGrpSpPr>
          <p:grpSpPr>
            <a:xfrm>
              <a:off x="5301996" y="2641345"/>
              <a:ext cx="1873250" cy="2595880"/>
              <a:chOff x="5301996" y="2641345"/>
              <a:chExt cx="1873250" cy="2595880"/>
            </a:xfrm>
          </p:grpSpPr>
          <p:sp>
            <p:nvSpPr>
              <p:cNvPr id="106" name="object 32"/>
              <p:cNvSpPr/>
              <p:nvPr/>
            </p:nvSpPr>
            <p:spPr>
              <a:xfrm>
                <a:off x="5958713" y="3895470"/>
                <a:ext cx="1216660" cy="1341755"/>
              </a:xfrm>
              <a:custGeom>
                <a:avLst/>
                <a:gdLst/>
                <a:ahLst/>
                <a:cxnLst/>
                <a:rect l="l" t="t" r="r" b="b"/>
                <a:pathLst>
                  <a:path w="1216659" h="1341754">
                    <a:moveTo>
                      <a:pt x="28828" y="1313814"/>
                    </a:moveTo>
                    <a:lnTo>
                      <a:pt x="15494" y="1313814"/>
                    </a:lnTo>
                    <a:lnTo>
                      <a:pt x="15494" y="1341246"/>
                    </a:lnTo>
                    <a:lnTo>
                      <a:pt x="45720" y="1341246"/>
                    </a:lnTo>
                    <a:lnTo>
                      <a:pt x="45720" y="1327150"/>
                    </a:lnTo>
                    <a:lnTo>
                      <a:pt x="28828" y="1327150"/>
                    </a:lnTo>
                    <a:lnTo>
                      <a:pt x="28828" y="1313814"/>
                    </a:lnTo>
                    <a:close/>
                  </a:path>
                  <a:path w="1216659" h="1341754">
                    <a:moveTo>
                      <a:pt x="28828" y="1240408"/>
                    </a:moveTo>
                    <a:lnTo>
                      <a:pt x="0" y="1240408"/>
                    </a:lnTo>
                    <a:lnTo>
                      <a:pt x="0" y="1327150"/>
                    </a:lnTo>
                    <a:lnTo>
                      <a:pt x="15494" y="1327150"/>
                    </a:lnTo>
                    <a:lnTo>
                      <a:pt x="15494" y="1313814"/>
                    </a:lnTo>
                    <a:lnTo>
                      <a:pt x="28828" y="1313814"/>
                    </a:lnTo>
                    <a:lnTo>
                      <a:pt x="28828" y="1240408"/>
                    </a:lnTo>
                    <a:close/>
                  </a:path>
                  <a:path w="1216659" h="1341754">
                    <a:moveTo>
                      <a:pt x="45720" y="1313814"/>
                    </a:moveTo>
                    <a:lnTo>
                      <a:pt x="28828" y="1313814"/>
                    </a:lnTo>
                    <a:lnTo>
                      <a:pt x="28828" y="1327150"/>
                    </a:lnTo>
                    <a:lnTo>
                      <a:pt x="45720" y="1327150"/>
                    </a:lnTo>
                    <a:lnTo>
                      <a:pt x="45720" y="1313814"/>
                    </a:lnTo>
                    <a:close/>
                  </a:path>
                  <a:path w="1216659" h="1341754">
                    <a:moveTo>
                      <a:pt x="28828" y="1124711"/>
                    </a:moveTo>
                    <a:lnTo>
                      <a:pt x="0" y="1124711"/>
                    </a:lnTo>
                    <a:lnTo>
                      <a:pt x="0" y="1211452"/>
                    </a:lnTo>
                    <a:lnTo>
                      <a:pt x="28828" y="1211452"/>
                    </a:lnTo>
                    <a:lnTo>
                      <a:pt x="28828" y="1124711"/>
                    </a:lnTo>
                    <a:close/>
                  </a:path>
                  <a:path w="1216659" h="1341754">
                    <a:moveTo>
                      <a:pt x="28828" y="1010411"/>
                    </a:moveTo>
                    <a:lnTo>
                      <a:pt x="0" y="1010411"/>
                    </a:lnTo>
                    <a:lnTo>
                      <a:pt x="0" y="1097152"/>
                    </a:lnTo>
                    <a:lnTo>
                      <a:pt x="28828" y="1097152"/>
                    </a:lnTo>
                    <a:lnTo>
                      <a:pt x="28828" y="1010411"/>
                    </a:lnTo>
                    <a:close/>
                  </a:path>
                  <a:path w="1216659" h="1341754">
                    <a:moveTo>
                      <a:pt x="28828" y="894587"/>
                    </a:moveTo>
                    <a:lnTo>
                      <a:pt x="0" y="894587"/>
                    </a:lnTo>
                    <a:lnTo>
                      <a:pt x="0" y="981328"/>
                    </a:lnTo>
                    <a:lnTo>
                      <a:pt x="28828" y="981328"/>
                    </a:lnTo>
                    <a:lnTo>
                      <a:pt x="28828" y="894587"/>
                    </a:lnTo>
                    <a:close/>
                  </a:path>
                  <a:path w="1216659" h="1341754">
                    <a:moveTo>
                      <a:pt x="28828" y="778636"/>
                    </a:moveTo>
                    <a:lnTo>
                      <a:pt x="0" y="778636"/>
                    </a:lnTo>
                    <a:lnTo>
                      <a:pt x="0" y="865377"/>
                    </a:lnTo>
                    <a:lnTo>
                      <a:pt x="28828" y="865377"/>
                    </a:lnTo>
                    <a:lnTo>
                      <a:pt x="28828" y="778636"/>
                    </a:lnTo>
                    <a:close/>
                  </a:path>
                  <a:path w="1216659" h="1341754">
                    <a:moveTo>
                      <a:pt x="28828" y="664336"/>
                    </a:moveTo>
                    <a:lnTo>
                      <a:pt x="0" y="664336"/>
                    </a:lnTo>
                    <a:lnTo>
                      <a:pt x="0" y="749680"/>
                    </a:lnTo>
                    <a:lnTo>
                      <a:pt x="28828" y="749680"/>
                    </a:lnTo>
                    <a:lnTo>
                      <a:pt x="28828" y="664336"/>
                    </a:lnTo>
                    <a:close/>
                  </a:path>
                  <a:path w="1216659" h="1341754">
                    <a:moveTo>
                      <a:pt x="28828" y="548639"/>
                    </a:moveTo>
                    <a:lnTo>
                      <a:pt x="0" y="548639"/>
                    </a:lnTo>
                    <a:lnTo>
                      <a:pt x="0" y="635381"/>
                    </a:lnTo>
                    <a:lnTo>
                      <a:pt x="28828" y="635381"/>
                    </a:lnTo>
                    <a:lnTo>
                      <a:pt x="28828" y="548639"/>
                    </a:lnTo>
                    <a:close/>
                  </a:path>
                  <a:path w="1216659" h="1341754">
                    <a:moveTo>
                      <a:pt x="28828" y="432815"/>
                    </a:moveTo>
                    <a:lnTo>
                      <a:pt x="0" y="432815"/>
                    </a:lnTo>
                    <a:lnTo>
                      <a:pt x="0" y="519556"/>
                    </a:lnTo>
                    <a:lnTo>
                      <a:pt x="28828" y="519556"/>
                    </a:lnTo>
                    <a:lnTo>
                      <a:pt x="28828" y="432815"/>
                    </a:lnTo>
                    <a:close/>
                  </a:path>
                  <a:path w="1216659" h="1341754">
                    <a:moveTo>
                      <a:pt x="28828" y="316864"/>
                    </a:moveTo>
                    <a:lnTo>
                      <a:pt x="0" y="316864"/>
                    </a:lnTo>
                    <a:lnTo>
                      <a:pt x="0" y="403606"/>
                    </a:lnTo>
                    <a:lnTo>
                      <a:pt x="28828" y="403606"/>
                    </a:lnTo>
                    <a:lnTo>
                      <a:pt x="28828" y="316864"/>
                    </a:lnTo>
                    <a:close/>
                  </a:path>
                  <a:path w="1216659" h="1341754">
                    <a:moveTo>
                      <a:pt x="28828" y="202564"/>
                    </a:moveTo>
                    <a:lnTo>
                      <a:pt x="0" y="202564"/>
                    </a:lnTo>
                    <a:lnTo>
                      <a:pt x="0" y="287781"/>
                    </a:lnTo>
                    <a:lnTo>
                      <a:pt x="28828" y="287781"/>
                    </a:lnTo>
                    <a:lnTo>
                      <a:pt x="28828" y="202564"/>
                    </a:lnTo>
                    <a:close/>
                  </a:path>
                  <a:path w="1216659" h="1341754">
                    <a:moveTo>
                      <a:pt x="28828" y="86740"/>
                    </a:moveTo>
                    <a:lnTo>
                      <a:pt x="0" y="86740"/>
                    </a:lnTo>
                    <a:lnTo>
                      <a:pt x="0" y="173481"/>
                    </a:lnTo>
                    <a:lnTo>
                      <a:pt x="28828" y="173481"/>
                    </a:lnTo>
                    <a:lnTo>
                      <a:pt x="28828" y="86740"/>
                    </a:lnTo>
                    <a:close/>
                  </a:path>
                  <a:path w="1216659" h="1341754">
                    <a:moveTo>
                      <a:pt x="58038" y="0"/>
                    </a:moveTo>
                    <a:lnTo>
                      <a:pt x="6096" y="0"/>
                    </a:lnTo>
                    <a:lnTo>
                      <a:pt x="0" y="5968"/>
                    </a:lnTo>
                    <a:lnTo>
                      <a:pt x="0" y="57911"/>
                    </a:lnTo>
                    <a:lnTo>
                      <a:pt x="29083" y="57911"/>
                    </a:lnTo>
                    <a:lnTo>
                      <a:pt x="29083" y="28828"/>
                    </a:lnTo>
                    <a:lnTo>
                      <a:pt x="15239" y="28828"/>
                    </a:lnTo>
                    <a:lnTo>
                      <a:pt x="29083" y="13715"/>
                    </a:lnTo>
                    <a:lnTo>
                      <a:pt x="58038" y="13715"/>
                    </a:lnTo>
                    <a:lnTo>
                      <a:pt x="58038" y="0"/>
                    </a:lnTo>
                    <a:close/>
                  </a:path>
                  <a:path w="1216659" h="1341754">
                    <a:moveTo>
                      <a:pt x="29083" y="13715"/>
                    </a:moveTo>
                    <a:lnTo>
                      <a:pt x="15239" y="28828"/>
                    </a:lnTo>
                    <a:lnTo>
                      <a:pt x="29083" y="28828"/>
                    </a:lnTo>
                    <a:lnTo>
                      <a:pt x="29083" y="13715"/>
                    </a:lnTo>
                    <a:close/>
                  </a:path>
                  <a:path w="1216659" h="1341754">
                    <a:moveTo>
                      <a:pt x="58038" y="13715"/>
                    </a:moveTo>
                    <a:lnTo>
                      <a:pt x="29083" y="13715"/>
                    </a:lnTo>
                    <a:lnTo>
                      <a:pt x="29083" y="28828"/>
                    </a:lnTo>
                    <a:lnTo>
                      <a:pt x="58038" y="28828"/>
                    </a:lnTo>
                    <a:lnTo>
                      <a:pt x="58038" y="13715"/>
                    </a:lnTo>
                    <a:close/>
                  </a:path>
                  <a:path w="1216659" h="1341754">
                    <a:moveTo>
                      <a:pt x="173354" y="0"/>
                    </a:moveTo>
                    <a:lnTo>
                      <a:pt x="86613" y="0"/>
                    </a:lnTo>
                    <a:lnTo>
                      <a:pt x="86613" y="28828"/>
                    </a:lnTo>
                    <a:lnTo>
                      <a:pt x="173354" y="28828"/>
                    </a:lnTo>
                    <a:lnTo>
                      <a:pt x="173354" y="0"/>
                    </a:lnTo>
                    <a:close/>
                  </a:path>
                  <a:path w="1216659" h="1341754">
                    <a:moveTo>
                      <a:pt x="289560" y="0"/>
                    </a:moveTo>
                    <a:lnTo>
                      <a:pt x="202819" y="0"/>
                    </a:lnTo>
                    <a:lnTo>
                      <a:pt x="202819" y="28828"/>
                    </a:lnTo>
                    <a:lnTo>
                      <a:pt x="289560" y="28828"/>
                    </a:lnTo>
                    <a:lnTo>
                      <a:pt x="289560" y="0"/>
                    </a:lnTo>
                    <a:close/>
                  </a:path>
                  <a:path w="1216659" h="1341754">
                    <a:moveTo>
                      <a:pt x="405129" y="0"/>
                    </a:moveTo>
                    <a:lnTo>
                      <a:pt x="318388" y="0"/>
                    </a:lnTo>
                    <a:lnTo>
                      <a:pt x="318388" y="28828"/>
                    </a:lnTo>
                    <a:lnTo>
                      <a:pt x="405129" y="28828"/>
                    </a:lnTo>
                    <a:lnTo>
                      <a:pt x="405129" y="0"/>
                    </a:lnTo>
                    <a:close/>
                  </a:path>
                  <a:path w="1216659" h="1341754">
                    <a:moveTo>
                      <a:pt x="519684" y="0"/>
                    </a:moveTo>
                    <a:lnTo>
                      <a:pt x="434339" y="0"/>
                    </a:lnTo>
                    <a:lnTo>
                      <a:pt x="434339" y="28828"/>
                    </a:lnTo>
                    <a:lnTo>
                      <a:pt x="519684" y="28828"/>
                    </a:lnTo>
                    <a:lnTo>
                      <a:pt x="519684" y="0"/>
                    </a:lnTo>
                    <a:close/>
                  </a:path>
                  <a:path w="1216659" h="1341754">
                    <a:moveTo>
                      <a:pt x="635381" y="0"/>
                    </a:moveTo>
                    <a:lnTo>
                      <a:pt x="548639" y="0"/>
                    </a:lnTo>
                    <a:lnTo>
                      <a:pt x="548639" y="28828"/>
                    </a:lnTo>
                    <a:lnTo>
                      <a:pt x="635381" y="28828"/>
                    </a:lnTo>
                    <a:lnTo>
                      <a:pt x="635381" y="0"/>
                    </a:lnTo>
                    <a:close/>
                  </a:path>
                  <a:path w="1216659" h="1341754">
                    <a:moveTo>
                      <a:pt x="751205" y="0"/>
                    </a:moveTo>
                    <a:lnTo>
                      <a:pt x="664463" y="0"/>
                    </a:lnTo>
                    <a:lnTo>
                      <a:pt x="664463" y="28828"/>
                    </a:lnTo>
                    <a:lnTo>
                      <a:pt x="751205" y="28828"/>
                    </a:lnTo>
                    <a:lnTo>
                      <a:pt x="751205" y="0"/>
                    </a:lnTo>
                    <a:close/>
                  </a:path>
                  <a:path w="1216659" h="1341754">
                    <a:moveTo>
                      <a:pt x="867156" y="0"/>
                    </a:moveTo>
                    <a:lnTo>
                      <a:pt x="780414" y="0"/>
                    </a:lnTo>
                    <a:lnTo>
                      <a:pt x="780414" y="28828"/>
                    </a:lnTo>
                    <a:lnTo>
                      <a:pt x="867156" y="28828"/>
                    </a:lnTo>
                    <a:lnTo>
                      <a:pt x="867156" y="0"/>
                    </a:lnTo>
                    <a:close/>
                  </a:path>
                  <a:path w="1216659" h="1341754">
                    <a:moveTo>
                      <a:pt x="982980" y="0"/>
                    </a:moveTo>
                    <a:lnTo>
                      <a:pt x="896238" y="0"/>
                    </a:lnTo>
                    <a:lnTo>
                      <a:pt x="896238" y="28828"/>
                    </a:lnTo>
                    <a:lnTo>
                      <a:pt x="982980" y="28828"/>
                    </a:lnTo>
                    <a:lnTo>
                      <a:pt x="982980" y="0"/>
                    </a:lnTo>
                    <a:close/>
                  </a:path>
                  <a:path w="1216659" h="1341754">
                    <a:moveTo>
                      <a:pt x="1098423" y="0"/>
                    </a:moveTo>
                    <a:lnTo>
                      <a:pt x="1011682" y="0"/>
                    </a:lnTo>
                    <a:lnTo>
                      <a:pt x="1011682" y="28828"/>
                    </a:lnTo>
                    <a:lnTo>
                      <a:pt x="1098423" y="28828"/>
                    </a:lnTo>
                    <a:lnTo>
                      <a:pt x="1098423" y="0"/>
                    </a:lnTo>
                    <a:close/>
                  </a:path>
                  <a:path w="1216659" h="1341754">
                    <a:moveTo>
                      <a:pt x="1208405" y="0"/>
                    </a:moveTo>
                    <a:lnTo>
                      <a:pt x="1127887" y="0"/>
                    </a:lnTo>
                    <a:lnTo>
                      <a:pt x="1127887" y="28828"/>
                    </a:lnTo>
                    <a:lnTo>
                      <a:pt x="1201039" y="28828"/>
                    </a:lnTo>
                    <a:lnTo>
                      <a:pt x="1199735" y="27431"/>
                    </a:lnTo>
                    <a:lnTo>
                      <a:pt x="1186941" y="27431"/>
                    </a:lnTo>
                    <a:lnTo>
                      <a:pt x="1186941" y="13715"/>
                    </a:lnTo>
                    <a:lnTo>
                      <a:pt x="1216279" y="13715"/>
                    </a:lnTo>
                    <a:lnTo>
                      <a:pt x="1216279" y="5968"/>
                    </a:lnTo>
                    <a:lnTo>
                      <a:pt x="1208405" y="0"/>
                    </a:lnTo>
                    <a:close/>
                  </a:path>
                  <a:path w="1216659" h="1341754">
                    <a:moveTo>
                      <a:pt x="1186941" y="13715"/>
                    </a:moveTo>
                    <a:lnTo>
                      <a:pt x="1186941" y="27431"/>
                    </a:lnTo>
                    <a:lnTo>
                      <a:pt x="1199735" y="27431"/>
                    </a:lnTo>
                    <a:lnTo>
                      <a:pt x="1186941" y="13715"/>
                    </a:lnTo>
                    <a:close/>
                  </a:path>
                  <a:path w="1216659" h="1341754">
                    <a:moveTo>
                      <a:pt x="1216279" y="13715"/>
                    </a:moveTo>
                    <a:lnTo>
                      <a:pt x="1186941" y="13715"/>
                    </a:lnTo>
                    <a:lnTo>
                      <a:pt x="1199735" y="27431"/>
                    </a:lnTo>
                    <a:lnTo>
                      <a:pt x="1216279" y="27431"/>
                    </a:lnTo>
                    <a:lnTo>
                      <a:pt x="1216279" y="13715"/>
                    </a:lnTo>
                    <a:close/>
                  </a:path>
                  <a:path w="1216659" h="1341754">
                    <a:moveTo>
                      <a:pt x="1216279" y="56387"/>
                    </a:moveTo>
                    <a:lnTo>
                      <a:pt x="1187450" y="56387"/>
                    </a:lnTo>
                    <a:lnTo>
                      <a:pt x="1187450" y="143128"/>
                    </a:lnTo>
                    <a:lnTo>
                      <a:pt x="1216279" y="143128"/>
                    </a:lnTo>
                    <a:lnTo>
                      <a:pt x="1216279" y="56387"/>
                    </a:lnTo>
                    <a:close/>
                  </a:path>
                  <a:path w="1216659" h="1341754">
                    <a:moveTo>
                      <a:pt x="1216279" y="172465"/>
                    </a:moveTo>
                    <a:lnTo>
                      <a:pt x="1187450" y="172465"/>
                    </a:lnTo>
                    <a:lnTo>
                      <a:pt x="1187450" y="259206"/>
                    </a:lnTo>
                    <a:lnTo>
                      <a:pt x="1216279" y="259206"/>
                    </a:lnTo>
                    <a:lnTo>
                      <a:pt x="1216279" y="172465"/>
                    </a:lnTo>
                    <a:close/>
                  </a:path>
                  <a:path w="1216659" h="1341754">
                    <a:moveTo>
                      <a:pt x="1216279" y="286765"/>
                    </a:moveTo>
                    <a:lnTo>
                      <a:pt x="1187450" y="286765"/>
                    </a:lnTo>
                    <a:lnTo>
                      <a:pt x="1187450" y="373506"/>
                    </a:lnTo>
                    <a:lnTo>
                      <a:pt x="1216279" y="373506"/>
                    </a:lnTo>
                    <a:lnTo>
                      <a:pt x="1216279" y="286765"/>
                    </a:lnTo>
                    <a:close/>
                  </a:path>
                  <a:path w="1216659" h="1341754">
                    <a:moveTo>
                      <a:pt x="1216279" y="402462"/>
                    </a:moveTo>
                    <a:lnTo>
                      <a:pt x="1187450" y="402462"/>
                    </a:lnTo>
                    <a:lnTo>
                      <a:pt x="1187450" y="489203"/>
                    </a:lnTo>
                    <a:lnTo>
                      <a:pt x="1216279" y="489203"/>
                    </a:lnTo>
                    <a:lnTo>
                      <a:pt x="1216279" y="402462"/>
                    </a:lnTo>
                    <a:close/>
                  </a:path>
                  <a:path w="1216659" h="1341754">
                    <a:moveTo>
                      <a:pt x="1216279" y="518286"/>
                    </a:moveTo>
                    <a:lnTo>
                      <a:pt x="1187450" y="518286"/>
                    </a:lnTo>
                    <a:lnTo>
                      <a:pt x="1187450" y="605027"/>
                    </a:lnTo>
                    <a:lnTo>
                      <a:pt x="1216279" y="605027"/>
                    </a:lnTo>
                    <a:lnTo>
                      <a:pt x="1216279" y="518286"/>
                    </a:lnTo>
                    <a:close/>
                  </a:path>
                  <a:path w="1216659" h="1341754">
                    <a:moveTo>
                      <a:pt x="1216279" y="634110"/>
                    </a:moveTo>
                    <a:lnTo>
                      <a:pt x="1187450" y="634110"/>
                    </a:lnTo>
                    <a:lnTo>
                      <a:pt x="1187450" y="719327"/>
                    </a:lnTo>
                    <a:lnTo>
                      <a:pt x="1216279" y="719327"/>
                    </a:lnTo>
                    <a:lnTo>
                      <a:pt x="1216279" y="634110"/>
                    </a:lnTo>
                    <a:close/>
                  </a:path>
                  <a:path w="1216659" h="1341754">
                    <a:moveTo>
                      <a:pt x="1216279" y="748537"/>
                    </a:moveTo>
                    <a:lnTo>
                      <a:pt x="1187450" y="748537"/>
                    </a:lnTo>
                    <a:lnTo>
                      <a:pt x="1187450" y="835278"/>
                    </a:lnTo>
                    <a:lnTo>
                      <a:pt x="1216279" y="835278"/>
                    </a:lnTo>
                    <a:lnTo>
                      <a:pt x="1216279" y="748537"/>
                    </a:lnTo>
                    <a:close/>
                  </a:path>
                  <a:path w="1216659" h="1341754">
                    <a:moveTo>
                      <a:pt x="1216279" y="864361"/>
                    </a:moveTo>
                    <a:lnTo>
                      <a:pt x="1187450" y="864361"/>
                    </a:lnTo>
                    <a:lnTo>
                      <a:pt x="1187450" y="951102"/>
                    </a:lnTo>
                    <a:lnTo>
                      <a:pt x="1216279" y="951102"/>
                    </a:lnTo>
                    <a:lnTo>
                      <a:pt x="1216279" y="864361"/>
                    </a:lnTo>
                    <a:close/>
                  </a:path>
                  <a:path w="1216659" h="1341754">
                    <a:moveTo>
                      <a:pt x="1216279" y="980058"/>
                    </a:moveTo>
                    <a:lnTo>
                      <a:pt x="1187450" y="980058"/>
                    </a:lnTo>
                    <a:lnTo>
                      <a:pt x="1187450" y="1066799"/>
                    </a:lnTo>
                    <a:lnTo>
                      <a:pt x="1216279" y="1066799"/>
                    </a:lnTo>
                    <a:lnTo>
                      <a:pt x="1216279" y="980058"/>
                    </a:lnTo>
                    <a:close/>
                  </a:path>
                  <a:path w="1216659" h="1341754">
                    <a:moveTo>
                      <a:pt x="1216279" y="1095882"/>
                    </a:moveTo>
                    <a:lnTo>
                      <a:pt x="1187450" y="1095882"/>
                    </a:lnTo>
                    <a:lnTo>
                      <a:pt x="1187450" y="1181099"/>
                    </a:lnTo>
                    <a:lnTo>
                      <a:pt x="1216279" y="1181099"/>
                    </a:lnTo>
                    <a:lnTo>
                      <a:pt x="1216279" y="1095882"/>
                    </a:lnTo>
                    <a:close/>
                  </a:path>
                  <a:path w="1216659" h="1341754">
                    <a:moveTo>
                      <a:pt x="1216279" y="1210055"/>
                    </a:moveTo>
                    <a:lnTo>
                      <a:pt x="1187450" y="1210055"/>
                    </a:lnTo>
                    <a:lnTo>
                      <a:pt x="1187450" y="1296796"/>
                    </a:lnTo>
                    <a:lnTo>
                      <a:pt x="1216279" y="1296796"/>
                    </a:lnTo>
                    <a:lnTo>
                      <a:pt x="1216279" y="1210055"/>
                    </a:lnTo>
                    <a:close/>
                  </a:path>
                  <a:path w="1216659" h="1341754">
                    <a:moveTo>
                      <a:pt x="1201039" y="1313687"/>
                    </a:moveTo>
                    <a:lnTo>
                      <a:pt x="1115567" y="1313687"/>
                    </a:lnTo>
                    <a:lnTo>
                      <a:pt x="1115567" y="1341246"/>
                    </a:lnTo>
                    <a:lnTo>
                      <a:pt x="1208405" y="1341246"/>
                    </a:lnTo>
                    <a:lnTo>
                      <a:pt x="1216279" y="1334896"/>
                    </a:lnTo>
                    <a:lnTo>
                      <a:pt x="1216279" y="1327403"/>
                    </a:lnTo>
                    <a:lnTo>
                      <a:pt x="1186941" y="1327403"/>
                    </a:lnTo>
                    <a:lnTo>
                      <a:pt x="1186941" y="1326006"/>
                    </a:lnTo>
                    <a:lnTo>
                      <a:pt x="1188377" y="1326006"/>
                    </a:lnTo>
                    <a:lnTo>
                      <a:pt x="1201039" y="1313687"/>
                    </a:lnTo>
                    <a:close/>
                  </a:path>
                  <a:path w="1216659" h="1341754">
                    <a:moveTo>
                      <a:pt x="1188377" y="1326006"/>
                    </a:moveTo>
                    <a:lnTo>
                      <a:pt x="1186941" y="1326006"/>
                    </a:lnTo>
                    <a:lnTo>
                      <a:pt x="1186941" y="1327403"/>
                    </a:lnTo>
                    <a:lnTo>
                      <a:pt x="1188377" y="1326006"/>
                    </a:lnTo>
                    <a:close/>
                  </a:path>
                  <a:path w="1216659" h="1341754">
                    <a:moveTo>
                      <a:pt x="1216279" y="1326006"/>
                    </a:moveTo>
                    <a:lnTo>
                      <a:pt x="1188377" y="1326006"/>
                    </a:lnTo>
                    <a:lnTo>
                      <a:pt x="1186941" y="1327403"/>
                    </a:lnTo>
                    <a:lnTo>
                      <a:pt x="1216279" y="1327403"/>
                    </a:lnTo>
                    <a:lnTo>
                      <a:pt x="1216279" y="1326006"/>
                    </a:lnTo>
                    <a:close/>
                  </a:path>
                  <a:path w="1216659" h="1341754">
                    <a:moveTo>
                      <a:pt x="1086739" y="1313814"/>
                    </a:moveTo>
                    <a:lnTo>
                      <a:pt x="999997" y="1313814"/>
                    </a:lnTo>
                    <a:lnTo>
                      <a:pt x="999997" y="1341246"/>
                    </a:lnTo>
                    <a:lnTo>
                      <a:pt x="1086739" y="1341246"/>
                    </a:lnTo>
                    <a:lnTo>
                      <a:pt x="1086739" y="1313814"/>
                    </a:lnTo>
                    <a:close/>
                  </a:path>
                  <a:path w="1216659" h="1341754">
                    <a:moveTo>
                      <a:pt x="970914" y="1313814"/>
                    </a:moveTo>
                    <a:lnTo>
                      <a:pt x="884173" y="1313814"/>
                    </a:lnTo>
                    <a:lnTo>
                      <a:pt x="884173" y="1341246"/>
                    </a:lnTo>
                    <a:lnTo>
                      <a:pt x="970914" y="1341246"/>
                    </a:lnTo>
                    <a:lnTo>
                      <a:pt x="970914" y="1313814"/>
                    </a:lnTo>
                    <a:close/>
                  </a:path>
                  <a:path w="1216659" h="1341754">
                    <a:moveTo>
                      <a:pt x="854963" y="1313814"/>
                    </a:moveTo>
                    <a:lnTo>
                      <a:pt x="768222" y="1313814"/>
                    </a:lnTo>
                    <a:lnTo>
                      <a:pt x="768222" y="1341246"/>
                    </a:lnTo>
                    <a:lnTo>
                      <a:pt x="854963" y="1341246"/>
                    </a:lnTo>
                    <a:lnTo>
                      <a:pt x="854963" y="1313814"/>
                    </a:lnTo>
                    <a:close/>
                  </a:path>
                  <a:path w="1216659" h="1341754">
                    <a:moveTo>
                      <a:pt x="739139" y="1313814"/>
                    </a:moveTo>
                    <a:lnTo>
                      <a:pt x="652398" y="1313814"/>
                    </a:lnTo>
                    <a:lnTo>
                      <a:pt x="652398" y="1341246"/>
                    </a:lnTo>
                    <a:lnTo>
                      <a:pt x="739139" y="1341246"/>
                    </a:lnTo>
                    <a:lnTo>
                      <a:pt x="739139" y="1313814"/>
                    </a:lnTo>
                    <a:close/>
                  </a:path>
                  <a:path w="1216659" h="1341754">
                    <a:moveTo>
                      <a:pt x="623442" y="1313814"/>
                    </a:moveTo>
                    <a:lnTo>
                      <a:pt x="536701" y="1313814"/>
                    </a:lnTo>
                    <a:lnTo>
                      <a:pt x="536701" y="1341246"/>
                    </a:lnTo>
                    <a:lnTo>
                      <a:pt x="623442" y="1341246"/>
                    </a:lnTo>
                    <a:lnTo>
                      <a:pt x="623442" y="1313814"/>
                    </a:lnTo>
                    <a:close/>
                  </a:path>
                  <a:path w="1216659" h="1341754">
                    <a:moveTo>
                      <a:pt x="507619" y="1313814"/>
                    </a:moveTo>
                    <a:lnTo>
                      <a:pt x="422402" y="1313814"/>
                    </a:lnTo>
                    <a:lnTo>
                      <a:pt x="422402" y="1341246"/>
                    </a:lnTo>
                    <a:lnTo>
                      <a:pt x="507619" y="1341246"/>
                    </a:lnTo>
                    <a:lnTo>
                      <a:pt x="507619" y="1313814"/>
                    </a:lnTo>
                    <a:close/>
                  </a:path>
                  <a:path w="1216659" h="1341754">
                    <a:moveTo>
                      <a:pt x="393319" y="1313814"/>
                    </a:moveTo>
                    <a:lnTo>
                      <a:pt x="306578" y="1313814"/>
                    </a:lnTo>
                    <a:lnTo>
                      <a:pt x="306578" y="1341246"/>
                    </a:lnTo>
                    <a:lnTo>
                      <a:pt x="393319" y="1341246"/>
                    </a:lnTo>
                    <a:lnTo>
                      <a:pt x="393319" y="1313814"/>
                    </a:lnTo>
                    <a:close/>
                  </a:path>
                  <a:path w="1216659" h="1341754">
                    <a:moveTo>
                      <a:pt x="277113" y="1313814"/>
                    </a:moveTo>
                    <a:lnTo>
                      <a:pt x="190373" y="1313814"/>
                    </a:lnTo>
                    <a:lnTo>
                      <a:pt x="190373" y="1341246"/>
                    </a:lnTo>
                    <a:lnTo>
                      <a:pt x="277113" y="1341246"/>
                    </a:lnTo>
                    <a:lnTo>
                      <a:pt x="277113" y="1313814"/>
                    </a:lnTo>
                    <a:close/>
                  </a:path>
                  <a:path w="1216659" h="1341754">
                    <a:moveTo>
                      <a:pt x="161671" y="1313814"/>
                    </a:moveTo>
                    <a:lnTo>
                      <a:pt x="74930" y="1313814"/>
                    </a:lnTo>
                    <a:lnTo>
                      <a:pt x="74930" y="1341246"/>
                    </a:lnTo>
                    <a:lnTo>
                      <a:pt x="161671" y="1341246"/>
                    </a:lnTo>
                    <a:lnTo>
                      <a:pt x="161671" y="1313814"/>
                    </a:lnTo>
                    <a:close/>
                  </a:path>
                </a:pathLst>
              </a:custGeom>
              <a:solidFill>
                <a:srgbClr val="314350"/>
              </a:solidFill>
            </p:spPr>
            <p:txBody>
              <a:bodyPr wrap="square" lIns="0" tIns="0" rIns="0" bIns="0" rtlCol="0"/>
              <a:lstStyle/>
              <a:p>
                <a:endParaRPr dirty="0"/>
              </a:p>
            </p:txBody>
          </p:sp>
          <p:sp>
            <p:nvSpPr>
              <p:cNvPr id="107" name="object 33"/>
              <p:cNvSpPr/>
              <p:nvPr/>
            </p:nvSpPr>
            <p:spPr>
              <a:xfrm>
                <a:off x="5301996" y="2641345"/>
                <a:ext cx="113030" cy="1304290"/>
              </a:xfrm>
              <a:custGeom>
                <a:avLst/>
                <a:gdLst/>
                <a:ahLst/>
                <a:cxnLst/>
                <a:rect l="l" t="t" r="r" b="b"/>
                <a:pathLst>
                  <a:path w="113029" h="1304289">
                    <a:moveTo>
                      <a:pt x="36449" y="1189989"/>
                    </a:moveTo>
                    <a:lnTo>
                      <a:pt x="0" y="1189989"/>
                    </a:lnTo>
                    <a:lnTo>
                      <a:pt x="56387" y="1304289"/>
                    </a:lnTo>
                    <a:lnTo>
                      <a:pt x="102834" y="1209928"/>
                    </a:lnTo>
                    <a:lnTo>
                      <a:pt x="36449" y="1209928"/>
                    </a:lnTo>
                    <a:lnTo>
                      <a:pt x="36449" y="1189989"/>
                    </a:lnTo>
                    <a:close/>
                  </a:path>
                  <a:path w="113029" h="1304289">
                    <a:moveTo>
                      <a:pt x="74549" y="0"/>
                    </a:moveTo>
                    <a:lnTo>
                      <a:pt x="36449" y="0"/>
                    </a:lnTo>
                    <a:lnTo>
                      <a:pt x="36449" y="1209928"/>
                    </a:lnTo>
                    <a:lnTo>
                      <a:pt x="74549" y="1209928"/>
                    </a:lnTo>
                    <a:lnTo>
                      <a:pt x="74549" y="0"/>
                    </a:lnTo>
                    <a:close/>
                  </a:path>
                  <a:path w="113029" h="1304289">
                    <a:moveTo>
                      <a:pt x="112649" y="1189989"/>
                    </a:moveTo>
                    <a:lnTo>
                      <a:pt x="74549" y="1189989"/>
                    </a:lnTo>
                    <a:lnTo>
                      <a:pt x="74549" y="1209928"/>
                    </a:lnTo>
                    <a:lnTo>
                      <a:pt x="102834" y="1209928"/>
                    </a:lnTo>
                    <a:lnTo>
                      <a:pt x="112649" y="1189989"/>
                    </a:lnTo>
                    <a:close/>
                  </a:path>
                </a:pathLst>
              </a:custGeom>
              <a:solidFill>
                <a:srgbClr val="000000"/>
              </a:solidFill>
            </p:spPr>
            <p:txBody>
              <a:bodyPr wrap="square" lIns="0" tIns="0" rIns="0" bIns="0" rtlCol="0"/>
              <a:lstStyle/>
              <a:p>
                <a:endParaRPr dirty="0"/>
              </a:p>
            </p:txBody>
          </p:sp>
        </p:grpSp>
        <p:sp>
          <p:nvSpPr>
            <p:cNvPr id="99" name="object 34"/>
            <p:cNvSpPr txBox="1"/>
            <p:nvPr/>
          </p:nvSpPr>
          <p:spPr>
            <a:xfrm>
              <a:off x="6090920" y="4648074"/>
              <a:ext cx="1039494" cy="511809"/>
            </a:xfrm>
            <a:prstGeom prst="rect">
              <a:avLst/>
            </a:prstGeom>
          </p:spPr>
          <p:txBody>
            <a:bodyPr vert="horz" wrap="square" lIns="0" tIns="13335" rIns="0" bIns="0" rtlCol="0">
              <a:spAutoFit/>
            </a:bodyPr>
            <a:lstStyle/>
            <a:p>
              <a:pPr marL="12700" marR="5080">
                <a:lnSpc>
                  <a:spcPct val="99600"/>
                </a:lnSpc>
                <a:spcBef>
                  <a:spcPts val="105"/>
                </a:spcBef>
              </a:pPr>
              <a:r>
                <a:rPr sz="800" b="1" u="sng" dirty="0">
                  <a:uFill>
                    <a:solidFill>
                      <a:srgbClr val="000000"/>
                    </a:solidFill>
                  </a:uFill>
                  <a:latin typeface="Arial"/>
                  <a:cs typeface="Arial"/>
                </a:rPr>
                <a:t>“Mixed”</a:t>
              </a:r>
              <a:r>
                <a:rPr sz="800" b="1" u="sng" spc="-10" dirty="0">
                  <a:uFill>
                    <a:solidFill>
                      <a:srgbClr val="000000"/>
                    </a:solidFill>
                  </a:uFill>
                  <a:latin typeface="Arial"/>
                  <a:cs typeface="Arial"/>
                </a:rPr>
                <a:t> competence</a:t>
              </a:r>
              <a:r>
                <a:rPr sz="800" b="1" spc="-10" dirty="0">
                  <a:latin typeface="Arial"/>
                  <a:cs typeface="Arial"/>
                </a:rPr>
                <a:t> </a:t>
              </a:r>
              <a:r>
                <a:rPr sz="800" b="1" u="sng" dirty="0">
                  <a:uFill>
                    <a:solidFill>
                      <a:srgbClr val="000000"/>
                    </a:solidFill>
                  </a:uFill>
                  <a:latin typeface="Arial"/>
                  <a:cs typeface="Arial"/>
                </a:rPr>
                <a:t>–</a:t>
              </a:r>
              <a:r>
                <a:rPr sz="800" b="1" u="sng" spc="-10" dirty="0">
                  <a:uFill>
                    <a:solidFill>
                      <a:srgbClr val="000000"/>
                    </a:solidFill>
                  </a:uFill>
                  <a:latin typeface="Arial"/>
                  <a:cs typeface="Arial"/>
                </a:rPr>
                <a:t> </a:t>
              </a:r>
              <a:r>
                <a:rPr sz="800" b="1" u="sng" dirty="0">
                  <a:uFill>
                    <a:solidFill>
                      <a:srgbClr val="000000"/>
                    </a:solidFill>
                  </a:uFill>
                  <a:latin typeface="Arial"/>
                  <a:cs typeface="Arial"/>
                </a:rPr>
                <a:t>actions</a:t>
              </a:r>
              <a:r>
                <a:rPr sz="800" b="1" u="sng" spc="-5" dirty="0">
                  <a:uFill>
                    <a:solidFill>
                      <a:srgbClr val="000000"/>
                    </a:solidFill>
                  </a:uFill>
                  <a:latin typeface="Arial"/>
                  <a:cs typeface="Arial"/>
                </a:rPr>
                <a:t> </a:t>
              </a:r>
              <a:r>
                <a:rPr sz="800" b="1" u="sng" dirty="0">
                  <a:uFill>
                    <a:solidFill>
                      <a:srgbClr val="000000"/>
                    </a:solidFill>
                  </a:uFill>
                  <a:latin typeface="Arial"/>
                  <a:cs typeface="Arial"/>
                </a:rPr>
                <a:t>can</a:t>
              </a:r>
              <a:r>
                <a:rPr sz="800" b="1" u="sng" spc="15" dirty="0">
                  <a:uFill>
                    <a:solidFill>
                      <a:srgbClr val="000000"/>
                    </a:solidFill>
                  </a:uFill>
                  <a:latin typeface="Arial"/>
                  <a:cs typeface="Arial"/>
                </a:rPr>
                <a:t> </a:t>
              </a:r>
              <a:r>
                <a:rPr sz="800" b="1" u="sng" spc="-25" dirty="0">
                  <a:uFill>
                    <a:solidFill>
                      <a:srgbClr val="000000"/>
                    </a:solidFill>
                  </a:uFill>
                  <a:latin typeface="Arial"/>
                  <a:cs typeface="Arial"/>
                </a:rPr>
                <a:t>be</a:t>
              </a:r>
              <a:r>
                <a:rPr sz="800" b="1" dirty="0">
                  <a:latin typeface="Arial"/>
                  <a:cs typeface="Arial"/>
                </a:rPr>
                <a:t> </a:t>
              </a:r>
              <a:r>
                <a:rPr sz="800" b="1" u="sng" dirty="0">
                  <a:uFill>
                    <a:solidFill>
                      <a:srgbClr val="000000"/>
                    </a:solidFill>
                  </a:uFill>
                  <a:latin typeface="Arial"/>
                  <a:cs typeface="Arial"/>
                </a:rPr>
                <a:t>brought</a:t>
              </a:r>
              <a:r>
                <a:rPr sz="800" b="1" u="sng" spc="-25" dirty="0">
                  <a:uFill>
                    <a:solidFill>
                      <a:srgbClr val="000000"/>
                    </a:solidFill>
                  </a:uFill>
                  <a:latin typeface="Arial"/>
                  <a:cs typeface="Arial"/>
                </a:rPr>
                <a:t> </a:t>
              </a:r>
              <a:r>
                <a:rPr sz="800" b="1" u="sng" dirty="0">
                  <a:uFill>
                    <a:solidFill>
                      <a:srgbClr val="000000"/>
                    </a:solidFill>
                  </a:uFill>
                  <a:latin typeface="Arial"/>
                  <a:cs typeface="Arial"/>
                </a:rPr>
                <a:t>in</a:t>
              </a:r>
              <a:r>
                <a:rPr sz="800" b="1" u="sng" spc="-5" dirty="0">
                  <a:uFill>
                    <a:solidFill>
                      <a:srgbClr val="000000"/>
                    </a:solidFill>
                  </a:uFill>
                  <a:latin typeface="Arial"/>
                  <a:cs typeface="Arial"/>
                </a:rPr>
                <a:t> </a:t>
              </a:r>
              <a:r>
                <a:rPr sz="800" b="1" u="sng" dirty="0">
                  <a:uFill>
                    <a:solidFill>
                      <a:srgbClr val="000000"/>
                    </a:solidFill>
                  </a:uFill>
                  <a:latin typeface="Arial"/>
                  <a:cs typeface="Arial"/>
                </a:rPr>
                <a:t>UPC</a:t>
              </a:r>
              <a:r>
                <a:rPr sz="800" b="1" u="sng" spc="-10" dirty="0">
                  <a:uFill>
                    <a:solidFill>
                      <a:srgbClr val="000000"/>
                    </a:solidFill>
                  </a:uFill>
                  <a:latin typeface="Arial"/>
                  <a:cs typeface="Arial"/>
                </a:rPr>
                <a:t> </a:t>
              </a:r>
              <a:r>
                <a:rPr sz="800" b="1" u="sng" spc="-25" dirty="0">
                  <a:uFill>
                    <a:solidFill>
                      <a:srgbClr val="000000"/>
                    </a:solidFill>
                  </a:uFill>
                  <a:latin typeface="Arial"/>
                  <a:cs typeface="Arial"/>
                </a:rPr>
                <a:t>or</a:t>
              </a:r>
              <a:r>
                <a:rPr sz="800" b="1" dirty="0">
                  <a:latin typeface="Arial"/>
                  <a:cs typeface="Arial"/>
                </a:rPr>
                <a:t> </a:t>
              </a:r>
              <a:r>
                <a:rPr sz="800" b="1" u="sng" dirty="0">
                  <a:uFill>
                    <a:solidFill>
                      <a:srgbClr val="000000"/>
                    </a:solidFill>
                  </a:uFill>
                  <a:latin typeface="Arial"/>
                  <a:cs typeface="Arial"/>
                </a:rPr>
                <a:t>national</a:t>
              </a:r>
              <a:r>
                <a:rPr sz="800" b="1" u="sng" spc="-20" dirty="0">
                  <a:uFill>
                    <a:solidFill>
                      <a:srgbClr val="000000"/>
                    </a:solidFill>
                  </a:uFill>
                  <a:latin typeface="Arial"/>
                  <a:cs typeface="Arial"/>
                </a:rPr>
                <a:t> </a:t>
              </a:r>
              <a:r>
                <a:rPr sz="800" b="1" u="sng" spc="-10" dirty="0">
                  <a:uFill>
                    <a:solidFill>
                      <a:srgbClr val="000000"/>
                    </a:solidFill>
                  </a:uFill>
                  <a:latin typeface="Arial"/>
                  <a:cs typeface="Arial"/>
                </a:rPr>
                <a:t>courts</a:t>
              </a:r>
              <a:endParaRPr sz="800" dirty="0">
                <a:latin typeface="Arial"/>
                <a:cs typeface="Arial"/>
              </a:endParaRPr>
            </a:p>
          </p:txBody>
        </p:sp>
        <p:grpSp>
          <p:nvGrpSpPr>
            <p:cNvPr id="100" name="object 35"/>
            <p:cNvGrpSpPr/>
            <p:nvPr/>
          </p:nvGrpSpPr>
          <p:grpSpPr>
            <a:xfrm>
              <a:off x="5465064" y="3162300"/>
              <a:ext cx="1238885" cy="902335"/>
              <a:chOff x="5465064" y="3162300"/>
              <a:chExt cx="1238885" cy="902335"/>
            </a:xfrm>
          </p:grpSpPr>
          <p:sp>
            <p:nvSpPr>
              <p:cNvPr id="104" name="object 36"/>
              <p:cNvSpPr/>
              <p:nvPr/>
            </p:nvSpPr>
            <p:spPr>
              <a:xfrm>
                <a:off x="6449314" y="3442970"/>
                <a:ext cx="114935" cy="621665"/>
              </a:xfrm>
              <a:custGeom>
                <a:avLst/>
                <a:gdLst/>
                <a:ahLst/>
                <a:cxnLst/>
                <a:rect l="l" t="t" r="r" b="b"/>
                <a:pathLst>
                  <a:path w="114934" h="621664">
                    <a:moveTo>
                      <a:pt x="38227" y="507237"/>
                    </a:moveTo>
                    <a:lnTo>
                      <a:pt x="0" y="507237"/>
                    </a:lnTo>
                    <a:lnTo>
                      <a:pt x="56641" y="621537"/>
                    </a:lnTo>
                    <a:lnTo>
                      <a:pt x="105052" y="525779"/>
                    </a:lnTo>
                    <a:lnTo>
                      <a:pt x="38227" y="525779"/>
                    </a:lnTo>
                    <a:lnTo>
                      <a:pt x="38227" y="507237"/>
                    </a:lnTo>
                    <a:close/>
                  </a:path>
                  <a:path w="114934" h="621664">
                    <a:moveTo>
                      <a:pt x="76327" y="0"/>
                    </a:moveTo>
                    <a:lnTo>
                      <a:pt x="38227" y="0"/>
                    </a:lnTo>
                    <a:lnTo>
                      <a:pt x="38227" y="525779"/>
                    </a:lnTo>
                    <a:lnTo>
                      <a:pt x="76327" y="525779"/>
                    </a:lnTo>
                    <a:lnTo>
                      <a:pt x="76327" y="0"/>
                    </a:lnTo>
                    <a:close/>
                  </a:path>
                  <a:path w="114934" h="621664">
                    <a:moveTo>
                      <a:pt x="114427" y="507237"/>
                    </a:moveTo>
                    <a:lnTo>
                      <a:pt x="76327" y="507237"/>
                    </a:lnTo>
                    <a:lnTo>
                      <a:pt x="76327" y="525779"/>
                    </a:lnTo>
                    <a:lnTo>
                      <a:pt x="105052" y="525779"/>
                    </a:lnTo>
                    <a:lnTo>
                      <a:pt x="114427" y="507237"/>
                    </a:lnTo>
                    <a:close/>
                  </a:path>
                </a:pathLst>
              </a:custGeom>
              <a:solidFill>
                <a:srgbClr val="000000"/>
              </a:solidFill>
            </p:spPr>
            <p:txBody>
              <a:bodyPr wrap="square" lIns="0" tIns="0" rIns="0" bIns="0" rtlCol="0"/>
              <a:lstStyle/>
              <a:p>
                <a:endParaRPr dirty="0"/>
              </a:p>
            </p:txBody>
          </p:sp>
          <p:sp>
            <p:nvSpPr>
              <p:cNvPr id="105" name="object 37"/>
              <p:cNvSpPr/>
              <p:nvPr/>
            </p:nvSpPr>
            <p:spPr>
              <a:xfrm>
                <a:off x="5465064" y="3162300"/>
                <a:ext cx="1238885" cy="329565"/>
              </a:xfrm>
              <a:custGeom>
                <a:avLst/>
                <a:gdLst/>
                <a:ahLst/>
                <a:cxnLst/>
                <a:rect l="l" t="t" r="r" b="b"/>
                <a:pathLst>
                  <a:path w="1238884" h="329564">
                    <a:moveTo>
                      <a:pt x="1238885" y="0"/>
                    </a:moveTo>
                    <a:lnTo>
                      <a:pt x="0" y="0"/>
                    </a:lnTo>
                    <a:lnTo>
                      <a:pt x="0" y="329057"/>
                    </a:lnTo>
                    <a:lnTo>
                      <a:pt x="1238885" y="329057"/>
                    </a:lnTo>
                    <a:lnTo>
                      <a:pt x="1238885" y="0"/>
                    </a:lnTo>
                    <a:close/>
                  </a:path>
                </a:pathLst>
              </a:custGeom>
              <a:solidFill>
                <a:srgbClr val="FFFFFF"/>
              </a:solidFill>
            </p:spPr>
            <p:txBody>
              <a:bodyPr wrap="square" lIns="0" tIns="0" rIns="0" bIns="0" rtlCol="0"/>
              <a:lstStyle/>
              <a:p>
                <a:endParaRPr dirty="0"/>
              </a:p>
            </p:txBody>
          </p:sp>
        </p:grpSp>
        <p:sp>
          <p:nvSpPr>
            <p:cNvPr id="101" name="object 39"/>
            <p:cNvSpPr txBox="1"/>
            <p:nvPr/>
          </p:nvSpPr>
          <p:spPr>
            <a:xfrm>
              <a:off x="7829677" y="2153159"/>
              <a:ext cx="898525" cy="208279"/>
            </a:xfrm>
            <a:prstGeom prst="rect">
              <a:avLst/>
            </a:prstGeom>
          </p:spPr>
          <p:txBody>
            <a:bodyPr vert="horz" wrap="square" lIns="0" tIns="12065" rIns="0" bIns="0" rtlCol="0">
              <a:spAutoFit/>
            </a:bodyPr>
            <a:lstStyle/>
            <a:p>
              <a:pPr marL="12700" marR="5080">
                <a:lnSpc>
                  <a:spcPct val="100000"/>
                </a:lnSpc>
                <a:spcBef>
                  <a:spcPts val="95"/>
                </a:spcBef>
              </a:pPr>
              <a:r>
                <a:rPr sz="600" b="1" dirty="0">
                  <a:latin typeface="Arial"/>
                  <a:cs typeface="Arial"/>
                </a:rPr>
                <a:t>For</a:t>
              </a:r>
              <a:r>
                <a:rPr sz="600" b="1" spc="-35" dirty="0">
                  <a:latin typeface="Arial"/>
                  <a:cs typeface="Arial"/>
                </a:rPr>
                <a:t> </a:t>
              </a:r>
              <a:r>
                <a:rPr sz="600" b="1" dirty="0">
                  <a:latin typeface="Arial"/>
                  <a:cs typeface="Arial"/>
                </a:rPr>
                <a:t>UP</a:t>
              </a:r>
              <a:r>
                <a:rPr sz="600" b="1" spc="-20" dirty="0">
                  <a:latin typeface="Arial"/>
                  <a:cs typeface="Arial"/>
                </a:rPr>
                <a:t> </a:t>
              </a:r>
              <a:r>
                <a:rPr sz="600" b="1" dirty="0">
                  <a:latin typeface="Arial"/>
                  <a:cs typeface="Arial"/>
                </a:rPr>
                <a:t>states:</a:t>
              </a:r>
              <a:r>
                <a:rPr sz="600" b="1" spc="-25" dirty="0">
                  <a:latin typeface="Arial"/>
                  <a:cs typeface="Arial"/>
                </a:rPr>
                <a:t> </a:t>
              </a:r>
              <a:r>
                <a:rPr sz="600" b="1" dirty="0">
                  <a:latin typeface="Arial"/>
                  <a:cs typeface="Arial"/>
                </a:rPr>
                <a:t>choice</a:t>
              </a:r>
              <a:r>
                <a:rPr sz="600" b="1" spc="-25" dirty="0">
                  <a:latin typeface="Arial"/>
                  <a:cs typeface="Arial"/>
                </a:rPr>
                <a:t> </a:t>
              </a:r>
              <a:r>
                <a:rPr sz="600" b="1" spc="-35" dirty="0">
                  <a:latin typeface="Arial"/>
                  <a:cs typeface="Arial"/>
                </a:rPr>
                <a:t>of</a:t>
              </a:r>
              <a:r>
                <a:rPr sz="600" b="1" spc="500" dirty="0">
                  <a:latin typeface="Arial"/>
                  <a:cs typeface="Arial"/>
                </a:rPr>
                <a:t> </a:t>
              </a:r>
              <a:r>
                <a:rPr sz="600" b="1" dirty="0">
                  <a:latin typeface="Arial"/>
                  <a:cs typeface="Arial"/>
                </a:rPr>
                <a:t>UP</a:t>
              </a:r>
              <a:r>
                <a:rPr sz="600" b="1" spc="5" dirty="0">
                  <a:latin typeface="Arial"/>
                  <a:cs typeface="Arial"/>
                </a:rPr>
                <a:t> </a:t>
              </a:r>
              <a:r>
                <a:rPr sz="600" b="1" dirty="0">
                  <a:latin typeface="Arial"/>
                  <a:cs typeface="Arial"/>
                </a:rPr>
                <a:t>or</a:t>
              </a:r>
              <a:r>
                <a:rPr sz="600" b="1" spc="5" dirty="0">
                  <a:latin typeface="Arial"/>
                  <a:cs typeface="Arial"/>
                </a:rPr>
                <a:t> </a:t>
              </a:r>
              <a:r>
                <a:rPr sz="600" b="1" spc="-10" dirty="0">
                  <a:latin typeface="Arial"/>
                  <a:cs typeface="Arial"/>
                </a:rPr>
                <a:t>national </a:t>
              </a:r>
              <a:r>
                <a:rPr sz="600" b="1" spc="-25" dirty="0">
                  <a:latin typeface="Arial"/>
                  <a:cs typeface="Arial"/>
                </a:rPr>
                <a:t>EPs</a:t>
              </a:r>
              <a:endParaRPr sz="600" dirty="0">
                <a:latin typeface="Arial"/>
                <a:cs typeface="Arial"/>
              </a:endParaRPr>
            </a:p>
          </p:txBody>
        </p:sp>
        <p:sp>
          <p:nvSpPr>
            <p:cNvPr id="102" name="object 40"/>
            <p:cNvSpPr txBox="1"/>
            <p:nvPr/>
          </p:nvSpPr>
          <p:spPr>
            <a:xfrm>
              <a:off x="8232013" y="2593607"/>
              <a:ext cx="572135" cy="208279"/>
            </a:xfrm>
            <a:prstGeom prst="rect">
              <a:avLst/>
            </a:prstGeom>
          </p:spPr>
          <p:txBody>
            <a:bodyPr vert="horz" wrap="square" lIns="0" tIns="12065" rIns="0" bIns="0" rtlCol="0">
              <a:spAutoFit/>
            </a:bodyPr>
            <a:lstStyle/>
            <a:p>
              <a:pPr marL="12700" marR="5080">
                <a:lnSpc>
                  <a:spcPct val="100000"/>
                </a:lnSpc>
                <a:spcBef>
                  <a:spcPts val="95"/>
                </a:spcBef>
              </a:pPr>
              <a:r>
                <a:rPr sz="600" b="1" dirty="0">
                  <a:latin typeface="Arial"/>
                  <a:cs typeface="Arial"/>
                </a:rPr>
                <a:t>Within</a:t>
              </a:r>
              <a:r>
                <a:rPr sz="600" b="1" spc="-30" dirty="0">
                  <a:latin typeface="Arial"/>
                  <a:cs typeface="Arial"/>
                </a:rPr>
                <a:t> </a:t>
              </a:r>
              <a:r>
                <a:rPr sz="600" b="1" dirty="0">
                  <a:latin typeface="Arial"/>
                  <a:cs typeface="Arial"/>
                </a:rPr>
                <a:t>1</a:t>
              </a:r>
              <a:r>
                <a:rPr sz="600" b="1" spc="-25" dirty="0">
                  <a:latin typeface="Arial"/>
                  <a:cs typeface="Arial"/>
                </a:rPr>
                <a:t> </a:t>
              </a:r>
              <a:r>
                <a:rPr sz="600" b="1" spc="-10" dirty="0">
                  <a:latin typeface="Arial"/>
                  <a:cs typeface="Arial"/>
                </a:rPr>
                <a:t>month</a:t>
              </a:r>
              <a:r>
                <a:rPr sz="600" b="1" spc="500" dirty="0">
                  <a:latin typeface="Arial"/>
                  <a:cs typeface="Arial"/>
                </a:rPr>
                <a:t> </a:t>
              </a:r>
              <a:r>
                <a:rPr sz="600" b="1" dirty="0">
                  <a:latin typeface="Arial"/>
                  <a:cs typeface="Arial"/>
                </a:rPr>
                <a:t>from</a:t>
              </a:r>
              <a:r>
                <a:rPr sz="600" b="1" spc="-20" dirty="0">
                  <a:latin typeface="Arial"/>
                  <a:cs typeface="Arial"/>
                </a:rPr>
                <a:t> </a:t>
              </a:r>
              <a:r>
                <a:rPr sz="600" b="1" spc="-10" dirty="0">
                  <a:latin typeface="Arial"/>
                  <a:cs typeface="Arial"/>
                </a:rPr>
                <a:t>grant</a:t>
              </a:r>
              <a:endParaRPr sz="600" dirty="0">
                <a:latin typeface="Arial"/>
                <a:cs typeface="Arial"/>
              </a:endParaRPr>
            </a:p>
          </p:txBody>
        </p:sp>
        <p:sp>
          <p:nvSpPr>
            <p:cNvPr id="103" name="object 41"/>
            <p:cNvSpPr txBox="1"/>
            <p:nvPr/>
          </p:nvSpPr>
          <p:spPr>
            <a:xfrm>
              <a:off x="5465064" y="3162300"/>
              <a:ext cx="1238885" cy="329565"/>
            </a:xfrm>
            <a:prstGeom prst="rect">
              <a:avLst/>
            </a:prstGeom>
            <a:ln w="9017">
              <a:solidFill>
                <a:srgbClr val="000000"/>
              </a:solidFill>
            </a:ln>
          </p:spPr>
          <p:txBody>
            <a:bodyPr vert="horz" wrap="square" lIns="0" tIns="47625" rIns="0" bIns="0" rtlCol="0">
              <a:spAutoFit/>
            </a:bodyPr>
            <a:lstStyle/>
            <a:p>
              <a:pPr marL="10160" algn="ctr">
                <a:lnSpc>
                  <a:spcPts val="955"/>
                </a:lnSpc>
                <a:spcBef>
                  <a:spcPts val="375"/>
                </a:spcBef>
              </a:pPr>
              <a:r>
                <a:rPr sz="800" dirty="0">
                  <a:latin typeface="Arial"/>
                  <a:cs typeface="Arial"/>
                </a:rPr>
                <a:t>EP</a:t>
              </a:r>
              <a:r>
                <a:rPr sz="800" spc="-10" dirty="0">
                  <a:latin typeface="Arial"/>
                  <a:cs typeface="Arial"/>
                </a:rPr>
                <a:t> Validation</a:t>
              </a:r>
              <a:endParaRPr sz="800" dirty="0">
                <a:latin typeface="Arial"/>
                <a:cs typeface="Arial"/>
              </a:endParaRPr>
            </a:p>
            <a:p>
              <a:pPr marL="12065" algn="ctr">
                <a:lnSpc>
                  <a:spcPts val="955"/>
                </a:lnSpc>
              </a:pPr>
              <a:r>
                <a:rPr sz="800" dirty="0">
                  <a:latin typeface="Arial"/>
                  <a:cs typeface="Arial"/>
                </a:rPr>
                <a:t>(3</a:t>
              </a:r>
              <a:r>
                <a:rPr sz="800" spc="-5" dirty="0">
                  <a:latin typeface="Arial"/>
                  <a:cs typeface="Arial"/>
                </a:rPr>
                <a:t> </a:t>
              </a:r>
              <a:r>
                <a:rPr sz="800" dirty="0">
                  <a:latin typeface="Arial"/>
                  <a:cs typeface="Arial"/>
                </a:rPr>
                <a:t>months</a:t>
              </a:r>
              <a:r>
                <a:rPr sz="800" spc="-5" dirty="0">
                  <a:latin typeface="Arial"/>
                  <a:cs typeface="Arial"/>
                </a:rPr>
                <a:t> </a:t>
              </a:r>
              <a:r>
                <a:rPr sz="800" dirty="0">
                  <a:latin typeface="Arial"/>
                  <a:cs typeface="Arial"/>
                </a:rPr>
                <a:t>from</a:t>
              </a:r>
              <a:r>
                <a:rPr sz="800" spc="-5" dirty="0">
                  <a:latin typeface="Arial"/>
                  <a:cs typeface="Arial"/>
                </a:rPr>
                <a:t> </a:t>
              </a:r>
              <a:r>
                <a:rPr sz="800" spc="-10" dirty="0">
                  <a:latin typeface="Arial"/>
                  <a:cs typeface="Arial"/>
                </a:rPr>
                <a:t>grant)</a:t>
              </a:r>
              <a:endParaRPr sz="800" dirty="0">
                <a:latin typeface="Arial"/>
                <a:cs typeface="Arial"/>
              </a:endParaRPr>
            </a:p>
          </p:txBody>
        </p:sp>
      </p:grpSp>
      <p:pic>
        <p:nvPicPr>
          <p:cNvPr id="110" name="Picture 109"/>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726948" y="246127"/>
            <a:ext cx="694348" cy="697735"/>
          </a:xfrm>
          <a:prstGeom prst="rect">
            <a:avLst/>
          </a:prstGeom>
        </p:spPr>
      </p:pic>
      <p:sp>
        <p:nvSpPr>
          <p:cNvPr id="111" name="Rectangle 110"/>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150844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t>21</a:t>
            </a:fld>
            <a:endParaRPr lang="en-US" sz="800" dirty="0">
              <a:latin typeface="Proxima Nova Rg" panose="02000506030000020004" pitchFamily="2" charset="0"/>
            </a:endParaRPr>
          </a:p>
        </p:txBody>
      </p:sp>
      <p:sp>
        <p:nvSpPr>
          <p:cNvPr id="17" name="Rectangle 16"/>
          <p:cNvSpPr/>
          <p:nvPr/>
        </p:nvSpPr>
        <p:spPr>
          <a:xfrm>
            <a:off x="2849527" y="2227565"/>
            <a:ext cx="11740588" cy="3793164"/>
          </a:xfrm>
          <a:prstGeom prst="rect">
            <a:avLst/>
          </a:prstGeom>
        </p:spPr>
        <p:txBody>
          <a:bodyPr wrap="square" numCol="1">
            <a:noAutofit/>
          </a:bodyPr>
          <a:lstStyle/>
          <a:p>
            <a:endParaRPr lang="en-US" sz="1400" dirty="0">
              <a:latin typeface="Proxima Nova Rg" panose="02000506030000020004" pitchFamily="2"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t>
            </a:r>
            <a:r>
              <a:rPr lang="en-US" sz="3600" b="1" dirty="0" smtClean="0">
                <a:solidFill>
                  <a:srgbClr val="FCB813"/>
                </a:solidFill>
                <a:latin typeface="Proxima Nova Rg" panose="02000506030000020004" pitchFamily="2" charset="0"/>
              </a:rPr>
              <a:t>&amp; The </a:t>
            </a:r>
            <a:r>
              <a:rPr lang="en-US" sz="3600" b="1" dirty="0">
                <a:solidFill>
                  <a:srgbClr val="FCB813"/>
                </a:solidFill>
                <a:latin typeface="Proxima Nova Rg" panose="02000506030000020004" pitchFamily="2" charset="0"/>
              </a:rPr>
              <a:t>Unified Patent Court (</a:t>
            </a:r>
            <a:r>
              <a:rPr lang="en-US" sz="3600" b="1" dirty="0" err="1">
                <a:solidFill>
                  <a:srgbClr val="FCB813"/>
                </a:solidFill>
                <a:latin typeface="Proxima Nova Rg" panose="02000506030000020004" pitchFamily="2" charset="0"/>
              </a:rPr>
              <a:t>UPC</a:t>
            </a:r>
            <a:r>
              <a:rPr lang="en-US" sz="3600" b="1" dirty="0">
                <a:solidFill>
                  <a:srgbClr val="FCB813"/>
                </a:solidFill>
                <a:latin typeface="Proxima Nova Rg" panose="02000506030000020004" pitchFamily="2" charset="0"/>
              </a:rPr>
              <a:t>)</a:t>
            </a:r>
          </a:p>
        </p:txBody>
      </p:sp>
      <p:sp>
        <p:nvSpPr>
          <p:cNvPr id="21" name="object 7"/>
          <p:cNvSpPr txBox="1"/>
          <p:nvPr/>
        </p:nvSpPr>
        <p:spPr>
          <a:xfrm>
            <a:off x="6187272" y="3223112"/>
            <a:ext cx="6004728" cy="4583306"/>
          </a:xfrm>
          <a:prstGeom prst="rect">
            <a:avLst/>
          </a:prstGeom>
        </p:spPr>
        <p:txBody>
          <a:bodyPr vert="horz" wrap="square" lIns="0" tIns="12700" rIns="0" bIns="0" rtlCol="0">
            <a:spAutoFit/>
          </a:bodyPr>
          <a:lstStyle/>
          <a:p>
            <a:pPr marL="12700" marR="97790">
              <a:lnSpc>
                <a:spcPct val="100000"/>
              </a:lnSpc>
              <a:spcBef>
                <a:spcPts val="335"/>
              </a:spcBef>
              <a:spcAft>
                <a:spcPts val="600"/>
              </a:spcAft>
              <a:tabLst>
                <a:tab pos="354965" algn="l"/>
                <a:tab pos="355600" algn="l"/>
              </a:tabLst>
            </a:pPr>
            <a:r>
              <a:rPr lang="en-US" sz="2000" dirty="0" smtClean="0">
                <a:latin typeface="Proxima Nova Rg" panose="02000506030000020004" pitchFamily="2" charset="0"/>
                <a:cs typeface="Arial"/>
              </a:rPr>
              <a:t>Disadvantages:</a:t>
            </a:r>
            <a:endParaRPr lang="en-US" sz="2000" dirty="0">
              <a:latin typeface="Proxima Nova Rg" panose="02000506030000020004" pitchFamily="2" charset="0"/>
              <a:cs typeface="Arial"/>
            </a:endParaRPr>
          </a:p>
          <a:p>
            <a:pPr marL="354965" marR="97790" indent="-342265">
              <a:lnSpc>
                <a:spcPct val="100000"/>
              </a:lnSpc>
              <a:spcBef>
                <a:spcPts val="335"/>
              </a:spcBef>
              <a:spcAft>
                <a:spcPts val="600"/>
              </a:spcAft>
              <a:buChar char="•"/>
              <a:tabLst>
                <a:tab pos="354965" algn="l"/>
                <a:tab pos="355600" algn="l"/>
              </a:tabLst>
            </a:pPr>
            <a:r>
              <a:rPr lang="en-US" dirty="0">
                <a:latin typeface="Proxima Nova Rg" panose="02000506030000020004" pitchFamily="2" charset="0"/>
                <a:cs typeface="Arial"/>
              </a:rPr>
              <a:t>Uncertainty and higher risk in legal outcome in </a:t>
            </a:r>
            <a:r>
              <a:rPr lang="en-US" dirty="0" err="1">
                <a:latin typeface="Proxima Nova Rg" panose="02000506030000020004" pitchFamily="2" charset="0"/>
                <a:cs typeface="Arial"/>
              </a:rPr>
              <a:t>UPC</a:t>
            </a:r>
            <a:endParaRPr lang="en-US" dirty="0">
              <a:latin typeface="Proxima Nova Rg" panose="02000506030000020004" pitchFamily="2" charset="0"/>
              <a:cs typeface="Arial"/>
            </a:endParaRPr>
          </a:p>
          <a:p>
            <a:pPr marL="354965" marR="97790" indent="-342265">
              <a:lnSpc>
                <a:spcPct val="100000"/>
              </a:lnSpc>
              <a:spcBef>
                <a:spcPts val="335"/>
              </a:spcBef>
              <a:spcAft>
                <a:spcPts val="600"/>
              </a:spcAft>
              <a:buChar char="•"/>
              <a:tabLst>
                <a:tab pos="354965" algn="l"/>
                <a:tab pos="355600" algn="l"/>
              </a:tabLst>
            </a:pPr>
            <a:r>
              <a:rPr lang="en-US" dirty="0">
                <a:latin typeface="Proxima Nova Rg" panose="02000506030000020004" pitchFamily="2" charset="0"/>
                <a:cs typeface="Arial"/>
              </a:rPr>
              <a:t>Centralized</a:t>
            </a:r>
            <a:r>
              <a:rPr lang="en-US" spc="-60" dirty="0">
                <a:latin typeface="Proxima Nova Rg" panose="02000506030000020004" pitchFamily="2" charset="0"/>
                <a:cs typeface="Arial"/>
              </a:rPr>
              <a:t> </a:t>
            </a:r>
            <a:r>
              <a:rPr lang="en-US" dirty="0">
                <a:latin typeface="Proxima Nova Rg" panose="02000506030000020004" pitchFamily="2" charset="0"/>
                <a:cs typeface="Arial"/>
              </a:rPr>
              <a:t>platform</a:t>
            </a:r>
            <a:r>
              <a:rPr lang="en-US" spc="-35" dirty="0">
                <a:latin typeface="Proxima Nova Rg" panose="02000506030000020004" pitchFamily="2" charset="0"/>
                <a:cs typeface="Arial"/>
              </a:rPr>
              <a:t> </a:t>
            </a:r>
            <a:r>
              <a:rPr lang="en-US" dirty="0">
                <a:latin typeface="Proxima Nova Rg" panose="02000506030000020004" pitchFamily="2" charset="0"/>
                <a:cs typeface="Arial"/>
              </a:rPr>
              <a:t>for</a:t>
            </a:r>
            <a:r>
              <a:rPr lang="en-US" spc="-35" dirty="0">
                <a:latin typeface="Proxima Nova Rg" panose="02000506030000020004" pitchFamily="2" charset="0"/>
                <a:cs typeface="Arial"/>
              </a:rPr>
              <a:t> </a:t>
            </a:r>
            <a:r>
              <a:rPr lang="en-US" dirty="0">
                <a:latin typeface="Proxima Nova Rg" panose="02000506030000020004" pitchFamily="2" charset="0"/>
                <a:cs typeface="Arial"/>
              </a:rPr>
              <a:t>validity</a:t>
            </a:r>
            <a:r>
              <a:rPr lang="en-US" spc="-5" dirty="0">
                <a:latin typeface="Proxima Nova Rg" panose="02000506030000020004" pitchFamily="2" charset="0"/>
                <a:cs typeface="Arial"/>
              </a:rPr>
              <a:t> </a:t>
            </a:r>
            <a:r>
              <a:rPr lang="en-US" dirty="0">
                <a:latin typeface="Proxima Nova Rg" panose="02000506030000020004" pitchFamily="2" charset="0"/>
                <a:cs typeface="Arial"/>
              </a:rPr>
              <a:t>challenges &amp; risk of central </a:t>
            </a:r>
            <a:r>
              <a:rPr lang="en-US" spc="-10" dirty="0" smtClean="0">
                <a:latin typeface="Proxima Nova Rg" panose="02000506030000020004" pitchFamily="2" charset="0"/>
                <a:cs typeface="Arial"/>
              </a:rPr>
              <a:t>revocation of patent family in all UPC states</a:t>
            </a:r>
            <a:endParaRPr lang="en-US" dirty="0">
              <a:latin typeface="Proxima Nova Rg" panose="02000506030000020004" pitchFamily="2" charset="0"/>
              <a:cs typeface="Arial"/>
            </a:endParaRPr>
          </a:p>
          <a:p>
            <a:pPr marL="354965" marR="13970" indent="-342265">
              <a:lnSpc>
                <a:spcPct val="100000"/>
              </a:lnSpc>
              <a:spcBef>
                <a:spcPts val="325"/>
              </a:spcBef>
              <a:spcAft>
                <a:spcPts val="600"/>
              </a:spcAft>
              <a:buChar char="•"/>
              <a:tabLst>
                <a:tab pos="354965" algn="l"/>
                <a:tab pos="355600" algn="l"/>
              </a:tabLst>
            </a:pPr>
            <a:r>
              <a:rPr lang="en-US" dirty="0">
                <a:latin typeface="Proxima Nova Rg" panose="02000506030000020004" pitchFamily="2" charset="0"/>
                <a:cs typeface="Arial"/>
              </a:rPr>
              <a:t>Higher annuity costs if more than </a:t>
            </a:r>
            <a:r>
              <a:rPr lang="en-US" dirty="0" smtClean="0">
                <a:latin typeface="Proxima Nova Rg" panose="02000506030000020004" pitchFamily="2" charset="0"/>
                <a:cs typeface="Arial"/>
              </a:rPr>
              <a:t>4 </a:t>
            </a:r>
            <a:r>
              <a:rPr lang="en-US" dirty="0">
                <a:latin typeface="Proxima Nova Rg" panose="02000506030000020004" pitchFamily="2" charset="0"/>
                <a:cs typeface="Arial"/>
              </a:rPr>
              <a:t>countries desired</a:t>
            </a:r>
          </a:p>
          <a:p>
            <a:pPr marL="354965" marR="13970" indent="-342265">
              <a:lnSpc>
                <a:spcPct val="100000"/>
              </a:lnSpc>
              <a:spcBef>
                <a:spcPts val="325"/>
              </a:spcBef>
              <a:spcAft>
                <a:spcPts val="600"/>
              </a:spcAft>
              <a:buChar char="•"/>
              <a:tabLst>
                <a:tab pos="354965" algn="l"/>
                <a:tab pos="355600" algn="l"/>
              </a:tabLst>
            </a:pPr>
            <a:r>
              <a:rPr lang="en-US" dirty="0">
                <a:latin typeface="Proxima Nova Rg" panose="02000506030000020004" pitchFamily="2" charset="0"/>
                <a:cs typeface="Arial"/>
              </a:rPr>
              <a:t>Does not currently cover all EU member states</a:t>
            </a:r>
          </a:p>
          <a:p>
            <a:pPr marL="354965" marR="13970" indent="-342265">
              <a:lnSpc>
                <a:spcPct val="100000"/>
              </a:lnSpc>
              <a:spcBef>
                <a:spcPts val="325"/>
              </a:spcBef>
              <a:spcAft>
                <a:spcPts val="600"/>
              </a:spcAft>
              <a:buChar char="•"/>
              <a:tabLst>
                <a:tab pos="354965" algn="l"/>
                <a:tab pos="355600" algn="l"/>
              </a:tabLst>
            </a:pPr>
            <a:r>
              <a:rPr lang="en-US" dirty="0">
                <a:latin typeface="Proxima Nova Rg" panose="02000506030000020004" pitchFamily="2" charset="0"/>
                <a:cs typeface="Arial"/>
              </a:rPr>
              <a:t>UP cannot be opted out of </a:t>
            </a:r>
            <a:r>
              <a:rPr lang="en-US" dirty="0" err="1">
                <a:latin typeface="Proxima Nova Rg" panose="02000506030000020004" pitchFamily="2" charset="0"/>
                <a:cs typeface="Arial"/>
              </a:rPr>
              <a:t>UPC</a:t>
            </a:r>
            <a:r>
              <a:rPr lang="en-US" dirty="0">
                <a:latin typeface="Proxima Nova Rg" panose="02000506030000020004" pitchFamily="2" charset="0"/>
                <a:cs typeface="Arial"/>
              </a:rPr>
              <a:t> jurisdiction or abandonment of single application – treated as bundle of rights that rise and fall </a:t>
            </a:r>
            <a:r>
              <a:rPr lang="en-US" dirty="0" smtClean="0">
                <a:latin typeface="Proxima Nova Rg" panose="02000506030000020004" pitchFamily="2" charset="0"/>
                <a:cs typeface="Arial"/>
              </a:rPr>
              <a:t>together</a:t>
            </a:r>
          </a:p>
          <a:p>
            <a:pPr marL="12700" marR="13970">
              <a:lnSpc>
                <a:spcPct val="100000"/>
              </a:lnSpc>
              <a:spcBef>
                <a:spcPts val="325"/>
              </a:spcBef>
              <a:spcAft>
                <a:spcPts val="600"/>
              </a:spcAft>
              <a:tabLst>
                <a:tab pos="354965" algn="l"/>
                <a:tab pos="355600" algn="l"/>
              </a:tabLst>
            </a:pPr>
            <a:endParaRPr lang="en-US" dirty="0" smtClean="0">
              <a:latin typeface="Proxima Nova Rg" panose="02000506030000020004" pitchFamily="2" charset="0"/>
              <a:cs typeface="Arial"/>
            </a:endParaRPr>
          </a:p>
          <a:p>
            <a:pPr marL="12700" marR="13970">
              <a:lnSpc>
                <a:spcPct val="100000"/>
              </a:lnSpc>
              <a:spcBef>
                <a:spcPts val="325"/>
              </a:spcBef>
              <a:spcAft>
                <a:spcPts val="600"/>
              </a:spcAft>
              <a:tabLst>
                <a:tab pos="354965" algn="l"/>
                <a:tab pos="355600" algn="l"/>
              </a:tabLst>
            </a:pPr>
            <a:endParaRPr lang="en-US" dirty="0" smtClean="0">
              <a:latin typeface="Proxima Nova Rg" panose="02000506030000020004" pitchFamily="2" charset="0"/>
              <a:cs typeface="Arial"/>
            </a:endParaRPr>
          </a:p>
          <a:p>
            <a:pPr>
              <a:lnSpc>
                <a:spcPct val="100000"/>
              </a:lnSpc>
              <a:spcBef>
                <a:spcPts val="40"/>
              </a:spcBef>
              <a:spcAft>
                <a:spcPts val="600"/>
              </a:spcAft>
            </a:pPr>
            <a:endParaRPr lang="en-US" dirty="0">
              <a:latin typeface="Proxima Nova Rg" panose="02000506030000020004" pitchFamily="2" charset="0"/>
              <a:cs typeface="Arial"/>
            </a:endParaRPr>
          </a:p>
          <a:p>
            <a:pPr marL="12700" marR="97790">
              <a:lnSpc>
                <a:spcPct val="100000"/>
              </a:lnSpc>
              <a:spcBef>
                <a:spcPts val="335"/>
              </a:spcBef>
              <a:tabLst>
                <a:tab pos="354965" algn="l"/>
                <a:tab pos="355600" algn="l"/>
              </a:tabLst>
            </a:pPr>
            <a:endParaRPr lang="en-US" sz="1400" dirty="0" smtClean="0">
              <a:latin typeface="Arial"/>
              <a:cs typeface="Arial"/>
            </a:endParaRPr>
          </a:p>
        </p:txBody>
      </p:sp>
      <p:pic>
        <p:nvPicPr>
          <p:cNvPr id="64" name="Picture 63"/>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9983042" y="683525"/>
            <a:ext cx="894603" cy="898967"/>
          </a:xfrm>
          <a:prstGeom prst="rect">
            <a:avLst/>
          </a:prstGeom>
        </p:spPr>
      </p:pic>
      <p:sp>
        <p:nvSpPr>
          <p:cNvPr id="65" name="Rectangle 6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45" name="object 7"/>
          <p:cNvSpPr txBox="1"/>
          <p:nvPr/>
        </p:nvSpPr>
        <p:spPr>
          <a:xfrm>
            <a:off x="279213" y="3223112"/>
            <a:ext cx="5816787" cy="3136756"/>
          </a:xfrm>
          <a:prstGeom prst="rect">
            <a:avLst/>
          </a:prstGeom>
        </p:spPr>
        <p:txBody>
          <a:bodyPr vert="horz" wrap="square" lIns="0" tIns="12700" rIns="0" bIns="0" rtlCol="0">
            <a:spAutoFit/>
          </a:bodyPr>
          <a:lstStyle/>
          <a:p>
            <a:pPr marL="12065">
              <a:lnSpc>
                <a:spcPct val="100000"/>
              </a:lnSpc>
              <a:spcAft>
                <a:spcPts val="600"/>
              </a:spcAft>
              <a:tabLst>
                <a:tab pos="354965" algn="l"/>
                <a:tab pos="355600" algn="l"/>
              </a:tabLst>
            </a:pPr>
            <a:r>
              <a:rPr lang="en-US" sz="2000" spc="-10" dirty="0" smtClean="0">
                <a:latin typeface="Proxima Nova Rg" panose="02000506030000020004" pitchFamily="2" charset="0"/>
                <a:cs typeface="Arial"/>
              </a:rPr>
              <a:t>A</a:t>
            </a:r>
            <a:r>
              <a:rPr sz="2000" spc="-10" dirty="0" smtClean="0">
                <a:latin typeface="Proxima Nova Rg" panose="02000506030000020004" pitchFamily="2" charset="0"/>
                <a:cs typeface="Arial"/>
              </a:rPr>
              <a:t>dvantages:</a:t>
            </a:r>
            <a:endParaRPr lang="en-US" sz="2000" spc="-10" dirty="0" smtClean="0">
              <a:latin typeface="Proxima Nova Rg" panose="02000506030000020004" pitchFamily="2" charset="0"/>
              <a:cs typeface="Arial"/>
            </a:endParaRPr>
          </a:p>
          <a:p>
            <a:pPr marL="354965" indent="-342900">
              <a:lnSpc>
                <a:spcPct val="100000"/>
              </a:lnSpc>
              <a:spcAft>
                <a:spcPts val="600"/>
              </a:spcAft>
              <a:buChar char="•"/>
              <a:tabLst>
                <a:tab pos="354965" algn="l"/>
                <a:tab pos="355600" algn="l"/>
              </a:tabLst>
            </a:pPr>
            <a:r>
              <a:rPr lang="en-US" spc="-10" dirty="0" smtClean="0">
                <a:latin typeface="Proxima Nova Rg" panose="02000506030000020004" pitchFamily="2" charset="0"/>
                <a:cs typeface="Arial"/>
              </a:rPr>
              <a:t>No additional costs to register UP at EPO</a:t>
            </a:r>
          </a:p>
          <a:p>
            <a:pPr marL="354965" indent="-342900">
              <a:lnSpc>
                <a:spcPct val="100000"/>
              </a:lnSpc>
              <a:spcAft>
                <a:spcPts val="600"/>
              </a:spcAft>
              <a:buChar char="•"/>
              <a:tabLst>
                <a:tab pos="354965" algn="l"/>
                <a:tab pos="355600" algn="l"/>
              </a:tabLst>
            </a:pPr>
            <a:r>
              <a:rPr lang="en-US" spc="-10" dirty="0" smtClean="0">
                <a:latin typeface="Proxima Nova Rg" panose="02000506030000020004" pitchFamily="2" charset="0"/>
                <a:cs typeface="Arial"/>
              </a:rPr>
              <a:t>Current coverage across 17 EU countries for price of</a:t>
            </a:r>
          </a:p>
          <a:p>
            <a:pPr marL="12065">
              <a:lnSpc>
                <a:spcPct val="100000"/>
              </a:lnSpc>
              <a:spcAft>
                <a:spcPts val="600"/>
              </a:spcAft>
              <a:tabLst>
                <a:tab pos="354965" algn="l"/>
                <a:tab pos="355600" algn="l"/>
              </a:tabLst>
            </a:pPr>
            <a:r>
              <a:rPr lang="en-US" spc="-10" dirty="0">
                <a:latin typeface="Proxima Nova Rg" panose="02000506030000020004" pitchFamily="2" charset="0"/>
                <a:cs typeface="Arial"/>
              </a:rPr>
              <a:t> </a:t>
            </a:r>
            <a:r>
              <a:rPr lang="en-US" spc="-10" dirty="0" smtClean="0">
                <a:latin typeface="Proxima Nova Rg" panose="02000506030000020004" pitchFamily="2" charset="0"/>
                <a:cs typeface="Arial"/>
              </a:rPr>
              <a:t>     about 4 countries</a:t>
            </a:r>
            <a:endParaRPr dirty="0">
              <a:latin typeface="Proxima Nova Rg" panose="02000506030000020004" pitchFamily="2" charset="0"/>
              <a:cs typeface="Arial"/>
            </a:endParaRPr>
          </a:p>
          <a:p>
            <a:pPr marL="354965" marR="97790" indent="-342265">
              <a:lnSpc>
                <a:spcPct val="100000"/>
              </a:lnSpc>
              <a:spcBef>
                <a:spcPts val="335"/>
              </a:spcBef>
              <a:spcAft>
                <a:spcPts val="600"/>
              </a:spcAft>
              <a:buChar char="•"/>
              <a:tabLst>
                <a:tab pos="354965" algn="l"/>
                <a:tab pos="355600" algn="l"/>
              </a:tabLst>
            </a:pPr>
            <a:r>
              <a:rPr lang="en-US" dirty="0" smtClean="0">
                <a:latin typeface="Proxima Nova Rg" panose="02000506030000020004" pitchFamily="2" charset="0"/>
                <a:cs typeface="Arial"/>
              </a:rPr>
              <a:t>Reduced costs for translations</a:t>
            </a:r>
          </a:p>
          <a:p>
            <a:pPr marL="354965" marR="97790" indent="-342265">
              <a:lnSpc>
                <a:spcPct val="100000"/>
              </a:lnSpc>
              <a:spcBef>
                <a:spcPts val="335"/>
              </a:spcBef>
              <a:spcAft>
                <a:spcPts val="600"/>
              </a:spcAft>
              <a:buChar char="•"/>
              <a:tabLst>
                <a:tab pos="354965" algn="l"/>
                <a:tab pos="355600" algn="l"/>
              </a:tabLst>
            </a:pPr>
            <a:r>
              <a:rPr lang="en-US" dirty="0" smtClean="0">
                <a:latin typeface="Proxima Nova Rg" panose="02000506030000020004" pitchFamily="2" charset="0"/>
                <a:cs typeface="Arial"/>
              </a:rPr>
              <a:t>Centralized</a:t>
            </a:r>
            <a:r>
              <a:rPr lang="en-US" spc="-60" dirty="0" smtClean="0">
                <a:latin typeface="Proxima Nova Rg" panose="02000506030000020004" pitchFamily="2" charset="0"/>
                <a:cs typeface="Arial"/>
              </a:rPr>
              <a:t> </a:t>
            </a:r>
            <a:r>
              <a:rPr lang="en-US" dirty="0" smtClean="0">
                <a:latin typeface="Proxima Nova Rg" panose="02000506030000020004" pitchFamily="2" charset="0"/>
                <a:cs typeface="Arial"/>
              </a:rPr>
              <a:t>platform</a:t>
            </a:r>
            <a:r>
              <a:rPr lang="en-US" spc="-40" dirty="0" smtClean="0">
                <a:latin typeface="Proxima Nova Rg" panose="02000506030000020004" pitchFamily="2" charset="0"/>
                <a:cs typeface="Arial"/>
              </a:rPr>
              <a:t> </a:t>
            </a:r>
            <a:r>
              <a:rPr lang="en-US" dirty="0" smtClean="0">
                <a:latin typeface="Proxima Nova Rg" panose="02000506030000020004" pitchFamily="2" charset="0"/>
                <a:cs typeface="Arial"/>
              </a:rPr>
              <a:t>for</a:t>
            </a:r>
            <a:r>
              <a:rPr lang="en-US" spc="-35" dirty="0" smtClean="0">
                <a:latin typeface="Proxima Nova Rg" panose="02000506030000020004" pitchFamily="2" charset="0"/>
                <a:cs typeface="Arial"/>
              </a:rPr>
              <a:t> </a:t>
            </a:r>
            <a:r>
              <a:rPr lang="en-US" dirty="0" smtClean="0">
                <a:latin typeface="Proxima Nova Rg" panose="02000506030000020004" pitchFamily="2" charset="0"/>
                <a:cs typeface="Arial"/>
              </a:rPr>
              <a:t>infringement</a:t>
            </a:r>
            <a:r>
              <a:rPr lang="en-US" spc="-55" dirty="0" smtClean="0">
                <a:latin typeface="Proxima Nova Rg" panose="02000506030000020004" pitchFamily="2" charset="0"/>
                <a:cs typeface="Arial"/>
              </a:rPr>
              <a:t> </a:t>
            </a:r>
            <a:r>
              <a:rPr lang="en-US" dirty="0" smtClean="0">
                <a:latin typeface="Proxima Nova Rg" panose="02000506030000020004" pitchFamily="2" charset="0"/>
                <a:cs typeface="Arial"/>
              </a:rPr>
              <a:t>actions – less costly</a:t>
            </a:r>
          </a:p>
          <a:p>
            <a:pPr marL="354965" marR="97790" indent="-342265">
              <a:lnSpc>
                <a:spcPct val="100000"/>
              </a:lnSpc>
              <a:spcBef>
                <a:spcPts val="335"/>
              </a:spcBef>
              <a:spcAft>
                <a:spcPts val="600"/>
              </a:spcAft>
              <a:buChar char="•"/>
              <a:tabLst>
                <a:tab pos="354965" algn="l"/>
                <a:tab pos="355600" algn="l"/>
              </a:tabLst>
            </a:pPr>
            <a:r>
              <a:rPr lang="en-US" dirty="0" smtClean="0">
                <a:latin typeface="Proxima Nova Rg" panose="02000506030000020004" pitchFamily="2" charset="0"/>
                <a:cs typeface="Arial"/>
              </a:rPr>
              <a:t>Judges with significant patent experience in UPC</a:t>
            </a:r>
          </a:p>
          <a:p>
            <a:pPr marL="12700" marR="97790">
              <a:lnSpc>
                <a:spcPct val="100000"/>
              </a:lnSpc>
              <a:spcBef>
                <a:spcPts val="335"/>
              </a:spcBef>
              <a:spcAft>
                <a:spcPts val="600"/>
              </a:spcAft>
              <a:tabLst>
                <a:tab pos="354965" algn="l"/>
                <a:tab pos="355600" algn="l"/>
              </a:tabLst>
            </a:pPr>
            <a:endParaRPr lang="en-US" sz="1200" dirty="0" smtClean="0">
              <a:latin typeface="Arial"/>
              <a:cs typeface="Arial"/>
            </a:endParaRPr>
          </a:p>
        </p:txBody>
      </p:sp>
      <p:sp>
        <p:nvSpPr>
          <p:cNvPr id="3" name="TextBox 2"/>
          <p:cNvSpPr txBox="1"/>
          <p:nvPr/>
        </p:nvSpPr>
        <p:spPr>
          <a:xfrm>
            <a:off x="805770" y="2524128"/>
            <a:ext cx="10380318" cy="461665"/>
          </a:xfrm>
          <a:prstGeom prst="rect">
            <a:avLst/>
          </a:prstGeom>
          <a:noFill/>
        </p:spPr>
        <p:txBody>
          <a:bodyPr wrap="square" rtlCol="0">
            <a:spAutoFit/>
          </a:bodyPr>
          <a:lstStyle/>
          <a:p>
            <a:pPr algn="ctr"/>
            <a:r>
              <a:rPr lang="en-US" sz="2400" u="sng" dirty="0" smtClean="0">
                <a:latin typeface="Proxima Nova Rg" panose="02000506030000020004" charset="0"/>
              </a:rPr>
              <a:t>The HARD </a:t>
            </a:r>
            <a:r>
              <a:rPr lang="en-US" sz="2400" u="sng" dirty="0" smtClean="0">
                <a:latin typeface="Proxima Nova Rg" panose="02000506030000020004" charset="0"/>
              </a:rPr>
              <a:t>“Headed</a:t>
            </a:r>
            <a:r>
              <a:rPr lang="en-US" sz="2400" u="sng" dirty="0" smtClean="0">
                <a:latin typeface="Proxima Nova Rg" panose="02000506030000020004" charset="0"/>
              </a:rPr>
              <a:t>” Decisions</a:t>
            </a:r>
            <a:endParaRPr lang="en-US" sz="2400" u="sng" dirty="0">
              <a:latin typeface="Proxima Nova Rg" panose="02000506030000020004" charset="0"/>
            </a:endParaRPr>
          </a:p>
        </p:txBody>
      </p:sp>
    </p:spTree>
    <p:extLst>
      <p:ext uri="{BB962C8B-B14F-4D97-AF65-F5344CB8AC3E}">
        <p14:creationId xmlns:p14="http://schemas.microsoft.com/office/powerpoint/2010/main" val="2188046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t>22</a:t>
            </a:fld>
            <a:endParaRPr lang="en-US" sz="800" dirty="0">
              <a:latin typeface="Proxima Nova Rg" panose="02000506030000020004" pitchFamily="2"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2"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t>
            </a:r>
            <a:r>
              <a:rPr lang="en-US" sz="3600" b="1" dirty="0" smtClean="0">
                <a:solidFill>
                  <a:srgbClr val="FCB813"/>
                </a:solidFill>
                <a:latin typeface="Proxima Nova Rg" panose="02000506030000020004" pitchFamily="2" charset="0"/>
              </a:rPr>
              <a:t>&amp; </a:t>
            </a:r>
            <a:r>
              <a:rPr lang="en-US" sz="3600" b="1" dirty="0">
                <a:solidFill>
                  <a:srgbClr val="FCB813"/>
                </a:solidFill>
                <a:latin typeface="Proxima Nova Rg" panose="02000506030000020004" pitchFamily="2" charset="0"/>
              </a:rPr>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(UPC)</a:t>
            </a:r>
          </a:p>
        </p:txBody>
      </p:sp>
      <p:grpSp>
        <p:nvGrpSpPr>
          <p:cNvPr id="22" name="Group 21"/>
          <p:cNvGrpSpPr/>
          <p:nvPr/>
        </p:nvGrpSpPr>
        <p:grpSpPr>
          <a:xfrm>
            <a:off x="6136237" y="2319077"/>
            <a:ext cx="5635805" cy="4090076"/>
            <a:chOff x="4436364" y="1673479"/>
            <a:chExt cx="4379976" cy="3572509"/>
          </a:xfrm>
        </p:grpSpPr>
        <p:sp>
          <p:nvSpPr>
            <p:cNvPr id="23" name="object 11"/>
            <p:cNvSpPr/>
            <p:nvPr/>
          </p:nvSpPr>
          <p:spPr>
            <a:xfrm>
              <a:off x="4436364" y="3894073"/>
              <a:ext cx="4360545" cy="1351915"/>
            </a:xfrm>
            <a:custGeom>
              <a:avLst/>
              <a:gdLst/>
              <a:ahLst/>
              <a:cxnLst/>
              <a:rect l="l" t="t" r="r" b="b"/>
              <a:pathLst>
                <a:path w="4360545" h="1351914">
                  <a:moveTo>
                    <a:pt x="28829" y="1135126"/>
                  </a:moveTo>
                  <a:lnTo>
                    <a:pt x="0" y="1135126"/>
                  </a:lnTo>
                  <a:lnTo>
                    <a:pt x="0" y="1221867"/>
                  </a:lnTo>
                  <a:lnTo>
                    <a:pt x="28829" y="1221867"/>
                  </a:lnTo>
                  <a:lnTo>
                    <a:pt x="28829" y="1135126"/>
                  </a:lnTo>
                  <a:close/>
                </a:path>
                <a:path w="4360545" h="1351914">
                  <a:moveTo>
                    <a:pt x="28829" y="1020826"/>
                  </a:moveTo>
                  <a:lnTo>
                    <a:pt x="0" y="1020826"/>
                  </a:lnTo>
                  <a:lnTo>
                    <a:pt x="0" y="1107567"/>
                  </a:lnTo>
                  <a:lnTo>
                    <a:pt x="28829" y="1107567"/>
                  </a:lnTo>
                  <a:lnTo>
                    <a:pt x="28829" y="1020826"/>
                  </a:lnTo>
                  <a:close/>
                </a:path>
                <a:path w="4360545" h="1351914">
                  <a:moveTo>
                    <a:pt x="28829" y="905129"/>
                  </a:moveTo>
                  <a:lnTo>
                    <a:pt x="0" y="905129"/>
                  </a:lnTo>
                  <a:lnTo>
                    <a:pt x="0" y="991870"/>
                  </a:lnTo>
                  <a:lnTo>
                    <a:pt x="28829" y="991870"/>
                  </a:lnTo>
                  <a:lnTo>
                    <a:pt x="28829" y="905129"/>
                  </a:lnTo>
                  <a:close/>
                </a:path>
                <a:path w="4360545" h="1351914">
                  <a:moveTo>
                    <a:pt x="28829" y="789432"/>
                  </a:moveTo>
                  <a:lnTo>
                    <a:pt x="0" y="789432"/>
                  </a:lnTo>
                  <a:lnTo>
                    <a:pt x="0" y="876173"/>
                  </a:lnTo>
                  <a:lnTo>
                    <a:pt x="28829" y="876173"/>
                  </a:lnTo>
                  <a:lnTo>
                    <a:pt x="28829" y="789432"/>
                  </a:lnTo>
                  <a:close/>
                </a:path>
                <a:path w="4360545" h="1351914">
                  <a:moveTo>
                    <a:pt x="28829" y="675132"/>
                  </a:moveTo>
                  <a:lnTo>
                    <a:pt x="0" y="675132"/>
                  </a:lnTo>
                  <a:lnTo>
                    <a:pt x="0" y="760349"/>
                  </a:lnTo>
                  <a:lnTo>
                    <a:pt x="28829" y="760349"/>
                  </a:lnTo>
                  <a:lnTo>
                    <a:pt x="28829" y="675132"/>
                  </a:lnTo>
                  <a:close/>
                </a:path>
                <a:path w="4360545" h="1351914">
                  <a:moveTo>
                    <a:pt x="28829" y="559181"/>
                  </a:moveTo>
                  <a:lnTo>
                    <a:pt x="0" y="559181"/>
                  </a:lnTo>
                  <a:lnTo>
                    <a:pt x="0" y="645934"/>
                  </a:lnTo>
                  <a:lnTo>
                    <a:pt x="28829" y="645934"/>
                  </a:lnTo>
                  <a:lnTo>
                    <a:pt x="28829" y="559181"/>
                  </a:lnTo>
                  <a:close/>
                </a:path>
                <a:path w="4360545" h="1351914">
                  <a:moveTo>
                    <a:pt x="28829" y="443357"/>
                  </a:moveTo>
                  <a:lnTo>
                    <a:pt x="0" y="443357"/>
                  </a:lnTo>
                  <a:lnTo>
                    <a:pt x="0" y="530098"/>
                  </a:lnTo>
                  <a:lnTo>
                    <a:pt x="28829" y="530098"/>
                  </a:lnTo>
                  <a:lnTo>
                    <a:pt x="28829" y="443357"/>
                  </a:lnTo>
                  <a:close/>
                </a:path>
                <a:path w="4360545" h="1351914">
                  <a:moveTo>
                    <a:pt x="28829" y="327406"/>
                  </a:moveTo>
                  <a:lnTo>
                    <a:pt x="0" y="327406"/>
                  </a:lnTo>
                  <a:lnTo>
                    <a:pt x="0" y="414159"/>
                  </a:lnTo>
                  <a:lnTo>
                    <a:pt x="28829" y="414159"/>
                  </a:lnTo>
                  <a:lnTo>
                    <a:pt x="28829" y="327406"/>
                  </a:lnTo>
                  <a:close/>
                </a:path>
                <a:path w="4360545" h="1351914">
                  <a:moveTo>
                    <a:pt x="28829" y="213106"/>
                  </a:moveTo>
                  <a:lnTo>
                    <a:pt x="0" y="213106"/>
                  </a:lnTo>
                  <a:lnTo>
                    <a:pt x="0" y="298450"/>
                  </a:lnTo>
                  <a:lnTo>
                    <a:pt x="28829" y="298450"/>
                  </a:lnTo>
                  <a:lnTo>
                    <a:pt x="28829" y="213106"/>
                  </a:lnTo>
                  <a:close/>
                </a:path>
                <a:path w="4360545" h="1351914">
                  <a:moveTo>
                    <a:pt x="28829" y="97409"/>
                  </a:moveTo>
                  <a:lnTo>
                    <a:pt x="0" y="97409"/>
                  </a:lnTo>
                  <a:lnTo>
                    <a:pt x="0" y="184150"/>
                  </a:lnTo>
                  <a:lnTo>
                    <a:pt x="28829" y="184150"/>
                  </a:lnTo>
                  <a:lnTo>
                    <a:pt x="28829" y="97409"/>
                  </a:lnTo>
                  <a:close/>
                </a:path>
                <a:path w="4360545" h="1351914">
                  <a:moveTo>
                    <a:pt x="45720" y="0"/>
                  </a:moveTo>
                  <a:lnTo>
                    <a:pt x="5969" y="0"/>
                  </a:lnTo>
                  <a:lnTo>
                    <a:pt x="0" y="5969"/>
                  </a:lnTo>
                  <a:lnTo>
                    <a:pt x="0" y="68326"/>
                  </a:lnTo>
                  <a:lnTo>
                    <a:pt x="28956" y="68326"/>
                  </a:lnTo>
                  <a:lnTo>
                    <a:pt x="28956" y="28829"/>
                  </a:lnTo>
                  <a:lnTo>
                    <a:pt x="45720" y="28829"/>
                  </a:lnTo>
                  <a:lnTo>
                    <a:pt x="45720" y="13462"/>
                  </a:lnTo>
                  <a:lnTo>
                    <a:pt x="45720" y="0"/>
                  </a:lnTo>
                  <a:close/>
                </a:path>
                <a:path w="4360545" h="1351914">
                  <a:moveTo>
                    <a:pt x="114300" y="1324102"/>
                  </a:moveTo>
                  <a:lnTo>
                    <a:pt x="28829" y="1324102"/>
                  </a:lnTo>
                  <a:lnTo>
                    <a:pt x="28829" y="1251204"/>
                  </a:lnTo>
                  <a:lnTo>
                    <a:pt x="0" y="1251204"/>
                  </a:lnTo>
                  <a:lnTo>
                    <a:pt x="0" y="1337945"/>
                  </a:lnTo>
                  <a:lnTo>
                    <a:pt x="27559" y="1337945"/>
                  </a:lnTo>
                  <a:lnTo>
                    <a:pt x="27559" y="1351534"/>
                  </a:lnTo>
                  <a:lnTo>
                    <a:pt x="114300" y="1351534"/>
                  </a:lnTo>
                  <a:lnTo>
                    <a:pt x="114300" y="1337945"/>
                  </a:lnTo>
                  <a:lnTo>
                    <a:pt x="114300" y="1324102"/>
                  </a:lnTo>
                  <a:close/>
                </a:path>
                <a:path w="4360545" h="1351914">
                  <a:moveTo>
                    <a:pt x="161290" y="0"/>
                  </a:moveTo>
                  <a:lnTo>
                    <a:pt x="74549" y="0"/>
                  </a:lnTo>
                  <a:lnTo>
                    <a:pt x="74549" y="28841"/>
                  </a:lnTo>
                  <a:lnTo>
                    <a:pt x="161290" y="28841"/>
                  </a:lnTo>
                  <a:lnTo>
                    <a:pt x="161290" y="0"/>
                  </a:lnTo>
                  <a:close/>
                </a:path>
                <a:path w="4360545" h="1351914">
                  <a:moveTo>
                    <a:pt x="230124" y="1324102"/>
                  </a:moveTo>
                  <a:lnTo>
                    <a:pt x="143383" y="1324102"/>
                  </a:lnTo>
                  <a:lnTo>
                    <a:pt x="143383" y="1351534"/>
                  </a:lnTo>
                  <a:lnTo>
                    <a:pt x="230124" y="1351534"/>
                  </a:lnTo>
                  <a:lnTo>
                    <a:pt x="230124" y="1324102"/>
                  </a:lnTo>
                  <a:close/>
                </a:path>
                <a:path w="4360545" h="1351914">
                  <a:moveTo>
                    <a:pt x="277241" y="0"/>
                  </a:moveTo>
                  <a:lnTo>
                    <a:pt x="190500" y="0"/>
                  </a:lnTo>
                  <a:lnTo>
                    <a:pt x="190500" y="28841"/>
                  </a:lnTo>
                  <a:lnTo>
                    <a:pt x="277241" y="28841"/>
                  </a:lnTo>
                  <a:lnTo>
                    <a:pt x="277241" y="0"/>
                  </a:lnTo>
                  <a:close/>
                </a:path>
                <a:path w="4360545" h="1351914">
                  <a:moveTo>
                    <a:pt x="345694" y="1324102"/>
                  </a:moveTo>
                  <a:lnTo>
                    <a:pt x="258953" y="1324102"/>
                  </a:lnTo>
                  <a:lnTo>
                    <a:pt x="258953" y="1351534"/>
                  </a:lnTo>
                  <a:lnTo>
                    <a:pt x="345694" y="1351534"/>
                  </a:lnTo>
                  <a:lnTo>
                    <a:pt x="345694" y="1324102"/>
                  </a:lnTo>
                  <a:close/>
                </a:path>
                <a:path w="4360545" h="1351914">
                  <a:moveTo>
                    <a:pt x="393065" y="0"/>
                  </a:moveTo>
                  <a:lnTo>
                    <a:pt x="306324" y="0"/>
                  </a:lnTo>
                  <a:lnTo>
                    <a:pt x="306324" y="28841"/>
                  </a:lnTo>
                  <a:lnTo>
                    <a:pt x="393065" y="28841"/>
                  </a:lnTo>
                  <a:lnTo>
                    <a:pt x="393065" y="0"/>
                  </a:lnTo>
                  <a:close/>
                </a:path>
                <a:path w="4360545" h="1351914">
                  <a:moveTo>
                    <a:pt x="461645" y="1324102"/>
                  </a:moveTo>
                  <a:lnTo>
                    <a:pt x="374904" y="1324102"/>
                  </a:lnTo>
                  <a:lnTo>
                    <a:pt x="374904" y="1351534"/>
                  </a:lnTo>
                  <a:lnTo>
                    <a:pt x="461645" y="1351534"/>
                  </a:lnTo>
                  <a:lnTo>
                    <a:pt x="461645" y="1324102"/>
                  </a:lnTo>
                  <a:close/>
                </a:path>
                <a:path w="4360545" h="1351914">
                  <a:moveTo>
                    <a:pt x="508635" y="0"/>
                  </a:moveTo>
                  <a:lnTo>
                    <a:pt x="421894" y="0"/>
                  </a:lnTo>
                  <a:lnTo>
                    <a:pt x="421894" y="28841"/>
                  </a:lnTo>
                  <a:lnTo>
                    <a:pt x="508635" y="28841"/>
                  </a:lnTo>
                  <a:lnTo>
                    <a:pt x="508635" y="0"/>
                  </a:lnTo>
                  <a:close/>
                </a:path>
                <a:path w="4360545" h="1351914">
                  <a:moveTo>
                    <a:pt x="577469" y="1324102"/>
                  </a:moveTo>
                  <a:lnTo>
                    <a:pt x="490728" y="1324102"/>
                  </a:lnTo>
                  <a:lnTo>
                    <a:pt x="490728" y="1351534"/>
                  </a:lnTo>
                  <a:lnTo>
                    <a:pt x="577469" y="1351534"/>
                  </a:lnTo>
                  <a:lnTo>
                    <a:pt x="577469" y="1324102"/>
                  </a:lnTo>
                  <a:close/>
                </a:path>
                <a:path w="4360545" h="1351914">
                  <a:moveTo>
                    <a:pt x="624586" y="0"/>
                  </a:moveTo>
                  <a:lnTo>
                    <a:pt x="537845" y="0"/>
                  </a:lnTo>
                  <a:lnTo>
                    <a:pt x="537845" y="28841"/>
                  </a:lnTo>
                  <a:lnTo>
                    <a:pt x="624586" y="28841"/>
                  </a:lnTo>
                  <a:lnTo>
                    <a:pt x="624586" y="0"/>
                  </a:lnTo>
                  <a:close/>
                </a:path>
                <a:path w="4360545" h="1351914">
                  <a:moveTo>
                    <a:pt x="693420" y="1324102"/>
                  </a:moveTo>
                  <a:lnTo>
                    <a:pt x="606679" y="1324102"/>
                  </a:lnTo>
                  <a:lnTo>
                    <a:pt x="606679" y="1351534"/>
                  </a:lnTo>
                  <a:lnTo>
                    <a:pt x="693420" y="1351534"/>
                  </a:lnTo>
                  <a:lnTo>
                    <a:pt x="693420" y="1324102"/>
                  </a:lnTo>
                  <a:close/>
                </a:path>
                <a:path w="4360545" h="1351914">
                  <a:moveTo>
                    <a:pt x="740410" y="0"/>
                  </a:moveTo>
                  <a:lnTo>
                    <a:pt x="653669" y="0"/>
                  </a:lnTo>
                  <a:lnTo>
                    <a:pt x="653669" y="28841"/>
                  </a:lnTo>
                  <a:lnTo>
                    <a:pt x="740410" y="28841"/>
                  </a:lnTo>
                  <a:lnTo>
                    <a:pt x="740410" y="0"/>
                  </a:lnTo>
                  <a:close/>
                </a:path>
                <a:path w="4360545" h="1351914">
                  <a:moveTo>
                    <a:pt x="808863" y="1324102"/>
                  </a:moveTo>
                  <a:lnTo>
                    <a:pt x="722122" y="1324102"/>
                  </a:lnTo>
                  <a:lnTo>
                    <a:pt x="722122" y="1351534"/>
                  </a:lnTo>
                  <a:lnTo>
                    <a:pt x="808863" y="1351534"/>
                  </a:lnTo>
                  <a:lnTo>
                    <a:pt x="808863" y="1324102"/>
                  </a:lnTo>
                  <a:close/>
                </a:path>
                <a:path w="4360545" h="1351914">
                  <a:moveTo>
                    <a:pt x="856361" y="0"/>
                  </a:moveTo>
                  <a:lnTo>
                    <a:pt x="769620" y="0"/>
                  </a:lnTo>
                  <a:lnTo>
                    <a:pt x="769620" y="28841"/>
                  </a:lnTo>
                  <a:lnTo>
                    <a:pt x="856361" y="28841"/>
                  </a:lnTo>
                  <a:lnTo>
                    <a:pt x="856361" y="0"/>
                  </a:lnTo>
                  <a:close/>
                </a:path>
                <a:path w="4360545" h="1351914">
                  <a:moveTo>
                    <a:pt x="925068" y="1324102"/>
                  </a:moveTo>
                  <a:lnTo>
                    <a:pt x="838327" y="1324102"/>
                  </a:lnTo>
                  <a:lnTo>
                    <a:pt x="838327" y="1351534"/>
                  </a:lnTo>
                  <a:lnTo>
                    <a:pt x="925068" y="1351534"/>
                  </a:lnTo>
                  <a:lnTo>
                    <a:pt x="925068" y="1324102"/>
                  </a:lnTo>
                  <a:close/>
                </a:path>
                <a:path w="4360545" h="1351914">
                  <a:moveTo>
                    <a:pt x="971804" y="0"/>
                  </a:moveTo>
                  <a:lnTo>
                    <a:pt x="885063" y="0"/>
                  </a:lnTo>
                  <a:lnTo>
                    <a:pt x="885063" y="28841"/>
                  </a:lnTo>
                  <a:lnTo>
                    <a:pt x="971804" y="28841"/>
                  </a:lnTo>
                  <a:lnTo>
                    <a:pt x="971804" y="0"/>
                  </a:lnTo>
                  <a:close/>
                </a:path>
                <a:path w="4360545" h="1351914">
                  <a:moveTo>
                    <a:pt x="1040638" y="1324102"/>
                  </a:moveTo>
                  <a:lnTo>
                    <a:pt x="953897" y="1324102"/>
                  </a:lnTo>
                  <a:lnTo>
                    <a:pt x="953897" y="1351534"/>
                  </a:lnTo>
                  <a:lnTo>
                    <a:pt x="1040638" y="1351534"/>
                  </a:lnTo>
                  <a:lnTo>
                    <a:pt x="1040638" y="1324102"/>
                  </a:lnTo>
                  <a:close/>
                </a:path>
                <a:path w="4360545" h="1351914">
                  <a:moveTo>
                    <a:pt x="1088009" y="0"/>
                  </a:moveTo>
                  <a:lnTo>
                    <a:pt x="1001268" y="0"/>
                  </a:lnTo>
                  <a:lnTo>
                    <a:pt x="1001268" y="28841"/>
                  </a:lnTo>
                  <a:lnTo>
                    <a:pt x="1088009" y="28841"/>
                  </a:lnTo>
                  <a:lnTo>
                    <a:pt x="1088009" y="0"/>
                  </a:lnTo>
                  <a:close/>
                </a:path>
                <a:path w="4360545" h="1351914">
                  <a:moveTo>
                    <a:pt x="1156589" y="1324102"/>
                  </a:moveTo>
                  <a:lnTo>
                    <a:pt x="1069848" y="1324102"/>
                  </a:lnTo>
                  <a:lnTo>
                    <a:pt x="1069848" y="1351534"/>
                  </a:lnTo>
                  <a:lnTo>
                    <a:pt x="1156589" y="1351534"/>
                  </a:lnTo>
                  <a:lnTo>
                    <a:pt x="1156589" y="1324102"/>
                  </a:lnTo>
                  <a:close/>
                </a:path>
                <a:path w="4360545" h="1351914">
                  <a:moveTo>
                    <a:pt x="1203579" y="0"/>
                  </a:moveTo>
                  <a:lnTo>
                    <a:pt x="1116838" y="0"/>
                  </a:lnTo>
                  <a:lnTo>
                    <a:pt x="1116838" y="28841"/>
                  </a:lnTo>
                  <a:lnTo>
                    <a:pt x="1203579" y="28841"/>
                  </a:lnTo>
                  <a:lnTo>
                    <a:pt x="1203579" y="0"/>
                  </a:lnTo>
                  <a:close/>
                </a:path>
                <a:path w="4360545" h="1351914">
                  <a:moveTo>
                    <a:pt x="1272413" y="1324102"/>
                  </a:moveTo>
                  <a:lnTo>
                    <a:pt x="1185672" y="1324102"/>
                  </a:lnTo>
                  <a:lnTo>
                    <a:pt x="1185672" y="1351534"/>
                  </a:lnTo>
                  <a:lnTo>
                    <a:pt x="1272413" y="1351534"/>
                  </a:lnTo>
                  <a:lnTo>
                    <a:pt x="1272413" y="1324102"/>
                  </a:lnTo>
                  <a:close/>
                </a:path>
                <a:path w="4360545" h="1351914">
                  <a:moveTo>
                    <a:pt x="1319517" y="0"/>
                  </a:moveTo>
                  <a:lnTo>
                    <a:pt x="1232789" y="0"/>
                  </a:lnTo>
                  <a:lnTo>
                    <a:pt x="1232789" y="28841"/>
                  </a:lnTo>
                  <a:lnTo>
                    <a:pt x="1319517" y="28841"/>
                  </a:lnTo>
                  <a:lnTo>
                    <a:pt x="1319517" y="0"/>
                  </a:lnTo>
                  <a:close/>
                </a:path>
                <a:path w="4360545" h="1351914">
                  <a:moveTo>
                    <a:pt x="1388364" y="1324102"/>
                  </a:moveTo>
                  <a:lnTo>
                    <a:pt x="1301623" y="1324102"/>
                  </a:lnTo>
                  <a:lnTo>
                    <a:pt x="1301623" y="1351534"/>
                  </a:lnTo>
                  <a:lnTo>
                    <a:pt x="1388364" y="1351534"/>
                  </a:lnTo>
                  <a:lnTo>
                    <a:pt x="1388364" y="1324102"/>
                  </a:lnTo>
                  <a:close/>
                </a:path>
                <a:path w="4360545" h="1351914">
                  <a:moveTo>
                    <a:pt x="1435354" y="0"/>
                  </a:moveTo>
                  <a:lnTo>
                    <a:pt x="1348613" y="0"/>
                  </a:lnTo>
                  <a:lnTo>
                    <a:pt x="1348613" y="28841"/>
                  </a:lnTo>
                  <a:lnTo>
                    <a:pt x="1435354" y="28841"/>
                  </a:lnTo>
                  <a:lnTo>
                    <a:pt x="1435354" y="0"/>
                  </a:lnTo>
                  <a:close/>
                </a:path>
                <a:path w="4360545" h="1351914">
                  <a:moveTo>
                    <a:pt x="1504188" y="1324102"/>
                  </a:moveTo>
                  <a:lnTo>
                    <a:pt x="1417447" y="1324102"/>
                  </a:lnTo>
                  <a:lnTo>
                    <a:pt x="1417447" y="1351534"/>
                  </a:lnTo>
                  <a:lnTo>
                    <a:pt x="1504188" y="1351534"/>
                  </a:lnTo>
                  <a:lnTo>
                    <a:pt x="1504188" y="1324102"/>
                  </a:lnTo>
                  <a:close/>
                </a:path>
                <a:path w="4360545" h="1351914">
                  <a:moveTo>
                    <a:pt x="1551292" y="0"/>
                  </a:moveTo>
                  <a:lnTo>
                    <a:pt x="1464564" y="0"/>
                  </a:lnTo>
                  <a:lnTo>
                    <a:pt x="1464564" y="28841"/>
                  </a:lnTo>
                  <a:lnTo>
                    <a:pt x="1551292" y="28841"/>
                  </a:lnTo>
                  <a:lnTo>
                    <a:pt x="1551292" y="0"/>
                  </a:lnTo>
                  <a:close/>
                </a:path>
                <a:path w="4360545" h="1351914">
                  <a:moveTo>
                    <a:pt x="1619631" y="1324102"/>
                  </a:moveTo>
                  <a:lnTo>
                    <a:pt x="1532890" y="1324102"/>
                  </a:lnTo>
                  <a:lnTo>
                    <a:pt x="1532890" y="1351534"/>
                  </a:lnTo>
                  <a:lnTo>
                    <a:pt x="1619631" y="1351534"/>
                  </a:lnTo>
                  <a:lnTo>
                    <a:pt x="1619631" y="1324102"/>
                  </a:lnTo>
                  <a:close/>
                </a:path>
                <a:path w="4360545" h="1351914">
                  <a:moveTo>
                    <a:pt x="1667129" y="0"/>
                  </a:moveTo>
                  <a:lnTo>
                    <a:pt x="1580388" y="0"/>
                  </a:lnTo>
                  <a:lnTo>
                    <a:pt x="1580388" y="28841"/>
                  </a:lnTo>
                  <a:lnTo>
                    <a:pt x="1667129" y="28841"/>
                  </a:lnTo>
                  <a:lnTo>
                    <a:pt x="1667129" y="0"/>
                  </a:lnTo>
                  <a:close/>
                </a:path>
                <a:path w="4360545" h="1351914">
                  <a:moveTo>
                    <a:pt x="1735836" y="1324102"/>
                  </a:moveTo>
                  <a:lnTo>
                    <a:pt x="1649095" y="1324102"/>
                  </a:lnTo>
                  <a:lnTo>
                    <a:pt x="1649095" y="1351534"/>
                  </a:lnTo>
                  <a:lnTo>
                    <a:pt x="1735836" y="1351534"/>
                  </a:lnTo>
                  <a:lnTo>
                    <a:pt x="1735836" y="1324102"/>
                  </a:lnTo>
                  <a:close/>
                </a:path>
                <a:path w="4360545" h="1351914">
                  <a:moveTo>
                    <a:pt x="1782572" y="0"/>
                  </a:moveTo>
                  <a:lnTo>
                    <a:pt x="1695831" y="0"/>
                  </a:lnTo>
                  <a:lnTo>
                    <a:pt x="1695831" y="28841"/>
                  </a:lnTo>
                  <a:lnTo>
                    <a:pt x="1782572" y="28841"/>
                  </a:lnTo>
                  <a:lnTo>
                    <a:pt x="1782572" y="0"/>
                  </a:lnTo>
                  <a:close/>
                </a:path>
                <a:path w="4360545" h="1351914">
                  <a:moveTo>
                    <a:pt x="1851406" y="1324102"/>
                  </a:moveTo>
                  <a:lnTo>
                    <a:pt x="1764665" y="1324102"/>
                  </a:lnTo>
                  <a:lnTo>
                    <a:pt x="1764665" y="1351534"/>
                  </a:lnTo>
                  <a:lnTo>
                    <a:pt x="1851406" y="1351534"/>
                  </a:lnTo>
                  <a:lnTo>
                    <a:pt x="1851406" y="1324102"/>
                  </a:lnTo>
                  <a:close/>
                </a:path>
                <a:path w="4360545" h="1351914">
                  <a:moveTo>
                    <a:pt x="1898777" y="0"/>
                  </a:moveTo>
                  <a:lnTo>
                    <a:pt x="1812036" y="0"/>
                  </a:lnTo>
                  <a:lnTo>
                    <a:pt x="1812036" y="28841"/>
                  </a:lnTo>
                  <a:lnTo>
                    <a:pt x="1898777" y="28841"/>
                  </a:lnTo>
                  <a:lnTo>
                    <a:pt x="1898777" y="0"/>
                  </a:lnTo>
                  <a:close/>
                </a:path>
                <a:path w="4360545" h="1351914">
                  <a:moveTo>
                    <a:pt x="1965706" y="1324102"/>
                  </a:moveTo>
                  <a:lnTo>
                    <a:pt x="1880362" y="1324102"/>
                  </a:lnTo>
                  <a:lnTo>
                    <a:pt x="1880362" y="1351534"/>
                  </a:lnTo>
                  <a:lnTo>
                    <a:pt x="1965706" y="1351534"/>
                  </a:lnTo>
                  <a:lnTo>
                    <a:pt x="1965706" y="1324102"/>
                  </a:lnTo>
                  <a:close/>
                </a:path>
                <a:path w="4360545" h="1351914">
                  <a:moveTo>
                    <a:pt x="2012823" y="0"/>
                  </a:moveTo>
                  <a:lnTo>
                    <a:pt x="1927606" y="0"/>
                  </a:lnTo>
                  <a:lnTo>
                    <a:pt x="1927606" y="28841"/>
                  </a:lnTo>
                  <a:lnTo>
                    <a:pt x="2012823" y="28841"/>
                  </a:lnTo>
                  <a:lnTo>
                    <a:pt x="2012823" y="0"/>
                  </a:lnTo>
                  <a:close/>
                </a:path>
                <a:path w="4360545" h="1351914">
                  <a:moveTo>
                    <a:pt x="2081403" y="1324102"/>
                  </a:moveTo>
                  <a:lnTo>
                    <a:pt x="1994662" y="1324102"/>
                  </a:lnTo>
                  <a:lnTo>
                    <a:pt x="1994662" y="1351534"/>
                  </a:lnTo>
                  <a:lnTo>
                    <a:pt x="2081403" y="1351534"/>
                  </a:lnTo>
                  <a:lnTo>
                    <a:pt x="2081403" y="1324102"/>
                  </a:lnTo>
                  <a:close/>
                </a:path>
                <a:path w="4360545" h="1351914">
                  <a:moveTo>
                    <a:pt x="2128647" y="0"/>
                  </a:moveTo>
                  <a:lnTo>
                    <a:pt x="2041906" y="0"/>
                  </a:lnTo>
                  <a:lnTo>
                    <a:pt x="2041906" y="28841"/>
                  </a:lnTo>
                  <a:lnTo>
                    <a:pt x="2128647" y="28841"/>
                  </a:lnTo>
                  <a:lnTo>
                    <a:pt x="2128647" y="0"/>
                  </a:lnTo>
                  <a:close/>
                </a:path>
                <a:path w="4360545" h="1351914">
                  <a:moveTo>
                    <a:pt x="2197354" y="1324102"/>
                  </a:moveTo>
                  <a:lnTo>
                    <a:pt x="2110613" y="1324102"/>
                  </a:lnTo>
                  <a:lnTo>
                    <a:pt x="2110613" y="1351534"/>
                  </a:lnTo>
                  <a:lnTo>
                    <a:pt x="2197354" y="1351534"/>
                  </a:lnTo>
                  <a:lnTo>
                    <a:pt x="2197354" y="1324102"/>
                  </a:lnTo>
                  <a:close/>
                </a:path>
                <a:path w="4360545" h="1351914">
                  <a:moveTo>
                    <a:pt x="2244344" y="0"/>
                  </a:moveTo>
                  <a:lnTo>
                    <a:pt x="2157603" y="0"/>
                  </a:lnTo>
                  <a:lnTo>
                    <a:pt x="2157603" y="28841"/>
                  </a:lnTo>
                  <a:lnTo>
                    <a:pt x="2244344" y="28841"/>
                  </a:lnTo>
                  <a:lnTo>
                    <a:pt x="2244344" y="0"/>
                  </a:lnTo>
                  <a:close/>
                </a:path>
                <a:path w="4360545" h="1351914">
                  <a:moveTo>
                    <a:pt x="2313178" y="1324102"/>
                  </a:moveTo>
                  <a:lnTo>
                    <a:pt x="2226437" y="1324102"/>
                  </a:lnTo>
                  <a:lnTo>
                    <a:pt x="2226437" y="1351534"/>
                  </a:lnTo>
                  <a:lnTo>
                    <a:pt x="2313178" y="1351534"/>
                  </a:lnTo>
                  <a:lnTo>
                    <a:pt x="2313178" y="1324102"/>
                  </a:lnTo>
                  <a:close/>
                </a:path>
                <a:path w="4360545" h="1351914">
                  <a:moveTo>
                    <a:pt x="2360295" y="0"/>
                  </a:moveTo>
                  <a:lnTo>
                    <a:pt x="2273554" y="0"/>
                  </a:lnTo>
                  <a:lnTo>
                    <a:pt x="2273554" y="28841"/>
                  </a:lnTo>
                  <a:lnTo>
                    <a:pt x="2360295" y="28841"/>
                  </a:lnTo>
                  <a:lnTo>
                    <a:pt x="2360295" y="0"/>
                  </a:lnTo>
                  <a:close/>
                </a:path>
                <a:path w="4360545" h="1351914">
                  <a:moveTo>
                    <a:pt x="2429129" y="1324102"/>
                  </a:moveTo>
                  <a:lnTo>
                    <a:pt x="2342388" y="1324102"/>
                  </a:lnTo>
                  <a:lnTo>
                    <a:pt x="2342388" y="1351534"/>
                  </a:lnTo>
                  <a:lnTo>
                    <a:pt x="2429129" y="1351534"/>
                  </a:lnTo>
                  <a:lnTo>
                    <a:pt x="2429129" y="1324102"/>
                  </a:lnTo>
                  <a:close/>
                </a:path>
                <a:path w="4360545" h="1351914">
                  <a:moveTo>
                    <a:pt x="2476119" y="0"/>
                  </a:moveTo>
                  <a:lnTo>
                    <a:pt x="2389378" y="0"/>
                  </a:lnTo>
                  <a:lnTo>
                    <a:pt x="2389378" y="28841"/>
                  </a:lnTo>
                  <a:lnTo>
                    <a:pt x="2476119" y="28841"/>
                  </a:lnTo>
                  <a:lnTo>
                    <a:pt x="2476119" y="0"/>
                  </a:lnTo>
                  <a:close/>
                </a:path>
                <a:path w="4360545" h="1351914">
                  <a:moveTo>
                    <a:pt x="2544953" y="1324102"/>
                  </a:moveTo>
                  <a:lnTo>
                    <a:pt x="2458212" y="1324102"/>
                  </a:lnTo>
                  <a:lnTo>
                    <a:pt x="2458212" y="1351534"/>
                  </a:lnTo>
                  <a:lnTo>
                    <a:pt x="2544953" y="1351534"/>
                  </a:lnTo>
                  <a:lnTo>
                    <a:pt x="2544953" y="1324102"/>
                  </a:lnTo>
                  <a:close/>
                </a:path>
                <a:path w="4360545" h="1351914">
                  <a:moveTo>
                    <a:pt x="2592070" y="0"/>
                  </a:moveTo>
                  <a:lnTo>
                    <a:pt x="2505329" y="0"/>
                  </a:lnTo>
                  <a:lnTo>
                    <a:pt x="2505329" y="28841"/>
                  </a:lnTo>
                  <a:lnTo>
                    <a:pt x="2592070" y="28841"/>
                  </a:lnTo>
                  <a:lnTo>
                    <a:pt x="2592070" y="0"/>
                  </a:lnTo>
                  <a:close/>
                </a:path>
                <a:path w="4360545" h="1351914">
                  <a:moveTo>
                    <a:pt x="2660777" y="1324102"/>
                  </a:moveTo>
                  <a:lnTo>
                    <a:pt x="2574036" y="1324102"/>
                  </a:lnTo>
                  <a:lnTo>
                    <a:pt x="2574036" y="1351534"/>
                  </a:lnTo>
                  <a:lnTo>
                    <a:pt x="2660777" y="1351534"/>
                  </a:lnTo>
                  <a:lnTo>
                    <a:pt x="2660777" y="1324102"/>
                  </a:lnTo>
                  <a:close/>
                </a:path>
                <a:path w="4360545" h="1351914">
                  <a:moveTo>
                    <a:pt x="2707894" y="0"/>
                  </a:moveTo>
                  <a:lnTo>
                    <a:pt x="2621153" y="0"/>
                  </a:lnTo>
                  <a:lnTo>
                    <a:pt x="2621153" y="28841"/>
                  </a:lnTo>
                  <a:lnTo>
                    <a:pt x="2707894" y="28841"/>
                  </a:lnTo>
                  <a:lnTo>
                    <a:pt x="2707894" y="0"/>
                  </a:lnTo>
                  <a:close/>
                </a:path>
                <a:path w="4360545" h="1351914">
                  <a:moveTo>
                    <a:pt x="2776728" y="1324102"/>
                  </a:moveTo>
                  <a:lnTo>
                    <a:pt x="2689987" y="1324102"/>
                  </a:lnTo>
                  <a:lnTo>
                    <a:pt x="2689987" y="1351534"/>
                  </a:lnTo>
                  <a:lnTo>
                    <a:pt x="2776728" y="1351534"/>
                  </a:lnTo>
                  <a:lnTo>
                    <a:pt x="2776728" y="1324102"/>
                  </a:lnTo>
                  <a:close/>
                </a:path>
                <a:path w="4360545" h="1351914">
                  <a:moveTo>
                    <a:pt x="2823718" y="0"/>
                  </a:moveTo>
                  <a:lnTo>
                    <a:pt x="2736977" y="0"/>
                  </a:lnTo>
                  <a:lnTo>
                    <a:pt x="2736977" y="28841"/>
                  </a:lnTo>
                  <a:lnTo>
                    <a:pt x="2823718" y="28841"/>
                  </a:lnTo>
                  <a:lnTo>
                    <a:pt x="2823718" y="0"/>
                  </a:lnTo>
                  <a:close/>
                </a:path>
                <a:path w="4360545" h="1351914">
                  <a:moveTo>
                    <a:pt x="2892425" y="1324102"/>
                  </a:moveTo>
                  <a:lnTo>
                    <a:pt x="2805684" y="1324102"/>
                  </a:lnTo>
                  <a:lnTo>
                    <a:pt x="2805684" y="1351534"/>
                  </a:lnTo>
                  <a:lnTo>
                    <a:pt x="2892425" y="1351534"/>
                  </a:lnTo>
                  <a:lnTo>
                    <a:pt x="2892425" y="1324102"/>
                  </a:lnTo>
                  <a:close/>
                </a:path>
                <a:path w="4360545" h="1351914">
                  <a:moveTo>
                    <a:pt x="2939669" y="0"/>
                  </a:moveTo>
                  <a:lnTo>
                    <a:pt x="2852928" y="0"/>
                  </a:lnTo>
                  <a:lnTo>
                    <a:pt x="2852928" y="28841"/>
                  </a:lnTo>
                  <a:lnTo>
                    <a:pt x="2939669" y="28841"/>
                  </a:lnTo>
                  <a:lnTo>
                    <a:pt x="2939669" y="0"/>
                  </a:lnTo>
                  <a:close/>
                </a:path>
                <a:path w="4360545" h="1351914">
                  <a:moveTo>
                    <a:pt x="2975991" y="1290701"/>
                  </a:moveTo>
                  <a:lnTo>
                    <a:pt x="2947289" y="1290701"/>
                  </a:lnTo>
                  <a:lnTo>
                    <a:pt x="2947289" y="1324229"/>
                  </a:lnTo>
                  <a:lnTo>
                    <a:pt x="2921254" y="1324229"/>
                  </a:lnTo>
                  <a:lnTo>
                    <a:pt x="2921254" y="1351534"/>
                  </a:lnTo>
                  <a:lnTo>
                    <a:pt x="2968625" y="1351534"/>
                  </a:lnTo>
                  <a:lnTo>
                    <a:pt x="2975991" y="1345438"/>
                  </a:lnTo>
                  <a:lnTo>
                    <a:pt x="2975991" y="1338072"/>
                  </a:lnTo>
                  <a:lnTo>
                    <a:pt x="2975991" y="1324229"/>
                  </a:lnTo>
                  <a:lnTo>
                    <a:pt x="2975991" y="1290701"/>
                  </a:lnTo>
                  <a:close/>
                </a:path>
                <a:path w="4360545" h="1351914">
                  <a:moveTo>
                    <a:pt x="2975991" y="1175131"/>
                  </a:moveTo>
                  <a:lnTo>
                    <a:pt x="2947162" y="1175131"/>
                  </a:lnTo>
                  <a:lnTo>
                    <a:pt x="2947162" y="1261872"/>
                  </a:lnTo>
                  <a:lnTo>
                    <a:pt x="2975991" y="1261872"/>
                  </a:lnTo>
                  <a:lnTo>
                    <a:pt x="2975991" y="1175131"/>
                  </a:lnTo>
                  <a:close/>
                </a:path>
                <a:path w="4360545" h="1351914">
                  <a:moveTo>
                    <a:pt x="2975991" y="1060577"/>
                  </a:moveTo>
                  <a:lnTo>
                    <a:pt x="2947162" y="1060577"/>
                  </a:lnTo>
                  <a:lnTo>
                    <a:pt x="2947162" y="1145794"/>
                  </a:lnTo>
                  <a:lnTo>
                    <a:pt x="2975991" y="1145794"/>
                  </a:lnTo>
                  <a:lnTo>
                    <a:pt x="2975991" y="1060577"/>
                  </a:lnTo>
                  <a:close/>
                </a:path>
                <a:path w="4360545" h="1351914">
                  <a:moveTo>
                    <a:pt x="2975991" y="944753"/>
                  </a:moveTo>
                  <a:lnTo>
                    <a:pt x="2947162" y="944753"/>
                  </a:lnTo>
                  <a:lnTo>
                    <a:pt x="2947162" y="1031494"/>
                  </a:lnTo>
                  <a:lnTo>
                    <a:pt x="2975991" y="1031494"/>
                  </a:lnTo>
                  <a:lnTo>
                    <a:pt x="2975991" y="944753"/>
                  </a:lnTo>
                  <a:close/>
                </a:path>
                <a:path w="4360545" h="1351914">
                  <a:moveTo>
                    <a:pt x="2975991" y="829056"/>
                  </a:moveTo>
                  <a:lnTo>
                    <a:pt x="2947162" y="829056"/>
                  </a:lnTo>
                  <a:lnTo>
                    <a:pt x="2947162" y="915797"/>
                  </a:lnTo>
                  <a:lnTo>
                    <a:pt x="2975991" y="915797"/>
                  </a:lnTo>
                  <a:lnTo>
                    <a:pt x="2975991" y="829056"/>
                  </a:lnTo>
                  <a:close/>
                </a:path>
                <a:path w="4360545" h="1351914">
                  <a:moveTo>
                    <a:pt x="2975991" y="713359"/>
                  </a:moveTo>
                  <a:lnTo>
                    <a:pt x="2947162" y="713359"/>
                  </a:lnTo>
                  <a:lnTo>
                    <a:pt x="2947162" y="800100"/>
                  </a:lnTo>
                  <a:lnTo>
                    <a:pt x="2975991" y="800100"/>
                  </a:lnTo>
                  <a:lnTo>
                    <a:pt x="2975991" y="713359"/>
                  </a:lnTo>
                  <a:close/>
                </a:path>
                <a:path w="4360545" h="1351914">
                  <a:moveTo>
                    <a:pt x="2975991" y="599059"/>
                  </a:moveTo>
                  <a:lnTo>
                    <a:pt x="2947162" y="599059"/>
                  </a:lnTo>
                  <a:lnTo>
                    <a:pt x="2947162" y="685800"/>
                  </a:lnTo>
                  <a:lnTo>
                    <a:pt x="2975991" y="685800"/>
                  </a:lnTo>
                  <a:lnTo>
                    <a:pt x="2975991" y="599059"/>
                  </a:lnTo>
                  <a:close/>
                </a:path>
                <a:path w="4360545" h="1351914">
                  <a:moveTo>
                    <a:pt x="2975991" y="483235"/>
                  </a:moveTo>
                  <a:lnTo>
                    <a:pt x="2947162" y="483235"/>
                  </a:lnTo>
                  <a:lnTo>
                    <a:pt x="2947162" y="569976"/>
                  </a:lnTo>
                  <a:lnTo>
                    <a:pt x="2975991" y="569976"/>
                  </a:lnTo>
                  <a:lnTo>
                    <a:pt x="2975991" y="483235"/>
                  </a:lnTo>
                  <a:close/>
                </a:path>
                <a:path w="4360545" h="1351914">
                  <a:moveTo>
                    <a:pt x="2975991" y="367284"/>
                  </a:moveTo>
                  <a:lnTo>
                    <a:pt x="2947162" y="367284"/>
                  </a:lnTo>
                  <a:lnTo>
                    <a:pt x="2947162" y="454025"/>
                  </a:lnTo>
                  <a:lnTo>
                    <a:pt x="2975991" y="454025"/>
                  </a:lnTo>
                  <a:lnTo>
                    <a:pt x="2975991" y="367284"/>
                  </a:lnTo>
                  <a:close/>
                </a:path>
                <a:path w="4360545" h="1351914">
                  <a:moveTo>
                    <a:pt x="2975991" y="252984"/>
                  </a:moveTo>
                  <a:lnTo>
                    <a:pt x="2947162" y="252984"/>
                  </a:lnTo>
                  <a:lnTo>
                    <a:pt x="2947162" y="338201"/>
                  </a:lnTo>
                  <a:lnTo>
                    <a:pt x="2975991" y="338201"/>
                  </a:lnTo>
                  <a:lnTo>
                    <a:pt x="2975991" y="252984"/>
                  </a:lnTo>
                  <a:close/>
                </a:path>
                <a:path w="4360545" h="1351914">
                  <a:moveTo>
                    <a:pt x="2975991" y="137160"/>
                  </a:moveTo>
                  <a:lnTo>
                    <a:pt x="2947162" y="137160"/>
                  </a:lnTo>
                  <a:lnTo>
                    <a:pt x="2947162" y="223901"/>
                  </a:lnTo>
                  <a:lnTo>
                    <a:pt x="2975991" y="223901"/>
                  </a:lnTo>
                  <a:lnTo>
                    <a:pt x="2975991" y="137160"/>
                  </a:lnTo>
                  <a:close/>
                </a:path>
                <a:path w="4360545" h="1351914">
                  <a:moveTo>
                    <a:pt x="2975991" y="21463"/>
                  </a:moveTo>
                  <a:lnTo>
                    <a:pt x="2947162" y="21463"/>
                  </a:lnTo>
                  <a:lnTo>
                    <a:pt x="2947162" y="108204"/>
                  </a:lnTo>
                  <a:lnTo>
                    <a:pt x="2975991" y="108204"/>
                  </a:lnTo>
                  <a:lnTo>
                    <a:pt x="2975991" y="21463"/>
                  </a:lnTo>
                  <a:close/>
                </a:path>
                <a:path w="4360545" h="1351914">
                  <a:moveTo>
                    <a:pt x="3029458" y="1135126"/>
                  </a:moveTo>
                  <a:lnTo>
                    <a:pt x="3000629" y="1135126"/>
                  </a:lnTo>
                  <a:lnTo>
                    <a:pt x="3000629" y="1221867"/>
                  </a:lnTo>
                  <a:lnTo>
                    <a:pt x="3029458" y="1221867"/>
                  </a:lnTo>
                  <a:lnTo>
                    <a:pt x="3029458" y="1135126"/>
                  </a:lnTo>
                  <a:close/>
                </a:path>
                <a:path w="4360545" h="1351914">
                  <a:moveTo>
                    <a:pt x="3029458" y="1020826"/>
                  </a:moveTo>
                  <a:lnTo>
                    <a:pt x="3000629" y="1020826"/>
                  </a:lnTo>
                  <a:lnTo>
                    <a:pt x="3000629" y="1107567"/>
                  </a:lnTo>
                  <a:lnTo>
                    <a:pt x="3029458" y="1107567"/>
                  </a:lnTo>
                  <a:lnTo>
                    <a:pt x="3029458" y="1020826"/>
                  </a:lnTo>
                  <a:close/>
                </a:path>
                <a:path w="4360545" h="1351914">
                  <a:moveTo>
                    <a:pt x="3029458" y="905129"/>
                  </a:moveTo>
                  <a:lnTo>
                    <a:pt x="3000629" y="905129"/>
                  </a:lnTo>
                  <a:lnTo>
                    <a:pt x="3000629" y="991870"/>
                  </a:lnTo>
                  <a:lnTo>
                    <a:pt x="3029458" y="991870"/>
                  </a:lnTo>
                  <a:lnTo>
                    <a:pt x="3029458" y="905129"/>
                  </a:lnTo>
                  <a:close/>
                </a:path>
                <a:path w="4360545" h="1351914">
                  <a:moveTo>
                    <a:pt x="3029458" y="789432"/>
                  </a:moveTo>
                  <a:lnTo>
                    <a:pt x="3000629" y="789432"/>
                  </a:lnTo>
                  <a:lnTo>
                    <a:pt x="3000629" y="876173"/>
                  </a:lnTo>
                  <a:lnTo>
                    <a:pt x="3029458" y="876173"/>
                  </a:lnTo>
                  <a:lnTo>
                    <a:pt x="3029458" y="789432"/>
                  </a:lnTo>
                  <a:close/>
                </a:path>
                <a:path w="4360545" h="1351914">
                  <a:moveTo>
                    <a:pt x="3029458" y="675132"/>
                  </a:moveTo>
                  <a:lnTo>
                    <a:pt x="3000629" y="675132"/>
                  </a:lnTo>
                  <a:lnTo>
                    <a:pt x="3000629" y="760349"/>
                  </a:lnTo>
                  <a:lnTo>
                    <a:pt x="3029458" y="760349"/>
                  </a:lnTo>
                  <a:lnTo>
                    <a:pt x="3029458" y="675132"/>
                  </a:lnTo>
                  <a:close/>
                </a:path>
                <a:path w="4360545" h="1351914">
                  <a:moveTo>
                    <a:pt x="3029458" y="559181"/>
                  </a:moveTo>
                  <a:lnTo>
                    <a:pt x="3000629" y="559181"/>
                  </a:lnTo>
                  <a:lnTo>
                    <a:pt x="3000629" y="645934"/>
                  </a:lnTo>
                  <a:lnTo>
                    <a:pt x="3029458" y="645934"/>
                  </a:lnTo>
                  <a:lnTo>
                    <a:pt x="3029458" y="559181"/>
                  </a:lnTo>
                  <a:close/>
                </a:path>
                <a:path w="4360545" h="1351914">
                  <a:moveTo>
                    <a:pt x="3029458" y="443357"/>
                  </a:moveTo>
                  <a:lnTo>
                    <a:pt x="3000629" y="443357"/>
                  </a:lnTo>
                  <a:lnTo>
                    <a:pt x="3000629" y="530098"/>
                  </a:lnTo>
                  <a:lnTo>
                    <a:pt x="3029458" y="530098"/>
                  </a:lnTo>
                  <a:lnTo>
                    <a:pt x="3029458" y="443357"/>
                  </a:lnTo>
                  <a:close/>
                </a:path>
                <a:path w="4360545" h="1351914">
                  <a:moveTo>
                    <a:pt x="3029458" y="327406"/>
                  </a:moveTo>
                  <a:lnTo>
                    <a:pt x="3000629" y="327406"/>
                  </a:lnTo>
                  <a:lnTo>
                    <a:pt x="3000629" y="414159"/>
                  </a:lnTo>
                  <a:lnTo>
                    <a:pt x="3029458" y="414159"/>
                  </a:lnTo>
                  <a:lnTo>
                    <a:pt x="3029458" y="327406"/>
                  </a:lnTo>
                  <a:close/>
                </a:path>
                <a:path w="4360545" h="1351914">
                  <a:moveTo>
                    <a:pt x="3029458" y="213106"/>
                  </a:moveTo>
                  <a:lnTo>
                    <a:pt x="3000629" y="213106"/>
                  </a:lnTo>
                  <a:lnTo>
                    <a:pt x="3000629" y="298450"/>
                  </a:lnTo>
                  <a:lnTo>
                    <a:pt x="3029458" y="298450"/>
                  </a:lnTo>
                  <a:lnTo>
                    <a:pt x="3029458" y="213106"/>
                  </a:lnTo>
                  <a:close/>
                </a:path>
                <a:path w="4360545" h="1351914">
                  <a:moveTo>
                    <a:pt x="3029458" y="97409"/>
                  </a:moveTo>
                  <a:lnTo>
                    <a:pt x="3000629" y="97409"/>
                  </a:lnTo>
                  <a:lnTo>
                    <a:pt x="3000629" y="184150"/>
                  </a:lnTo>
                  <a:lnTo>
                    <a:pt x="3029458" y="184150"/>
                  </a:lnTo>
                  <a:lnTo>
                    <a:pt x="3029458" y="97409"/>
                  </a:lnTo>
                  <a:close/>
                </a:path>
                <a:path w="4360545" h="1351914">
                  <a:moveTo>
                    <a:pt x="3052191" y="5969"/>
                  </a:moveTo>
                  <a:lnTo>
                    <a:pt x="3006725" y="5969"/>
                  </a:lnTo>
                  <a:lnTo>
                    <a:pt x="3000629" y="11938"/>
                  </a:lnTo>
                  <a:lnTo>
                    <a:pt x="3000629" y="68326"/>
                  </a:lnTo>
                  <a:lnTo>
                    <a:pt x="3029331" y="68326"/>
                  </a:lnTo>
                  <a:lnTo>
                    <a:pt x="3029331" y="34925"/>
                  </a:lnTo>
                  <a:lnTo>
                    <a:pt x="3052191" y="34925"/>
                  </a:lnTo>
                  <a:lnTo>
                    <a:pt x="3052191" y="19685"/>
                  </a:lnTo>
                  <a:lnTo>
                    <a:pt x="3052191" y="5969"/>
                  </a:lnTo>
                  <a:close/>
                </a:path>
                <a:path w="4360545" h="1351914">
                  <a:moveTo>
                    <a:pt x="3111754" y="1324102"/>
                  </a:moveTo>
                  <a:lnTo>
                    <a:pt x="3029458" y="1324102"/>
                  </a:lnTo>
                  <a:lnTo>
                    <a:pt x="3029458" y="1251204"/>
                  </a:lnTo>
                  <a:lnTo>
                    <a:pt x="3000629" y="1251204"/>
                  </a:lnTo>
                  <a:lnTo>
                    <a:pt x="3000629" y="1337945"/>
                  </a:lnTo>
                  <a:lnTo>
                    <a:pt x="3025013" y="1337945"/>
                  </a:lnTo>
                  <a:lnTo>
                    <a:pt x="3025013" y="1351534"/>
                  </a:lnTo>
                  <a:lnTo>
                    <a:pt x="3111754" y="1351534"/>
                  </a:lnTo>
                  <a:lnTo>
                    <a:pt x="3111754" y="1337945"/>
                  </a:lnTo>
                  <a:lnTo>
                    <a:pt x="3111754" y="1324102"/>
                  </a:lnTo>
                  <a:close/>
                </a:path>
                <a:path w="4360545" h="1351914">
                  <a:moveTo>
                    <a:pt x="3168269" y="5969"/>
                  </a:moveTo>
                  <a:lnTo>
                    <a:pt x="3081528" y="5969"/>
                  </a:lnTo>
                  <a:lnTo>
                    <a:pt x="3081528" y="34798"/>
                  </a:lnTo>
                  <a:lnTo>
                    <a:pt x="3168269" y="34798"/>
                  </a:lnTo>
                  <a:lnTo>
                    <a:pt x="3168269" y="5969"/>
                  </a:lnTo>
                  <a:close/>
                </a:path>
                <a:path w="4360545" h="1351914">
                  <a:moveTo>
                    <a:pt x="3227578" y="1324102"/>
                  </a:moveTo>
                  <a:lnTo>
                    <a:pt x="3140837" y="1324102"/>
                  </a:lnTo>
                  <a:lnTo>
                    <a:pt x="3140837" y="1351534"/>
                  </a:lnTo>
                  <a:lnTo>
                    <a:pt x="3227578" y="1351534"/>
                  </a:lnTo>
                  <a:lnTo>
                    <a:pt x="3227578" y="1324102"/>
                  </a:lnTo>
                  <a:close/>
                </a:path>
                <a:path w="4360545" h="1351914">
                  <a:moveTo>
                    <a:pt x="3283966" y="5969"/>
                  </a:moveTo>
                  <a:lnTo>
                    <a:pt x="3197225" y="5969"/>
                  </a:lnTo>
                  <a:lnTo>
                    <a:pt x="3197225" y="34798"/>
                  </a:lnTo>
                  <a:lnTo>
                    <a:pt x="3283966" y="34798"/>
                  </a:lnTo>
                  <a:lnTo>
                    <a:pt x="3283966" y="5969"/>
                  </a:lnTo>
                  <a:close/>
                </a:path>
                <a:path w="4360545" h="1351914">
                  <a:moveTo>
                    <a:pt x="3343529" y="1324102"/>
                  </a:moveTo>
                  <a:lnTo>
                    <a:pt x="3256788" y="1324102"/>
                  </a:lnTo>
                  <a:lnTo>
                    <a:pt x="3256788" y="1351534"/>
                  </a:lnTo>
                  <a:lnTo>
                    <a:pt x="3343529" y="1351534"/>
                  </a:lnTo>
                  <a:lnTo>
                    <a:pt x="3343529" y="1324102"/>
                  </a:lnTo>
                  <a:close/>
                </a:path>
                <a:path w="4360545" h="1351914">
                  <a:moveTo>
                    <a:pt x="3399790" y="5969"/>
                  </a:moveTo>
                  <a:lnTo>
                    <a:pt x="3313049" y="5969"/>
                  </a:lnTo>
                  <a:lnTo>
                    <a:pt x="3313049" y="34798"/>
                  </a:lnTo>
                  <a:lnTo>
                    <a:pt x="3399790" y="34798"/>
                  </a:lnTo>
                  <a:lnTo>
                    <a:pt x="3399790" y="5969"/>
                  </a:lnTo>
                  <a:close/>
                </a:path>
                <a:path w="4360545" h="1351914">
                  <a:moveTo>
                    <a:pt x="3459353" y="1324102"/>
                  </a:moveTo>
                  <a:lnTo>
                    <a:pt x="3372612" y="1324102"/>
                  </a:lnTo>
                  <a:lnTo>
                    <a:pt x="3372612" y="1351534"/>
                  </a:lnTo>
                  <a:lnTo>
                    <a:pt x="3459353" y="1351534"/>
                  </a:lnTo>
                  <a:lnTo>
                    <a:pt x="3459353" y="1324102"/>
                  </a:lnTo>
                  <a:close/>
                </a:path>
                <a:path w="4360545" h="1351914">
                  <a:moveTo>
                    <a:pt x="3515741" y="5969"/>
                  </a:moveTo>
                  <a:lnTo>
                    <a:pt x="3429000" y="5969"/>
                  </a:lnTo>
                  <a:lnTo>
                    <a:pt x="3429000" y="34798"/>
                  </a:lnTo>
                  <a:lnTo>
                    <a:pt x="3515741" y="34798"/>
                  </a:lnTo>
                  <a:lnTo>
                    <a:pt x="3515741" y="5969"/>
                  </a:lnTo>
                  <a:close/>
                </a:path>
                <a:path w="4360545" h="1351914">
                  <a:moveTo>
                    <a:pt x="3575177" y="1324102"/>
                  </a:moveTo>
                  <a:lnTo>
                    <a:pt x="3488436" y="1324102"/>
                  </a:lnTo>
                  <a:lnTo>
                    <a:pt x="3488436" y="1351534"/>
                  </a:lnTo>
                  <a:lnTo>
                    <a:pt x="3575177" y="1351534"/>
                  </a:lnTo>
                  <a:lnTo>
                    <a:pt x="3575177" y="1324102"/>
                  </a:lnTo>
                  <a:close/>
                </a:path>
                <a:path w="4360545" h="1351914">
                  <a:moveTo>
                    <a:pt x="3631565" y="5969"/>
                  </a:moveTo>
                  <a:lnTo>
                    <a:pt x="3544824" y="5969"/>
                  </a:lnTo>
                  <a:lnTo>
                    <a:pt x="3544824" y="34798"/>
                  </a:lnTo>
                  <a:lnTo>
                    <a:pt x="3631565" y="34798"/>
                  </a:lnTo>
                  <a:lnTo>
                    <a:pt x="3631565" y="5969"/>
                  </a:lnTo>
                  <a:close/>
                </a:path>
                <a:path w="4360545" h="1351914">
                  <a:moveTo>
                    <a:pt x="3691128" y="1324102"/>
                  </a:moveTo>
                  <a:lnTo>
                    <a:pt x="3604387" y="1324102"/>
                  </a:lnTo>
                  <a:lnTo>
                    <a:pt x="3604387" y="1351534"/>
                  </a:lnTo>
                  <a:lnTo>
                    <a:pt x="3691128" y="1351534"/>
                  </a:lnTo>
                  <a:lnTo>
                    <a:pt x="3691128" y="1324102"/>
                  </a:lnTo>
                  <a:close/>
                </a:path>
                <a:path w="4360545" h="1351914">
                  <a:moveTo>
                    <a:pt x="3747008" y="5969"/>
                  </a:moveTo>
                  <a:lnTo>
                    <a:pt x="3660267" y="5969"/>
                  </a:lnTo>
                  <a:lnTo>
                    <a:pt x="3660267" y="34798"/>
                  </a:lnTo>
                  <a:lnTo>
                    <a:pt x="3747008" y="34798"/>
                  </a:lnTo>
                  <a:lnTo>
                    <a:pt x="3747008" y="5969"/>
                  </a:lnTo>
                  <a:close/>
                </a:path>
                <a:path w="4360545" h="1351914">
                  <a:moveTo>
                    <a:pt x="3806825" y="1324102"/>
                  </a:moveTo>
                  <a:lnTo>
                    <a:pt x="3720084" y="1324102"/>
                  </a:lnTo>
                  <a:lnTo>
                    <a:pt x="3720084" y="1351534"/>
                  </a:lnTo>
                  <a:lnTo>
                    <a:pt x="3806825" y="1351534"/>
                  </a:lnTo>
                  <a:lnTo>
                    <a:pt x="3806825" y="1324102"/>
                  </a:lnTo>
                  <a:close/>
                </a:path>
                <a:path w="4360545" h="1351914">
                  <a:moveTo>
                    <a:pt x="3862832" y="5969"/>
                  </a:moveTo>
                  <a:lnTo>
                    <a:pt x="3776091" y="5969"/>
                  </a:lnTo>
                  <a:lnTo>
                    <a:pt x="3776091" y="34798"/>
                  </a:lnTo>
                  <a:lnTo>
                    <a:pt x="3862832" y="34798"/>
                  </a:lnTo>
                  <a:lnTo>
                    <a:pt x="3862832" y="5969"/>
                  </a:lnTo>
                  <a:close/>
                </a:path>
                <a:path w="4360545" h="1351914">
                  <a:moveTo>
                    <a:pt x="3922649" y="1324102"/>
                  </a:moveTo>
                  <a:lnTo>
                    <a:pt x="3835908" y="1324102"/>
                  </a:lnTo>
                  <a:lnTo>
                    <a:pt x="3835908" y="1351534"/>
                  </a:lnTo>
                  <a:lnTo>
                    <a:pt x="3922649" y="1351534"/>
                  </a:lnTo>
                  <a:lnTo>
                    <a:pt x="3922649" y="1324102"/>
                  </a:lnTo>
                  <a:close/>
                </a:path>
                <a:path w="4360545" h="1351914">
                  <a:moveTo>
                    <a:pt x="3978783" y="5969"/>
                  </a:moveTo>
                  <a:lnTo>
                    <a:pt x="3892042" y="5969"/>
                  </a:lnTo>
                  <a:lnTo>
                    <a:pt x="3892042" y="34798"/>
                  </a:lnTo>
                  <a:lnTo>
                    <a:pt x="3978783" y="34798"/>
                  </a:lnTo>
                  <a:lnTo>
                    <a:pt x="3978783" y="5969"/>
                  </a:lnTo>
                  <a:close/>
                </a:path>
                <a:path w="4360545" h="1351914">
                  <a:moveTo>
                    <a:pt x="4038600" y="1324102"/>
                  </a:moveTo>
                  <a:lnTo>
                    <a:pt x="3951859" y="1324102"/>
                  </a:lnTo>
                  <a:lnTo>
                    <a:pt x="3951859" y="1351534"/>
                  </a:lnTo>
                  <a:lnTo>
                    <a:pt x="4038600" y="1351534"/>
                  </a:lnTo>
                  <a:lnTo>
                    <a:pt x="4038600" y="1324102"/>
                  </a:lnTo>
                  <a:close/>
                </a:path>
                <a:path w="4360545" h="1351914">
                  <a:moveTo>
                    <a:pt x="4080891" y="274066"/>
                  </a:moveTo>
                  <a:lnTo>
                    <a:pt x="3224403" y="274066"/>
                  </a:lnTo>
                  <a:lnTo>
                    <a:pt x="3224403" y="601726"/>
                  </a:lnTo>
                  <a:lnTo>
                    <a:pt x="4080891" y="601726"/>
                  </a:lnTo>
                  <a:lnTo>
                    <a:pt x="4080891" y="274066"/>
                  </a:lnTo>
                  <a:close/>
                </a:path>
                <a:path w="4360545" h="1351914">
                  <a:moveTo>
                    <a:pt x="4094607" y="5969"/>
                  </a:moveTo>
                  <a:lnTo>
                    <a:pt x="4007866" y="5969"/>
                  </a:lnTo>
                  <a:lnTo>
                    <a:pt x="4007866" y="34798"/>
                  </a:lnTo>
                  <a:lnTo>
                    <a:pt x="4094607" y="34798"/>
                  </a:lnTo>
                  <a:lnTo>
                    <a:pt x="4094607" y="5969"/>
                  </a:lnTo>
                  <a:close/>
                </a:path>
                <a:path w="4360545" h="1351914">
                  <a:moveTo>
                    <a:pt x="4152900" y="1324102"/>
                  </a:moveTo>
                  <a:lnTo>
                    <a:pt x="4067683" y="1324102"/>
                  </a:lnTo>
                  <a:lnTo>
                    <a:pt x="4067683" y="1351534"/>
                  </a:lnTo>
                  <a:lnTo>
                    <a:pt x="4152900" y="1351534"/>
                  </a:lnTo>
                  <a:lnTo>
                    <a:pt x="4152900" y="1324102"/>
                  </a:lnTo>
                  <a:close/>
                </a:path>
                <a:path w="4360545" h="1351914">
                  <a:moveTo>
                    <a:pt x="4208907" y="5969"/>
                  </a:moveTo>
                  <a:lnTo>
                    <a:pt x="4122166" y="5969"/>
                  </a:lnTo>
                  <a:lnTo>
                    <a:pt x="4122166" y="34798"/>
                  </a:lnTo>
                  <a:lnTo>
                    <a:pt x="4208907" y="34798"/>
                  </a:lnTo>
                  <a:lnTo>
                    <a:pt x="4208907" y="5969"/>
                  </a:lnTo>
                  <a:close/>
                </a:path>
                <a:path w="4360545" h="1351914">
                  <a:moveTo>
                    <a:pt x="4268724" y="1324102"/>
                  </a:moveTo>
                  <a:lnTo>
                    <a:pt x="4181983" y="1324102"/>
                  </a:lnTo>
                  <a:lnTo>
                    <a:pt x="4181983" y="1351534"/>
                  </a:lnTo>
                  <a:lnTo>
                    <a:pt x="4268724" y="1351534"/>
                  </a:lnTo>
                  <a:lnTo>
                    <a:pt x="4268724" y="1324102"/>
                  </a:lnTo>
                  <a:close/>
                </a:path>
                <a:path w="4360545" h="1351914">
                  <a:moveTo>
                    <a:pt x="4324858" y="5969"/>
                  </a:moveTo>
                  <a:lnTo>
                    <a:pt x="4238117" y="5969"/>
                  </a:lnTo>
                  <a:lnTo>
                    <a:pt x="4238117" y="34798"/>
                  </a:lnTo>
                  <a:lnTo>
                    <a:pt x="4324858" y="34798"/>
                  </a:lnTo>
                  <a:lnTo>
                    <a:pt x="4324858" y="5969"/>
                  </a:lnTo>
                  <a:close/>
                </a:path>
                <a:path w="4360545" h="1351914">
                  <a:moveTo>
                    <a:pt x="4360164" y="1298194"/>
                  </a:moveTo>
                  <a:lnTo>
                    <a:pt x="4330954" y="1298194"/>
                  </a:lnTo>
                  <a:lnTo>
                    <a:pt x="4330954" y="1324229"/>
                  </a:lnTo>
                  <a:lnTo>
                    <a:pt x="4297553" y="1324229"/>
                  </a:lnTo>
                  <a:lnTo>
                    <a:pt x="4297553" y="1351534"/>
                  </a:lnTo>
                  <a:lnTo>
                    <a:pt x="4353941" y="1351534"/>
                  </a:lnTo>
                  <a:lnTo>
                    <a:pt x="4360164" y="1345438"/>
                  </a:lnTo>
                  <a:lnTo>
                    <a:pt x="4360164" y="1338072"/>
                  </a:lnTo>
                  <a:lnTo>
                    <a:pt x="4360164" y="1324229"/>
                  </a:lnTo>
                  <a:lnTo>
                    <a:pt x="4360164" y="1298194"/>
                  </a:lnTo>
                  <a:close/>
                </a:path>
                <a:path w="4360545" h="1351914">
                  <a:moveTo>
                    <a:pt x="4360164" y="1182497"/>
                  </a:moveTo>
                  <a:lnTo>
                    <a:pt x="4331335" y="1182497"/>
                  </a:lnTo>
                  <a:lnTo>
                    <a:pt x="4331335" y="1269238"/>
                  </a:lnTo>
                  <a:lnTo>
                    <a:pt x="4360164" y="1269238"/>
                  </a:lnTo>
                  <a:lnTo>
                    <a:pt x="4360164" y="1182497"/>
                  </a:lnTo>
                  <a:close/>
                </a:path>
                <a:path w="4360545" h="1351914">
                  <a:moveTo>
                    <a:pt x="4360164" y="1068197"/>
                  </a:moveTo>
                  <a:lnTo>
                    <a:pt x="4331335" y="1068197"/>
                  </a:lnTo>
                  <a:lnTo>
                    <a:pt x="4331335" y="1153541"/>
                  </a:lnTo>
                  <a:lnTo>
                    <a:pt x="4360164" y="1153541"/>
                  </a:lnTo>
                  <a:lnTo>
                    <a:pt x="4360164" y="1068197"/>
                  </a:lnTo>
                  <a:close/>
                </a:path>
                <a:path w="4360545" h="1351914">
                  <a:moveTo>
                    <a:pt x="4360164" y="952500"/>
                  </a:moveTo>
                  <a:lnTo>
                    <a:pt x="4331335" y="952500"/>
                  </a:lnTo>
                  <a:lnTo>
                    <a:pt x="4331335" y="1039241"/>
                  </a:lnTo>
                  <a:lnTo>
                    <a:pt x="4360164" y="1039241"/>
                  </a:lnTo>
                  <a:lnTo>
                    <a:pt x="4360164" y="952500"/>
                  </a:lnTo>
                  <a:close/>
                </a:path>
                <a:path w="4360545" h="1351914">
                  <a:moveTo>
                    <a:pt x="4360164" y="836803"/>
                  </a:moveTo>
                  <a:lnTo>
                    <a:pt x="4331335" y="836803"/>
                  </a:lnTo>
                  <a:lnTo>
                    <a:pt x="4331335" y="923544"/>
                  </a:lnTo>
                  <a:lnTo>
                    <a:pt x="4360164" y="923544"/>
                  </a:lnTo>
                  <a:lnTo>
                    <a:pt x="4360164" y="836803"/>
                  </a:lnTo>
                  <a:close/>
                </a:path>
                <a:path w="4360545" h="1351914">
                  <a:moveTo>
                    <a:pt x="4360164" y="720725"/>
                  </a:moveTo>
                  <a:lnTo>
                    <a:pt x="4331335" y="720725"/>
                  </a:lnTo>
                  <a:lnTo>
                    <a:pt x="4331335" y="807466"/>
                  </a:lnTo>
                  <a:lnTo>
                    <a:pt x="4360164" y="807466"/>
                  </a:lnTo>
                  <a:lnTo>
                    <a:pt x="4360164" y="720725"/>
                  </a:lnTo>
                  <a:close/>
                </a:path>
                <a:path w="4360545" h="1351914">
                  <a:moveTo>
                    <a:pt x="4360164" y="606425"/>
                  </a:moveTo>
                  <a:lnTo>
                    <a:pt x="4331335" y="606425"/>
                  </a:lnTo>
                  <a:lnTo>
                    <a:pt x="4331335" y="693166"/>
                  </a:lnTo>
                  <a:lnTo>
                    <a:pt x="4360164" y="693166"/>
                  </a:lnTo>
                  <a:lnTo>
                    <a:pt x="4360164" y="606425"/>
                  </a:lnTo>
                  <a:close/>
                </a:path>
                <a:path w="4360545" h="1351914">
                  <a:moveTo>
                    <a:pt x="4360164" y="490728"/>
                  </a:moveTo>
                  <a:lnTo>
                    <a:pt x="4331335" y="490728"/>
                  </a:lnTo>
                  <a:lnTo>
                    <a:pt x="4331335" y="577469"/>
                  </a:lnTo>
                  <a:lnTo>
                    <a:pt x="4360164" y="577469"/>
                  </a:lnTo>
                  <a:lnTo>
                    <a:pt x="4360164" y="490728"/>
                  </a:lnTo>
                  <a:close/>
                </a:path>
                <a:path w="4360545" h="1351914">
                  <a:moveTo>
                    <a:pt x="4360164" y="375031"/>
                  </a:moveTo>
                  <a:lnTo>
                    <a:pt x="4331335" y="375031"/>
                  </a:lnTo>
                  <a:lnTo>
                    <a:pt x="4331335" y="461772"/>
                  </a:lnTo>
                  <a:lnTo>
                    <a:pt x="4360164" y="461772"/>
                  </a:lnTo>
                  <a:lnTo>
                    <a:pt x="4360164" y="375031"/>
                  </a:lnTo>
                  <a:close/>
                </a:path>
                <a:path w="4360545" h="1351914">
                  <a:moveTo>
                    <a:pt x="4360164" y="260477"/>
                  </a:moveTo>
                  <a:lnTo>
                    <a:pt x="4331335" y="260477"/>
                  </a:lnTo>
                  <a:lnTo>
                    <a:pt x="4331335" y="345694"/>
                  </a:lnTo>
                  <a:lnTo>
                    <a:pt x="4360164" y="345694"/>
                  </a:lnTo>
                  <a:lnTo>
                    <a:pt x="4360164" y="260477"/>
                  </a:lnTo>
                  <a:close/>
                </a:path>
                <a:path w="4360545" h="1351914">
                  <a:moveTo>
                    <a:pt x="4360164" y="144653"/>
                  </a:moveTo>
                  <a:lnTo>
                    <a:pt x="4331335" y="144653"/>
                  </a:lnTo>
                  <a:lnTo>
                    <a:pt x="4331335" y="231394"/>
                  </a:lnTo>
                  <a:lnTo>
                    <a:pt x="4360164" y="231394"/>
                  </a:lnTo>
                  <a:lnTo>
                    <a:pt x="4360164" y="144653"/>
                  </a:lnTo>
                  <a:close/>
                </a:path>
                <a:path w="4360545" h="1351914">
                  <a:moveTo>
                    <a:pt x="4360164" y="28956"/>
                  </a:moveTo>
                  <a:lnTo>
                    <a:pt x="4331335" y="28956"/>
                  </a:lnTo>
                  <a:lnTo>
                    <a:pt x="4331335" y="115697"/>
                  </a:lnTo>
                  <a:lnTo>
                    <a:pt x="4360164" y="115697"/>
                  </a:lnTo>
                  <a:lnTo>
                    <a:pt x="4360164" y="28956"/>
                  </a:lnTo>
                  <a:close/>
                </a:path>
              </a:pathLst>
            </a:custGeom>
            <a:solidFill>
              <a:srgbClr val="314350"/>
            </a:solidFill>
          </p:spPr>
          <p:txBody>
            <a:bodyPr wrap="square" lIns="0" tIns="0" rIns="0" bIns="0" rtlCol="0"/>
            <a:lstStyle/>
            <a:p>
              <a:endParaRPr dirty="0"/>
            </a:p>
          </p:txBody>
        </p:sp>
        <p:sp>
          <p:nvSpPr>
            <p:cNvPr id="24" name="object 12"/>
            <p:cNvSpPr txBox="1"/>
            <p:nvPr/>
          </p:nvSpPr>
          <p:spPr>
            <a:xfrm>
              <a:off x="7910436" y="4203205"/>
              <a:ext cx="376555" cy="269875"/>
            </a:xfrm>
            <a:prstGeom prst="rect">
              <a:avLst/>
            </a:prstGeom>
          </p:spPr>
          <p:txBody>
            <a:bodyPr vert="horz" wrap="square" lIns="0" tIns="12700" rIns="0" bIns="0" rtlCol="0">
              <a:spAutoFit/>
            </a:bodyPr>
            <a:lstStyle/>
            <a:p>
              <a:pPr marL="29209" marR="5080" indent="-17145">
                <a:lnSpc>
                  <a:spcPct val="100000"/>
                </a:lnSpc>
                <a:spcBef>
                  <a:spcPts val="100"/>
                </a:spcBef>
              </a:pPr>
              <a:r>
                <a:rPr sz="800" b="1" spc="-10" dirty="0">
                  <a:solidFill>
                    <a:srgbClr val="F1F1F1"/>
                  </a:solidFill>
                  <a:latin typeface="Arial"/>
                  <a:cs typeface="Arial"/>
                </a:rPr>
                <a:t>Unitary Patent</a:t>
              </a:r>
              <a:endParaRPr sz="800" dirty="0">
                <a:latin typeface="Arial"/>
                <a:cs typeface="Arial"/>
              </a:endParaRPr>
            </a:p>
          </p:txBody>
        </p:sp>
        <p:sp>
          <p:nvSpPr>
            <p:cNvPr id="36" name="object 13"/>
            <p:cNvSpPr txBox="1"/>
            <p:nvPr/>
          </p:nvSpPr>
          <p:spPr>
            <a:xfrm>
              <a:off x="7793228" y="4635882"/>
              <a:ext cx="620395" cy="391795"/>
            </a:xfrm>
            <a:prstGeom prst="rect">
              <a:avLst/>
            </a:prstGeom>
          </p:spPr>
          <p:txBody>
            <a:bodyPr vert="horz" wrap="square" lIns="0" tIns="12700" rIns="0" bIns="0" rtlCol="0">
              <a:spAutoFit/>
            </a:bodyPr>
            <a:lstStyle/>
            <a:p>
              <a:pPr marL="12700" marR="5080">
                <a:lnSpc>
                  <a:spcPct val="100000"/>
                </a:lnSpc>
                <a:spcBef>
                  <a:spcPts val="100"/>
                </a:spcBef>
              </a:pPr>
              <a:r>
                <a:rPr sz="800" b="1" u="sng" spc="-10" dirty="0">
                  <a:uFill>
                    <a:solidFill>
                      <a:srgbClr val="000000"/>
                    </a:solidFill>
                  </a:uFill>
                  <a:latin typeface="Arial"/>
                  <a:cs typeface="Arial"/>
                </a:rPr>
                <a:t>Exclusive</a:t>
              </a:r>
              <a:r>
                <a:rPr sz="800" b="1" spc="-10" dirty="0">
                  <a:latin typeface="Arial"/>
                  <a:cs typeface="Arial"/>
                </a:rPr>
                <a:t> </a:t>
              </a:r>
              <a:r>
                <a:rPr sz="800" b="1" u="sng" spc="-10" dirty="0">
                  <a:uFill>
                    <a:solidFill>
                      <a:srgbClr val="000000"/>
                    </a:solidFill>
                  </a:uFill>
                  <a:latin typeface="Arial"/>
                  <a:cs typeface="Arial"/>
                </a:rPr>
                <a:t>competence</a:t>
              </a:r>
              <a:r>
                <a:rPr sz="800" b="1" spc="-10" dirty="0">
                  <a:latin typeface="Arial"/>
                  <a:cs typeface="Arial"/>
                </a:rPr>
                <a:t> </a:t>
              </a:r>
              <a:r>
                <a:rPr sz="800" b="1" u="sng" dirty="0">
                  <a:uFill>
                    <a:solidFill>
                      <a:srgbClr val="000000"/>
                    </a:solidFill>
                  </a:uFill>
                  <a:latin typeface="Arial"/>
                  <a:cs typeface="Arial"/>
                </a:rPr>
                <a:t>of</a:t>
              </a:r>
              <a:r>
                <a:rPr sz="800" b="1" u="sng" spc="-15" dirty="0">
                  <a:uFill>
                    <a:solidFill>
                      <a:srgbClr val="000000"/>
                    </a:solidFill>
                  </a:uFill>
                  <a:latin typeface="Arial"/>
                  <a:cs typeface="Arial"/>
                </a:rPr>
                <a:t> </a:t>
              </a:r>
              <a:r>
                <a:rPr sz="800" b="1" u="sng" dirty="0">
                  <a:uFill>
                    <a:solidFill>
                      <a:srgbClr val="000000"/>
                    </a:solidFill>
                  </a:uFill>
                  <a:latin typeface="Arial"/>
                  <a:cs typeface="Arial"/>
                </a:rPr>
                <a:t>the </a:t>
              </a:r>
              <a:r>
                <a:rPr sz="800" b="1" u="sng" spc="-25" dirty="0">
                  <a:uFill>
                    <a:solidFill>
                      <a:srgbClr val="000000"/>
                    </a:solidFill>
                  </a:uFill>
                  <a:latin typeface="Arial"/>
                  <a:cs typeface="Arial"/>
                </a:rPr>
                <a:t>UPC</a:t>
              </a:r>
              <a:endParaRPr sz="800" dirty="0">
                <a:latin typeface="Arial"/>
                <a:cs typeface="Arial"/>
              </a:endParaRPr>
            </a:p>
          </p:txBody>
        </p:sp>
        <p:sp>
          <p:nvSpPr>
            <p:cNvPr id="37" name="object 14"/>
            <p:cNvSpPr txBox="1"/>
            <p:nvPr/>
          </p:nvSpPr>
          <p:spPr>
            <a:xfrm>
              <a:off x="5770753" y="4921010"/>
              <a:ext cx="1248410" cy="269875"/>
            </a:xfrm>
            <a:prstGeom prst="rect">
              <a:avLst/>
            </a:prstGeom>
          </p:spPr>
          <p:txBody>
            <a:bodyPr vert="horz" wrap="square" lIns="0" tIns="12700" rIns="0" bIns="0" rtlCol="0">
              <a:spAutoFit/>
            </a:bodyPr>
            <a:lstStyle/>
            <a:p>
              <a:pPr marL="12700" marR="5080">
                <a:lnSpc>
                  <a:spcPct val="100000"/>
                </a:lnSpc>
                <a:spcBef>
                  <a:spcPts val="100"/>
                </a:spcBef>
              </a:pPr>
              <a:r>
                <a:rPr sz="800" b="1" u="sng" dirty="0">
                  <a:uFill>
                    <a:solidFill>
                      <a:srgbClr val="000000"/>
                    </a:solidFill>
                  </a:uFill>
                  <a:latin typeface="Arial"/>
                  <a:cs typeface="Arial"/>
                </a:rPr>
                <a:t>Exclusive competence </a:t>
              </a:r>
              <a:r>
                <a:rPr sz="800" b="1" u="sng" spc="-25" dirty="0">
                  <a:uFill>
                    <a:solidFill>
                      <a:srgbClr val="000000"/>
                    </a:solidFill>
                  </a:uFill>
                  <a:latin typeface="Arial"/>
                  <a:cs typeface="Arial"/>
                </a:rPr>
                <a:t>of</a:t>
              </a:r>
              <a:r>
                <a:rPr sz="800" b="1" dirty="0">
                  <a:latin typeface="Arial"/>
                  <a:cs typeface="Arial"/>
                </a:rPr>
                <a:t> </a:t>
              </a:r>
              <a:r>
                <a:rPr sz="800" b="1" u="sng" dirty="0">
                  <a:uFill>
                    <a:solidFill>
                      <a:srgbClr val="000000"/>
                    </a:solidFill>
                  </a:uFill>
                  <a:latin typeface="Arial"/>
                  <a:cs typeface="Arial"/>
                </a:rPr>
                <a:t>the</a:t>
              </a:r>
              <a:r>
                <a:rPr sz="800" b="1" u="sng" spc="-10" dirty="0">
                  <a:uFill>
                    <a:solidFill>
                      <a:srgbClr val="000000"/>
                    </a:solidFill>
                  </a:uFill>
                  <a:latin typeface="Arial"/>
                  <a:cs typeface="Arial"/>
                </a:rPr>
                <a:t> </a:t>
              </a:r>
              <a:r>
                <a:rPr sz="800" b="1" u="sng" dirty="0">
                  <a:uFill>
                    <a:solidFill>
                      <a:srgbClr val="000000"/>
                    </a:solidFill>
                  </a:uFill>
                  <a:latin typeface="Arial"/>
                  <a:cs typeface="Arial"/>
                </a:rPr>
                <a:t>national</a:t>
              </a:r>
              <a:r>
                <a:rPr sz="800" b="1" u="sng" spc="-10" dirty="0">
                  <a:uFill>
                    <a:solidFill>
                      <a:srgbClr val="000000"/>
                    </a:solidFill>
                  </a:uFill>
                  <a:latin typeface="Arial"/>
                  <a:cs typeface="Arial"/>
                </a:rPr>
                <a:t> courts</a:t>
              </a:r>
              <a:endParaRPr sz="800" dirty="0">
                <a:latin typeface="Arial"/>
                <a:cs typeface="Arial"/>
              </a:endParaRPr>
            </a:p>
          </p:txBody>
        </p:sp>
        <p:sp>
          <p:nvSpPr>
            <p:cNvPr id="38" name="object 15"/>
            <p:cNvSpPr/>
            <p:nvPr/>
          </p:nvSpPr>
          <p:spPr>
            <a:xfrm>
              <a:off x="4672584" y="3950208"/>
              <a:ext cx="981710" cy="459105"/>
            </a:xfrm>
            <a:custGeom>
              <a:avLst/>
              <a:gdLst/>
              <a:ahLst/>
              <a:cxnLst/>
              <a:rect l="l" t="t" r="r" b="b"/>
              <a:pathLst>
                <a:path w="981710" h="459104">
                  <a:moveTo>
                    <a:pt x="981328" y="0"/>
                  </a:moveTo>
                  <a:lnTo>
                    <a:pt x="0" y="0"/>
                  </a:lnTo>
                  <a:lnTo>
                    <a:pt x="0" y="458597"/>
                  </a:lnTo>
                  <a:lnTo>
                    <a:pt x="981328" y="458597"/>
                  </a:lnTo>
                  <a:lnTo>
                    <a:pt x="981328" y="0"/>
                  </a:lnTo>
                  <a:close/>
                </a:path>
              </a:pathLst>
            </a:custGeom>
            <a:solidFill>
              <a:srgbClr val="314350"/>
            </a:solidFill>
          </p:spPr>
          <p:txBody>
            <a:bodyPr wrap="square" lIns="0" tIns="0" rIns="0" bIns="0" rtlCol="0"/>
            <a:lstStyle/>
            <a:p>
              <a:endParaRPr dirty="0"/>
            </a:p>
          </p:txBody>
        </p:sp>
        <p:sp>
          <p:nvSpPr>
            <p:cNvPr id="39" name="object 16"/>
            <p:cNvSpPr txBox="1"/>
            <p:nvPr/>
          </p:nvSpPr>
          <p:spPr>
            <a:xfrm>
              <a:off x="4755896" y="3983610"/>
              <a:ext cx="814069" cy="391795"/>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F1F1F1"/>
                  </a:solidFill>
                  <a:latin typeface="Arial"/>
                  <a:cs typeface="Arial"/>
                </a:rPr>
                <a:t>National</a:t>
              </a:r>
              <a:r>
                <a:rPr sz="800" b="1" spc="-15" dirty="0">
                  <a:solidFill>
                    <a:srgbClr val="F1F1F1"/>
                  </a:solidFill>
                  <a:latin typeface="Arial"/>
                  <a:cs typeface="Arial"/>
                </a:rPr>
                <a:t> </a:t>
              </a:r>
              <a:r>
                <a:rPr sz="800" b="1" spc="-10" dirty="0">
                  <a:solidFill>
                    <a:srgbClr val="F1F1F1"/>
                  </a:solidFill>
                  <a:latin typeface="Arial"/>
                  <a:cs typeface="Arial"/>
                </a:rPr>
                <a:t>Patent </a:t>
              </a:r>
              <a:r>
                <a:rPr sz="800" b="1" dirty="0">
                  <a:solidFill>
                    <a:srgbClr val="F1F1F1"/>
                  </a:solidFill>
                  <a:latin typeface="Arial"/>
                  <a:cs typeface="Arial"/>
                </a:rPr>
                <a:t>(incl.</a:t>
              </a:r>
              <a:r>
                <a:rPr sz="800" b="1" spc="-10" dirty="0">
                  <a:solidFill>
                    <a:srgbClr val="F1F1F1"/>
                  </a:solidFill>
                  <a:latin typeface="Arial"/>
                  <a:cs typeface="Arial"/>
                </a:rPr>
                <a:t> </a:t>
              </a:r>
              <a:r>
                <a:rPr sz="800" b="1" dirty="0">
                  <a:solidFill>
                    <a:srgbClr val="F1F1F1"/>
                  </a:solidFill>
                  <a:latin typeface="Arial"/>
                  <a:cs typeface="Arial"/>
                </a:rPr>
                <a:t>UPC</a:t>
              </a:r>
              <a:r>
                <a:rPr sz="800" b="1" spc="-10" dirty="0">
                  <a:solidFill>
                    <a:srgbClr val="F1F1F1"/>
                  </a:solidFill>
                  <a:latin typeface="Arial"/>
                  <a:cs typeface="Arial"/>
                </a:rPr>
                <a:t> </a:t>
              </a:r>
              <a:r>
                <a:rPr sz="800" b="1" spc="-25" dirty="0">
                  <a:solidFill>
                    <a:srgbClr val="F1F1F1"/>
                  </a:solidFill>
                  <a:latin typeface="Arial"/>
                  <a:cs typeface="Arial"/>
                </a:rPr>
                <a:t>and</a:t>
              </a:r>
              <a:r>
                <a:rPr sz="800" b="1" spc="-10" dirty="0">
                  <a:solidFill>
                    <a:srgbClr val="F1F1F1"/>
                  </a:solidFill>
                  <a:latin typeface="Arial"/>
                  <a:cs typeface="Arial"/>
                </a:rPr>
                <a:t> non-</a:t>
              </a:r>
              <a:r>
                <a:rPr sz="800" b="1" dirty="0">
                  <a:solidFill>
                    <a:srgbClr val="F1F1F1"/>
                  </a:solidFill>
                  <a:latin typeface="Arial"/>
                  <a:cs typeface="Arial"/>
                </a:rPr>
                <a:t>UPC</a:t>
              </a:r>
              <a:r>
                <a:rPr sz="800" b="1" spc="5" dirty="0">
                  <a:solidFill>
                    <a:srgbClr val="F1F1F1"/>
                  </a:solidFill>
                  <a:latin typeface="Arial"/>
                  <a:cs typeface="Arial"/>
                </a:rPr>
                <a:t> </a:t>
              </a:r>
              <a:r>
                <a:rPr sz="800" b="1" spc="-10" dirty="0">
                  <a:solidFill>
                    <a:srgbClr val="F1F1F1"/>
                  </a:solidFill>
                  <a:latin typeface="Arial"/>
                  <a:cs typeface="Arial"/>
                </a:rPr>
                <a:t>states)</a:t>
              </a:r>
              <a:endParaRPr sz="800" dirty="0">
                <a:latin typeface="Arial"/>
                <a:cs typeface="Arial"/>
              </a:endParaRPr>
            </a:p>
          </p:txBody>
        </p:sp>
        <p:sp>
          <p:nvSpPr>
            <p:cNvPr id="40" name="object 17"/>
            <p:cNvSpPr/>
            <p:nvPr/>
          </p:nvSpPr>
          <p:spPr>
            <a:xfrm>
              <a:off x="4715002" y="4450079"/>
              <a:ext cx="867410" cy="460375"/>
            </a:xfrm>
            <a:custGeom>
              <a:avLst/>
              <a:gdLst/>
              <a:ahLst/>
              <a:cxnLst/>
              <a:rect l="l" t="t" r="r" b="b"/>
              <a:pathLst>
                <a:path w="867410" h="460375">
                  <a:moveTo>
                    <a:pt x="867028" y="0"/>
                  </a:moveTo>
                  <a:lnTo>
                    <a:pt x="0" y="0"/>
                  </a:lnTo>
                  <a:lnTo>
                    <a:pt x="0" y="460248"/>
                  </a:lnTo>
                  <a:lnTo>
                    <a:pt x="867028" y="460248"/>
                  </a:lnTo>
                  <a:lnTo>
                    <a:pt x="867028" y="0"/>
                  </a:lnTo>
                  <a:close/>
                </a:path>
              </a:pathLst>
            </a:custGeom>
            <a:solidFill>
              <a:srgbClr val="314350"/>
            </a:solidFill>
          </p:spPr>
          <p:txBody>
            <a:bodyPr wrap="square" lIns="0" tIns="0" rIns="0" bIns="0" rtlCol="0"/>
            <a:lstStyle/>
            <a:p>
              <a:endParaRPr dirty="0"/>
            </a:p>
          </p:txBody>
        </p:sp>
        <p:sp>
          <p:nvSpPr>
            <p:cNvPr id="41" name="object 18"/>
            <p:cNvSpPr txBox="1"/>
            <p:nvPr/>
          </p:nvSpPr>
          <p:spPr>
            <a:xfrm>
              <a:off x="4796904" y="4486657"/>
              <a:ext cx="591820" cy="39179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F1F1F1"/>
                  </a:solidFill>
                  <a:latin typeface="Arial"/>
                  <a:cs typeface="Arial"/>
                </a:rPr>
                <a:t>Non-</a:t>
              </a:r>
              <a:r>
                <a:rPr sz="800" b="1" spc="-25" dirty="0">
                  <a:solidFill>
                    <a:srgbClr val="F1F1F1"/>
                  </a:solidFill>
                  <a:latin typeface="Arial"/>
                  <a:cs typeface="Arial"/>
                </a:rPr>
                <a:t>UPC</a:t>
              </a:r>
              <a:endParaRPr sz="800" dirty="0">
                <a:latin typeface="Arial"/>
                <a:cs typeface="Arial"/>
              </a:endParaRPr>
            </a:p>
            <a:p>
              <a:pPr marL="12700" marR="5080">
                <a:lnSpc>
                  <a:spcPct val="100000"/>
                </a:lnSpc>
              </a:pPr>
              <a:r>
                <a:rPr sz="800" b="1" dirty="0">
                  <a:solidFill>
                    <a:srgbClr val="F1F1F1"/>
                  </a:solidFill>
                  <a:latin typeface="Arial"/>
                  <a:cs typeface="Arial"/>
                </a:rPr>
                <a:t>EPC</a:t>
              </a:r>
              <a:r>
                <a:rPr sz="800" b="1" spc="-5" dirty="0">
                  <a:solidFill>
                    <a:srgbClr val="F1F1F1"/>
                  </a:solidFill>
                  <a:latin typeface="Arial"/>
                  <a:cs typeface="Arial"/>
                </a:rPr>
                <a:t> </a:t>
              </a:r>
              <a:r>
                <a:rPr sz="800" b="1" spc="-10" dirty="0">
                  <a:solidFill>
                    <a:srgbClr val="F1F1F1"/>
                  </a:solidFill>
                  <a:latin typeface="Arial"/>
                  <a:cs typeface="Arial"/>
                </a:rPr>
                <a:t>states </a:t>
              </a:r>
              <a:r>
                <a:rPr sz="800" b="1" dirty="0">
                  <a:solidFill>
                    <a:srgbClr val="F1F1F1"/>
                  </a:solidFill>
                  <a:latin typeface="Arial"/>
                  <a:cs typeface="Arial"/>
                </a:rPr>
                <a:t>(EPO</a:t>
              </a:r>
              <a:r>
                <a:rPr sz="800" b="1" spc="-5" dirty="0">
                  <a:solidFill>
                    <a:srgbClr val="F1F1F1"/>
                  </a:solidFill>
                  <a:latin typeface="Arial"/>
                  <a:cs typeface="Arial"/>
                </a:rPr>
                <a:t> </a:t>
              </a:r>
              <a:r>
                <a:rPr sz="800" b="1" spc="-10" dirty="0">
                  <a:solidFill>
                    <a:srgbClr val="F1F1F1"/>
                  </a:solidFill>
                  <a:latin typeface="Arial"/>
                  <a:cs typeface="Arial"/>
                </a:rPr>
                <a:t>route)</a:t>
              </a:r>
              <a:endParaRPr sz="800" dirty="0">
                <a:latin typeface="Arial"/>
                <a:cs typeface="Arial"/>
              </a:endParaRPr>
            </a:p>
          </p:txBody>
        </p:sp>
        <p:sp>
          <p:nvSpPr>
            <p:cNvPr id="42" name="object 19"/>
            <p:cNvSpPr/>
            <p:nvPr/>
          </p:nvSpPr>
          <p:spPr>
            <a:xfrm>
              <a:off x="6320028" y="4066159"/>
              <a:ext cx="867410" cy="454025"/>
            </a:xfrm>
            <a:custGeom>
              <a:avLst/>
              <a:gdLst/>
              <a:ahLst/>
              <a:cxnLst/>
              <a:rect l="l" t="t" r="r" b="b"/>
              <a:pathLst>
                <a:path w="867409" h="454025">
                  <a:moveTo>
                    <a:pt x="867028" y="0"/>
                  </a:moveTo>
                  <a:lnTo>
                    <a:pt x="0" y="0"/>
                  </a:lnTo>
                  <a:lnTo>
                    <a:pt x="0" y="454025"/>
                  </a:lnTo>
                  <a:lnTo>
                    <a:pt x="867028" y="454025"/>
                  </a:lnTo>
                  <a:lnTo>
                    <a:pt x="867028" y="0"/>
                  </a:lnTo>
                  <a:close/>
                </a:path>
              </a:pathLst>
            </a:custGeom>
            <a:solidFill>
              <a:srgbClr val="314350"/>
            </a:solidFill>
          </p:spPr>
          <p:txBody>
            <a:bodyPr wrap="square" lIns="0" tIns="0" rIns="0" bIns="0" rtlCol="0"/>
            <a:lstStyle/>
            <a:p>
              <a:endParaRPr dirty="0"/>
            </a:p>
          </p:txBody>
        </p:sp>
        <p:sp>
          <p:nvSpPr>
            <p:cNvPr id="43" name="object 20"/>
            <p:cNvSpPr txBox="1"/>
            <p:nvPr/>
          </p:nvSpPr>
          <p:spPr>
            <a:xfrm>
              <a:off x="6464300" y="4102482"/>
              <a:ext cx="591185" cy="390525"/>
            </a:xfrm>
            <a:prstGeom prst="rect">
              <a:avLst/>
            </a:prstGeom>
          </p:spPr>
          <p:txBody>
            <a:bodyPr vert="horz" wrap="square" lIns="0" tIns="12700" rIns="0" bIns="0" rtlCol="0">
              <a:spAutoFit/>
            </a:bodyPr>
            <a:lstStyle/>
            <a:p>
              <a:pPr algn="ctr">
                <a:lnSpc>
                  <a:spcPts val="955"/>
                </a:lnSpc>
                <a:spcBef>
                  <a:spcPts val="100"/>
                </a:spcBef>
              </a:pPr>
              <a:r>
                <a:rPr sz="800" b="1" dirty="0">
                  <a:solidFill>
                    <a:srgbClr val="F1F1F1"/>
                  </a:solidFill>
                  <a:latin typeface="Arial"/>
                  <a:cs typeface="Arial"/>
                </a:rPr>
                <a:t>EPC</a:t>
              </a:r>
              <a:r>
                <a:rPr sz="800" b="1" spc="-5" dirty="0">
                  <a:solidFill>
                    <a:srgbClr val="F1F1F1"/>
                  </a:solidFill>
                  <a:latin typeface="Arial"/>
                  <a:cs typeface="Arial"/>
                </a:rPr>
                <a:t> </a:t>
              </a:r>
              <a:r>
                <a:rPr sz="800" b="1" spc="-25" dirty="0">
                  <a:solidFill>
                    <a:srgbClr val="F1F1F1"/>
                  </a:solidFill>
                  <a:latin typeface="Arial"/>
                  <a:cs typeface="Arial"/>
                </a:rPr>
                <a:t>UPC</a:t>
              </a:r>
              <a:endParaRPr sz="800" dirty="0">
                <a:latin typeface="Arial"/>
                <a:cs typeface="Arial"/>
              </a:endParaRPr>
            </a:p>
            <a:p>
              <a:pPr marL="12065" marR="5080" indent="-1905" algn="ctr">
                <a:lnSpc>
                  <a:spcPts val="960"/>
                </a:lnSpc>
                <a:spcBef>
                  <a:spcPts val="25"/>
                </a:spcBef>
              </a:pPr>
              <a:r>
                <a:rPr sz="800" b="1" spc="-10" dirty="0">
                  <a:solidFill>
                    <a:srgbClr val="F1F1F1"/>
                  </a:solidFill>
                  <a:latin typeface="Arial"/>
                  <a:cs typeface="Arial"/>
                </a:rPr>
                <a:t>states</a:t>
              </a:r>
              <a:r>
                <a:rPr sz="800" b="1" spc="500" dirty="0">
                  <a:solidFill>
                    <a:srgbClr val="F1F1F1"/>
                  </a:solidFill>
                  <a:latin typeface="Arial"/>
                  <a:cs typeface="Arial"/>
                </a:rPr>
                <a:t> </a:t>
              </a:r>
              <a:r>
                <a:rPr sz="800" b="1" dirty="0">
                  <a:solidFill>
                    <a:srgbClr val="F1F1F1"/>
                  </a:solidFill>
                  <a:latin typeface="Arial"/>
                  <a:cs typeface="Arial"/>
                </a:rPr>
                <a:t>(EPO</a:t>
              </a:r>
              <a:r>
                <a:rPr sz="800" b="1" spc="-10" dirty="0">
                  <a:solidFill>
                    <a:srgbClr val="F1F1F1"/>
                  </a:solidFill>
                  <a:latin typeface="Arial"/>
                  <a:cs typeface="Arial"/>
                </a:rPr>
                <a:t> route)</a:t>
              </a:r>
              <a:endParaRPr sz="800" dirty="0">
                <a:latin typeface="Arial"/>
                <a:cs typeface="Arial"/>
              </a:endParaRPr>
            </a:p>
          </p:txBody>
        </p:sp>
        <p:sp>
          <p:nvSpPr>
            <p:cNvPr id="44" name="object 21"/>
            <p:cNvSpPr/>
            <p:nvPr/>
          </p:nvSpPr>
          <p:spPr>
            <a:xfrm>
              <a:off x="6069965" y="3093847"/>
              <a:ext cx="643255" cy="754380"/>
            </a:xfrm>
            <a:custGeom>
              <a:avLst/>
              <a:gdLst/>
              <a:ahLst/>
              <a:cxnLst/>
              <a:rect l="l" t="t" r="r" b="b"/>
              <a:pathLst>
                <a:path w="643254" h="754379">
                  <a:moveTo>
                    <a:pt x="481330" y="0"/>
                  </a:moveTo>
                  <a:lnTo>
                    <a:pt x="161544" y="0"/>
                  </a:lnTo>
                  <a:lnTo>
                    <a:pt x="161544" y="434339"/>
                  </a:lnTo>
                  <a:lnTo>
                    <a:pt x="0" y="434339"/>
                  </a:lnTo>
                  <a:lnTo>
                    <a:pt x="321437" y="754252"/>
                  </a:lnTo>
                  <a:lnTo>
                    <a:pt x="643128" y="434339"/>
                  </a:lnTo>
                  <a:lnTo>
                    <a:pt x="481330" y="434339"/>
                  </a:lnTo>
                  <a:lnTo>
                    <a:pt x="481330" y="0"/>
                  </a:lnTo>
                  <a:close/>
                </a:path>
              </a:pathLst>
            </a:custGeom>
            <a:solidFill>
              <a:srgbClr val="ACBDCA"/>
            </a:solidFill>
          </p:spPr>
          <p:txBody>
            <a:bodyPr wrap="square" lIns="0" tIns="0" rIns="0" bIns="0" rtlCol="0"/>
            <a:lstStyle/>
            <a:p>
              <a:endParaRPr dirty="0"/>
            </a:p>
          </p:txBody>
        </p:sp>
        <p:sp>
          <p:nvSpPr>
            <p:cNvPr id="46" name="object 22"/>
            <p:cNvSpPr txBox="1"/>
            <p:nvPr/>
          </p:nvSpPr>
          <p:spPr>
            <a:xfrm>
              <a:off x="5958332" y="3194178"/>
              <a:ext cx="240029" cy="269875"/>
            </a:xfrm>
            <a:prstGeom prst="rect">
              <a:avLst/>
            </a:prstGeom>
          </p:spPr>
          <p:txBody>
            <a:bodyPr vert="horz" wrap="square" lIns="0" tIns="12700" rIns="0" bIns="0" rtlCol="0">
              <a:spAutoFit/>
            </a:bodyPr>
            <a:lstStyle/>
            <a:p>
              <a:pPr marL="12700" marR="5080">
                <a:lnSpc>
                  <a:spcPct val="100000"/>
                </a:lnSpc>
                <a:spcBef>
                  <a:spcPts val="100"/>
                </a:spcBef>
              </a:pPr>
              <a:r>
                <a:rPr sz="800" b="1" spc="-25" dirty="0">
                  <a:latin typeface="Arial"/>
                  <a:cs typeface="Arial"/>
                </a:rPr>
                <a:t>OPT</a:t>
              </a:r>
              <a:r>
                <a:rPr sz="800" b="1" spc="500" dirty="0">
                  <a:latin typeface="Arial"/>
                  <a:cs typeface="Arial"/>
                </a:rPr>
                <a:t> </a:t>
              </a:r>
              <a:r>
                <a:rPr sz="800" b="1" spc="-25" dirty="0">
                  <a:latin typeface="Arial"/>
                  <a:cs typeface="Arial"/>
                </a:rPr>
                <a:t>OUT</a:t>
              </a:r>
              <a:endParaRPr sz="800" dirty="0">
                <a:latin typeface="Arial"/>
                <a:cs typeface="Arial"/>
              </a:endParaRPr>
            </a:p>
          </p:txBody>
        </p:sp>
        <p:sp>
          <p:nvSpPr>
            <p:cNvPr id="47" name="object 23"/>
            <p:cNvSpPr/>
            <p:nvPr/>
          </p:nvSpPr>
          <p:spPr>
            <a:xfrm>
              <a:off x="7456805" y="1679447"/>
              <a:ext cx="1359535" cy="1347470"/>
            </a:xfrm>
            <a:custGeom>
              <a:avLst/>
              <a:gdLst/>
              <a:ahLst/>
              <a:cxnLst/>
              <a:rect l="l" t="t" r="r" b="b"/>
              <a:pathLst>
                <a:path w="1359534" h="1347470">
                  <a:moveTo>
                    <a:pt x="27432" y="1131062"/>
                  </a:moveTo>
                  <a:lnTo>
                    <a:pt x="0" y="1131062"/>
                  </a:lnTo>
                  <a:lnTo>
                    <a:pt x="0" y="1217803"/>
                  </a:lnTo>
                  <a:lnTo>
                    <a:pt x="27432" y="1217803"/>
                  </a:lnTo>
                  <a:lnTo>
                    <a:pt x="27432" y="1131062"/>
                  </a:lnTo>
                  <a:close/>
                </a:path>
                <a:path w="1359534" h="1347470">
                  <a:moveTo>
                    <a:pt x="27432" y="1015238"/>
                  </a:moveTo>
                  <a:lnTo>
                    <a:pt x="0" y="1015238"/>
                  </a:lnTo>
                  <a:lnTo>
                    <a:pt x="0" y="1101979"/>
                  </a:lnTo>
                  <a:lnTo>
                    <a:pt x="27432" y="1101979"/>
                  </a:lnTo>
                  <a:lnTo>
                    <a:pt x="27432" y="1015238"/>
                  </a:lnTo>
                  <a:close/>
                </a:path>
                <a:path w="1359534" h="1347470">
                  <a:moveTo>
                    <a:pt x="27432" y="899287"/>
                  </a:moveTo>
                  <a:lnTo>
                    <a:pt x="0" y="899287"/>
                  </a:lnTo>
                  <a:lnTo>
                    <a:pt x="0" y="986028"/>
                  </a:lnTo>
                  <a:lnTo>
                    <a:pt x="27432" y="986028"/>
                  </a:lnTo>
                  <a:lnTo>
                    <a:pt x="27432" y="899287"/>
                  </a:lnTo>
                  <a:close/>
                </a:path>
                <a:path w="1359534" h="1347470">
                  <a:moveTo>
                    <a:pt x="27432" y="784987"/>
                  </a:moveTo>
                  <a:lnTo>
                    <a:pt x="0" y="784987"/>
                  </a:lnTo>
                  <a:lnTo>
                    <a:pt x="0" y="870343"/>
                  </a:lnTo>
                  <a:lnTo>
                    <a:pt x="27432" y="870343"/>
                  </a:lnTo>
                  <a:lnTo>
                    <a:pt x="27432" y="784987"/>
                  </a:lnTo>
                  <a:close/>
                </a:path>
                <a:path w="1359534" h="1347470">
                  <a:moveTo>
                    <a:pt x="27432" y="669163"/>
                  </a:moveTo>
                  <a:lnTo>
                    <a:pt x="0" y="669163"/>
                  </a:lnTo>
                  <a:lnTo>
                    <a:pt x="0" y="755904"/>
                  </a:lnTo>
                  <a:lnTo>
                    <a:pt x="27432" y="755904"/>
                  </a:lnTo>
                  <a:lnTo>
                    <a:pt x="27432" y="669163"/>
                  </a:lnTo>
                  <a:close/>
                </a:path>
                <a:path w="1359534" h="1347470">
                  <a:moveTo>
                    <a:pt x="27432" y="553339"/>
                  </a:moveTo>
                  <a:lnTo>
                    <a:pt x="0" y="553339"/>
                  </a:lnTo>
                  <a:lnTo>
                    <a:pt x="0" y="640080"/>
                  </a:lnTo>
                  <a:lnTo>
                    <a:pt x="27432" y="640080"/>
                  </a:lnTo>
                  <a:lnTo>
                    <a:pt x="27432" y="553339"/>
                  </a:lnTo>
                  <a:close/>
                </a:path>
                <a:path w="1359534" h="1347470">
                  <a:moveTo>
                    <a:pt x="27432" y="437388"/>
                  </a:moveTo>
                  <a:lnTo>
                    <a:pt x="0" y="437388"/>
                  </a:lnTo>
                  <a:lnTo>
                    <a:pt x="0" y="524129"/>
                  </a:lnTo>
                  <a:lnTo>
                    <a:pt x="27432" y="524129"/>
                  </a:lnTo>
                  <a:lnTo>
                    <a:pt x="27432" y="437388"/>
                  </a:lnTo>
                  <a:close/>
                </a:path>
                <a:path w="1359534" h="1347470">
                  <a:moveTo>
                    <a:pt x="27432" y="323088"/>
                  </a:moveTo>
                  <a:lnTo>
                    <a:pt x="0" y="323088"/>
                  </a:lnTo>
                  <a:lnTo>
                    <a:pt x="0" y="408305"/>
                  </a:lnTo>
                  <a:lnTo>
                    <a:pt x="27432" y="408305"/>
                  </a:lnTo>
                  <a:lnTo>
                    <a:pt x="27432" y="323088"/>
                  </a:lnTo>
                  <a:close/>
                </a:path>
                <a:path w="1359534" h="1347470">
                  <a:moveTo>
                    <a:pt x="27432" y="207264"/>
                  </a:moveTo>
                  <a:lnTo>
                    <a:pt x="0" y="207264"/>
                  </a:lnTo>
                  <a:lnTo>
                    <a:pt x="0" y="294005"/>
                  </a:lnTo>
                  <a:lnTo>
                    <a:pt x="27432" y="294005"/>
                  </a:lnTo>
                  <a:lnTo>
                    <a:pt x="27432" y="207264"/>
                  </a:lnTo>
                  <a:close/>
                </a:path>
                <a:path w="1359534" h="1347470">
                  <a:moveTo>
                    <a:pt x="27432" y="91694"/>
                  </a:moveTo>
                  <a:lnTo>
                    <a:pt x="0" y="91694"/>
                  </a:lnTo>
                  <a:lnTo>
                    <a:pt x="0" y="178435"/>
                  </a:lnTo>
                  <a:lnTo>
                    <a:pt x="27432" y="178435"/>
                  </a:lnTo>
                  <a:lnTo>
                    <a:pt x="27432" y="91694"/>
                  </a:lnTo>
                  <a:close/>
                </a:path>
                <a:path w="1359534" h="1347470">
                  <a:moveTo>
                    <a:pt x="51562" y="0"/>
                  </a:moveTo>
                  <a:lnTo>
                    <a:pt x="6223" y="0"/>
                  </a:lnTo>
                  <a:lnTo>
                    <a:pt x="0" y="6350"/>
                  </a:lnTo>
                  <a:lnTo>
                    <a:pt x="0" y="62738"/>
                  </a:lnTo>
                  <a:lnTo>
                    <a:pt x="27559" y="62738"/>
                  </a:lnTo>
                  <a:lnTo>
                    <a:pt x="27559" y="28956"/>
                  </a:lnTo>
                  <a:lnTo>
                    <a:pt x="51562" y="28956"/>
                  </a:lnTo>
                  <a:lnTo>
                    <a:pt x="51562" y="13843"/>
                  </a:lnTo>
                  <a:lnTo>
                    <a:pt x="51562" y="0"/>
                  </a:lnTo>
                  <a:close/>
                </a:path>
                <a:path w="1359534" h="1347470">
                  <a:moveTo>
                    <a:pt x="111125" y="1318514"/>
                  </a:moveTo>
                  <a:lnTo>
                    <a:pt x="27432" y="1318514"/>
                  </a:lnTo>
                  <a:lnTo>
                    <a:pt x="27432" y="1245362"/>
                  </a:lnTo>
                  <a:lnTo>
                    <a:pt x="0" y="1245362"/>
                  </a:lnTo>
                  <a:lnTo>
                    <a:pt x="0" y="1332103"/>
                  </a:lnTo>
                  <a:lnTo>
                    <a:pt x="24371" y="1332103"/>
                  </a:lnTo>
                  <a:lnTo>
                    <a:pt x="24371" y="1347343"/>
                  </a:lnTo>
                  <a:lnTo>
                    <a:pt x="111125" y="1347343"/>
                  </a:lnTo>
                  <a:lnTo>
                    <a:pt x="111125" y="1332103"/>
                  </a:lnTo>
                  <a:lnTo>
                    <a:pt x="111125" y="1318514"/>
                  </a:lnTo>
                  <a:close/>
                </a:path>
                <a:path w="1359534" h="1347470">
                  <a:moveTo>
                    <a:pt x="167513" y="0"/>
                  </a:moveTo>
                  <a:lnTo>
                    <a:pt x="80772" y="0"/>
                  </a:lnTo>
                  <a:lnTo>
                    <a:pt x="80772" y="28829"/>
                  </a:lnTo>
                  <a:lnTo>
                    <a:pt x="167513" y="28829"/>
                  </a:lnTo>
                  <a:lnTo>
                    <a:pt x="167513" y="0"/>
                  </a:lnTo>
                  <a:close/>
                </a:path>
                <a:path w="1359534" h="1347470">
                  <a:moveTo>
                    <a:pt x="227076" y="1318514"/>
                  </a:moveTo>
                  <a:lnTo>
                    <a:pt x="140322" y="1318514"/>
                  </a:lnTo>
                  <a:lnTo>
                    <a:pt x="140322" y="1347343"/>
                  </a:lnTo>
                  <a:lnTo>
                    <a:pt x="227076" y="1347343"/>
                  </a:lnTo>
                  <a:lnTo>
                    <a:pt x="227076" y="1318514"/>
                  </a:lnTo>
                  <a:close/>
                </a:path>
                <a:path w="1359534" h="1347470">
                  <a:moveTo>
                    <a:pt x="283464" y="0"/>
                  </a:moveTo>
                  <a:lnTo>
                    <a:pt x="196723" y="0"/>
                  </a:lnTo>
                  <a:lnTo>
                    <a:pt x="196723" y="28829"/>
                  </a:lnTo>
                  <a:lnTo>
                    <a:pt x="283464" y="28829"/>
                  </a:lnTo>
                  <a:lnTo>
                    <a:pt x="283464" y="0"/>
                  </a:lnTo>
                  <a:close/>
                </a:path>
                <a:path w="1359534" h="1347470">
                  <a:moveTo>
                    <a:pt x="342900" y="1318514"/>
                  </a:moveTo>
                  <a:lnTo>
                    <a:pt x="256146" y="1318514"/>
                  </a:lnTo>
                  <a:lnTo>
                    <a:pt x="256146" y="1347343"/>
                  </a:lnTo>
                  <a:lnTo>
                    <a:pt x="342900" y="1347343"/>
                  </a:lnTo>
                  <a:lnTo>
                    <a:pt x="342900" y="1318514"/>
                  </a:lnTo>
                  <a:close/>
                </a:path>
                <a:path w="1359534" h="1347470">
                  <a:moveTo>
                    <a:pt x="399288" y="0"/>
                  </a:moveTo>
                  <a:lnTo>
                    <a:pt x="312547" y="0"/>
                  </a:lnTo>
                  <a:lnTo>
                    <a:pt x="312547" y="28829"/>
                  </a:lnTo>
                  <a:lnTo>
                    <a:pt x="399288" y="28829"/>
                  </a:lnTo>
                  <a:lnTo>
                    <a:pt x="399288" y="0"/>
                  </a:lnTo>
                  <a:close/>
                </a:path>
                <a:path w="1359534" h="1347470">
                  <a:moveTo>
                    <a:pt x="458851" y="1318514"/>
                  </a:moveTo>
                  <a:lnTo>
                    <a:pt x="372097" y="1318514"/>
                  </a:lnTo>
                  <a:lnTo>
                    <a:pt x="372097" y="1347343"/>
                  </a:lnTo>
                  <a:lnTo>
                    <a:pt x="458851" y="1347343"/>
                  </a:lnTo>
                  <a:lnTo>
                    <a:pt x="458851" y="1318514"/>
                  </a:lnTo>
                  <a:close/>
                </a:path>
                <a:path w="1359534" h="1347470">
                  <a:moveTo>
                    <a:pt x="514731" y="0"/>
                  </a:moveTo>
                  <a:lnTo>
                    <a:pt x="427990" y="0"/>
                  </a:lnTo>
                  <a:lnTo>
                    <a:pt x="427990" y="28829"/>
                  </a:lnTo>
                  <a:lnTo>
                    <a:pt x="514731" y="28829"/>
                  </a:lnTo>
                  <a:lnTo>
                    <a:pt x="514731" y="0"/>
                  </a:lnTo>
                  <a:close/>
                </a:path>
                <a:path w="1359534" h="1347470">
                  <a:moveTo>
                    <a:pt x="574548" y="1318514"/>
                  </a:moveTo>
                  <a:lnTo>
                    <a:pt x="487807" y="1318514"/>
                  </a:lnTo>
                  <a:lnTo>
                    <a:pt x="487807" y="1347343"/>
                  </a:lnTo>
                  <a:lnTo>
                    <a:pt x="574548" y="1347343"/>
                  </a:lnTo>
                  <a:lnTo>
                    <a:pt x="574548" y="1318514"/>
                  </a:lnTo>
                  <a:close/>
                </a:path>
                <a:path w="1359534" h="1347470">
                  <a:moveTo>
                    <a:pt x="630936" y="0"/>
                  </a:moveTo>
                  <a:lnTo>
                    <a:pt x="544195" y="0"/>
                  </a:lnTo>
                  <a:lnTo>
                    <a:pt x="544195" y="28829"/>
                  </a:lnTo>
                  <a:lnTo>
                    <a:pt x="630936" y="28829"/>
                  </a:lnTo>
                  <a:lnTo>
                    <a:pt x="630936" y="0"/>
                  </a:lnTo>
                  <a:close/>
                </a:path>
                <a:path w="1359534" h="1347470">
                  <a:moveTo>
                    <a:pt x="690372" y="1318514"/>
                  </a:moveTo>
                  <a:lnTo>
                    <a:pt x="603631" y="1318514"/>
                  </a:lnTo>
                  <a:lnTo>
                    <a:pt x="603631" y="1347343"/>
                  </a:lnTo>
                  <a:lnTo>
                    <a:pt x="690372" y="1347343"/>
                  </a:lnTo>
                  <a:lnTo>
                    <a:pt x="690372" y="1318514"/>
                  </a:lnTo>
                  <a:close/>
                </a:path>
                <a:path w="1359534" h="1347470">
                  <a:moveTo>
                    <a:pt x="746506" y="0"/>
                  </a:moveTo>
                  <a:lnTo>
                    <a:pt x="659765" y="0"/>
                  </a:lnTo>
                  <a:lnTo>
                    <a:pt x="659765" y="28829"/>
                  </a:lnTo>
                  <a:lnTo>
                    <a:pt x="746506" y="28829"/>
                  </a:lnTo>
                  <a:lnTo>
                    <a:pt x="746506" y="0"/>
                  </a:lnTo>
                  <a:close/>
                </a:path>
                <a:path w="1359534" h="1347470">
                  <a:moveTo>
                    <a:pt x="806323" y="1318514"/>
                  </a:moveTo>
                  <a:lnTo>
                    <a:pt x="719582" y="1318514"/>
                  </a:lnTo>
                  <a:lnTo>
                    <a:pt x="719582" y="1347343"/>
                  </a:lnTo>
                  <a:lnTo>
                    <a:pt x="806323" y="1347343"/>
                  </a:lnTo>
                  <a:lnTo>
                    <a:pt x="806323" y="1318514"/>
                  </a:lnTo>
                  <a:close/>
                </a:path>
                <a:path w="1359534" h="1347470">
                  <a:moveTo>
                    <a:pt x="862203" y="0"/>
                  </a:moveTo>
                  <a:lnTo>
                    <a:pt x="775462" y="0"/>
                  </a:lnTo>
                  <a:lnTo>
                    <a:pt x="775462" y="28829"/>
                  </a:lnTo>
                  <a:lnTo>
                    <a:pt x="862203" y="28829"/>
                  </a:lnTo>
                  <a:lnTo>
                    <a:pt x="862203" y="0"/>
                  </a:lnTo>
                  <a:close/>
                </a:path>
                <a:path w="1359534" h="1347470">
                  <a:moveTo>
                    <a:pt x="922147" y="1318514"/>
                  </a:moveTo>
                  <a:lnTo>
                    <a:pt x="835406" y="1318514"/>
                  </a:lnTo>
                  <a:lnTo>
                    <a:pt x="835406" y="1347343"/>
                  </a:lnTo>
                  <a:lnTo>
                    <a:pt x="922147" y="1347343"/>
                  </a:lnTo>
                  <a:lnTo>
                    <a:pt x="922147" y="1318514"/>
                  </a:lnTo>
                  <a:close/>
                </a:path>
                <a:path w="1359534" h="1347470">
                  <a:moveTo>
                    <a:pt x="978154" y="0"/>
                  </a:moveTo>
                  <a:lnTo>
                    <a:pt x="891413" y="0"/>
                  </a:lnTo>
                  <a:lnTo>
                    <a:pt x="891413" y="28829"/>
                  </a:lnTo>
                  <a:lnTo>
                    <a:pt x="978154" y="28829"/>
                  </a:lnTo>
                  <a:lnTo>
                    <a:pt x="978154" y="0"/>
                  </a:lnTo>
                  <a:close/>
                </a:path>
                <a:path w="1359534" h="1347470">
                  <a:moveTo>
                    <a:pt x="1037590" y="1318514"/>
                  </a:moveTo>
                  <a:lnTo>
                    <a:pt x="950849" y="1318514"/>
                  </a:lnTo>
                  <a:lnTo>
                    <a:pt x="950849" y="1347343"/>
                  </a:lnTo>
                  <a:lnTo>
                    <a:pt x="1037590" y="1347343"/>
                  </a:lnTo>
                  <a:lnTo>
                    <a:pt x="1037590" y="1318514"/>
                  </a:lnTo>
                  <a:close/>
                </a:path>
                <a:path w="1359534" h="1347470">
                  <a:moveTo>
                    <a:pt x="1093978" y="0"/>
                  </a:moveTo>
                  <a:lnTo>
                    <a:pt x="1007237" y="0"/>
                  </a:lnTo>
                  <a:lnTo>
                    <a:pt x="1007237" y="28829"/>
                  </a:lnTo>
                  <a:lnTo>
                    <a:pt x="1093978" y="28829"/>
                  </a:lnTo>
                  <a:lnTo>
                    <a:pt x="1093978" y="0"/>
                  </a:lnTo>
                  <a:close/>
                </a:path>
                <a:path w="1359534" h="1347470">
                  <a:moveTo>
                    <a:pt x="1151890" y="1318514"/>
                  </a:moveTo>
                  <a:lnTo>
                    <a:pt x="1066673" y="1318514"/>
                  </a:lnTo>
                  <a:lnTo>
                    <a:pt x="1066673" y="1347343"/>
                  </a:lnTo>
                  <a:lnTo>
                    <a:pt x="1151890" y="1347343"/>
                  </a:lnTo>
                  <a:lnTo>
                    <a:pt x="1151890" y="1318514"/>
                  </a:lnTo>
                  <a:close/>
                </a:path>
                <a:path w="1359534" h="1347470">
                  <a:moveTo>
                    <a:pt x="1208278" y="0"/>
                  </a:moveTo>
                  <a:lnTo>
                    <a:pt x="1121537" y="0"/>
                  </a:lnTo>
                  <a:lnTo>
                    <a:pt x="1121537" y="28829"/>
                  </a:lnTo>
                  <a:lnTo>
                    <a:pt x="1208278" y="28829"/>
                  </a:lnTo>
                  <a:lnTo>
                    <a:pt x="1208278" y="0"/>
                  </a:lnTo>
                  <a:close/>
                </a:path>
                <a:path w="1359534" h="1347470">
                  <a:moveTo>
                    <a:pt x="1245108" y="260731"/>
                  </a:moveTo>
                  <a:lnTo>
                    <a:pt x="388747" y="260731"/>
                  </a:lnTo>
                  <a:lnTo>
                    <a:pt x="388747" y="588264"/>
                  </a:lnTo>
                  <a:lnTo>
                    <a:pt x="1245108" y="588264"/>
                  </a:lnTo>
                  <a:lnTo>
                    <a:pt x="1245108" y="260731"/>
                  </a:lnTo>
                  <a:close/>
                </a:path>
                <a:path w="1359534" h="1347470">
                  <a:moveTo>
                    <a:pt x="1268095" y="1318514"/>
                  </a:moveTo>
                  <a:lnTo>
                    <a:pt x="1181354" y="1318514"/>
                  </a:lnTo>
                  <a:lnTo>
                    <a:pt x="1181354" y="1347343"/>
                  </a:lnTo>
                  <a:lnTo>
                    <a:pt x="1268095" y="1347343"/>
                  </a:lnTo>
                  <a:lnTo>
                    <a:pt x="1268095" y="1318514"/>
                  </a:lnTo>
                  <a:close/>
                </a:path>
                <a:path w="1359534" h="1347470">
                  <a:moveTo>
                    <a:pt x="1324229" y="0"/>
                  </a:moveTo>
                  <a:lnTo>
                    <a:pt x="1237488" y="0"/>
                  </a:lnTo>
                  <a:lnTo>
                    <a:pt x="1237488" y="28829"/>
                  </a:lnTo>
                  <a:lnTo>
                    <a:pt x="1324229" y="28829"/>
                  </a:lnTo>
                  <a:lnTo>
                    <a:pt x="1324229" y="0"/>
                  </a:lnTo>
                  <a:close/>
                </a:path>
                <a:path w="1359534" h="1347470">
                  <a:moveTo>
                    <a:pt x="1359408" y="1292352"/>
                  </a:moveTo>
                  <a:lnTo>
                    <a:pt x="1330325" y="1292352"/>
                  </a:lnTo>
                  <a:lnTo>
                    <a:pt x="1330325" y="1318387"/>
                  </a:lnTo>
                  <a:lnTo>
                    <a:pt x="1297051" y="1318387"/>
                  </a:lnTo>
                  <a:lnTo>
                    <a:pt x="1297051" y="1347343"/>
                  </a:lnTo>
                  <a:lnTo>
                    <a:pt x="1353312" y="1347343"/>
                  </a:lnTo>
                  <a:lnTo>
                    <a:pt x="1359408" y="1341120"/>
                  </a:lnTo>
                  <a:lnTo>
                    <a:pt x="1359408" y="1332357"/>
                  </a:lnTo>
                  <a:lnTo>
                    <a:pt x="1359408" y="1318387"/>
                  </a:lnTo>
                  <a:lnTo>
                    <a:pt x="1359408" y="1292352"/>
                  </a:lnTo>
                  <a:close/>
                </a:path>
                <a:path w="1359534" h="1347470">
                  <a:moveTo>
                    <a:pt x="1359408" y="1178445"/>
                  </a:moveTo>
                  <a:lnTo>
                    <a:pt x="1330579" y="1178445"/>
                  </a:lnTo>
                  <a:lnTo>
                    <a:pt x="1330579" y="1263650"/>
                  </a:lnTo>
                  <a:lnTo>
                    <a:pt x="1359408" y="1263650"/>
                  </a:lnTo>
                  <a:lnTo>
                    <a:pt x="1359408" y="1178445"/>
                  </a:lnTo>
                  <a:close/>
                </a:path>
                <a:path w="1359534" h="1347470">
                  <a:moveTo>
                    <a:pt x="1359408" y="1062609"/>
                  </a:moveTo>
                  <a:lnTo>
                    <a:pt x="1330579" y="1062609"/>
                  </a:lnTo>
                  <a:lnTo>
                    <a:pt x="1330579" y="1149350"/>
                  </a:lnTo>
                  <a:lnTo>
                    <a:pt x="1359408" y="1149350"/>
                  </a:lnTo>
                  <a:lnTo>
                    <a:pt x="1359408" y="1062609"/>
                  </a:lnTo>
                  <a:close/>
                </a:path>
                <a:path w="1359534" h="1347470">
                  <a:moveTo>
                    <a:pt x="1359408" y="946670"/>
                  </a:moveTo>
                  <a:lnTo>
                    <a:pt x="1330579" y="946670"/>
                  </a:lnTo>
                  <a:lnTo>
                    <a:pt x="1330579" y="1033399"/>
                  </a:lnTo>
                  <a:lnTo>
                    <a:pt x="1359408" y="1033399"/>
                  </a:lnTo>
                  <a:lnTo>
                    <a:pt x="1359408" y="946670"/>
                  </a:lnTo>
                  <a:close/>
                </a:path>
                <a:path w="1359534" h="1347470">
                  <a:moveTo>
                    <a:pt x="1359408" y="830834"/>
                  </a:moveTo>
                  <a:lnTo>
                    <a:pt x="1330579" y="830834"/>
                  </a:lnTo>
                  <a:lnTo>
                    <a:pt x="1330579" y="917575"/>
                  </a:lnTo>
                  <a:lnTo>
                    <a:pt x="1359408" y="917575"/>
                  </a:lnTo>
                  <a:lnTo>
                    <a:pt x="1359408" y="830834"/>
                  </a:lnTo>
                  <a:close/>
                </a:path>
                <a:path w="1359534" h="1347470">
                  <a:moveTo>
                    <a:pt x="1359408" y="716534"/>
                  </a:moveTo>
                  <a:lnTo>
                    <a:pt x="1330579" y="716534"/>
                  </a:lnTo>
                  <a:lnTo>
                    <a:pt x="1330579" y="803275"/>
                  </a:lnTo>
                  <a:lnTo>
                    <a:pt x="1359408" y="803275"/>
                  </a:lnTo>
                  <a:lnTo>
                    <a:pt x="1359408" y="716534"/>
                  </a:lnTo>
                  <a:close/>
                </a:path>
                <a:path w="1359534" h="1347470">
                  <a:moveTo>
                    <a:pt x="1359408" y="600595"/>
                  </a:moveTo>
                  <a:lnTo>
                    <a:pt x="1330579" y="600595"/>
                  </a:lnTo>
                  <a:lnTo>
                    <a:pt x="1330579" y="687324"/>
                  </a:lnTo>
                  <a:lnTo>
                    <a:pt x="1359408" y="687324"/>
                  </a:lnTo>
                  <a:lnTo>
                    <a:pt x="1359408" y="600595"/>
                  </a:lnTo>
                  <a:close/>
                </a:path>
                <a:path w="1359534" h="1347470">
                  <a:moveTo>
                    <a:pt x="1359408" y="484759"/>
                  </a:moveTo>
                  <a:lnTo>
                    <a:pt x="1330579" y="484759"/>
                  </a:lnTo>
                  <a:lnTo>
                    <a:pt x="1330579" y="571500"/>
                  </a:lnTo>
                  <a:lnTo>
                    <a:pt x="1359408" y="571500"/>
                  </a:lnTo>
                  <a:lnTo>
                    <a:pt x="1359408" y="484759"/>
                  </a:lnTo>
                  <a:close/>
                </a:path>
                <a:path w="1359534" h="1347470">
                  <a:moveTo>
                    <a:pt x="1359408" y="370713"/>
                  </a:moveTo>
                  <a:lnTo>
                    <a:pt x="1330579" y="370713"/>
                  </a:lnTo>
                  <a:lnTo>
                    <a:pt x="1330579" y="456057"/>
                  </a:lnTo>
                  <a:lnTo>
                    <a:pt x="1359408" y="456057"/>
                  </a:lnTo>
                  <a:lnTo>
                    <a:pt x="1359408" y="370713"/>
                  </a:lnTo>
                  <a:close/>
                </a:path>
                <a:path w="1359534" h="1347470">
                  <a:moveTo>
                    <a:pt x="1359408" y="255016"/>
                  </a:moveTo>
                  <a:lnTo>
                    <a:pt x="1330579" y="255016"/>
                  </a:lnTo>
                  <a:lnTo>
                    <a:pt x="1330579" y="341757"/>
                  </a:lnTo>
                  <a:lnTo>
                    <a:pt x="1359408" y="341757"/>
                  </a:lnTo>
                  <a:lnTo>
                    <a:pt x="1359408" y="255016"/>
                  </a:lnTo>
                  <a:close/>
                </a:path>
                <a:path w="1359534" h="1347470">
                  <a:moveTo>
                    <a:pt x="1359408" y="138811"/>
                  </a:moveTo>
                  <a:lnTo>
                    <a:pt x="1330579" y="138811"/>
                  </a:lnTo>
                  <a:lnTo>
                    <a:pt x="1330579" y="225552"/>
                  </a:lnTo>
                  <a:lnTo>
                    <a:pt x="1359408" y="225552"/>
                  </a:lnTo>
                  <a:lnTo>
                    <a:pt x="1359408" y="138811"/>
                  </a:lnTo>
                  <a:close/>
                </a:path>
                <a:path w="1359534" h="1347470">
                  <a:moveTo>
                    <a:pt x="1359408" y="23241"/>
                  </a:moveTo>
                  <a:lnTo>
                    <a:pt x="1330579" y="23241"/>
                  </a:lnTo>
                  <a:lnTo>
                    <a:pt x="1330579" y="109982"/>
                  </a:lnTo>
                  <a:lnTo>
                    <a:pt x="1359408" y="109982"/>
                  </a:lnTo>
                  <a:lnTo>
                    <a:pt x="1359408" y="23241"/>
                  </a:lnTo>
                  <a:close/>
                </a:path>
              </a:pathLst>
            </a:custGeom>
            <a:solidFill>
              <a:srgbClr val="314350"/>
            </a:solidFill>
          </p:spPr>
          <p:txBody>
            <a:bodyPr wrap="square" lIns="0" tIns="0" rIns="0" bIns="0" rtlCol="0"/>
            <a:lstStyle/>
            <a:p>
              <a:endParaRPr dirty="0"/>
            </a:p>
          </p:txBody>
        </p:sp>
        <p:sp>
          <p:nvSpPr>
            <p:cNvPr id="48" name="object 24"/>
            <p:cNvSpPr/>
            <p:nvPr/>
          </p:nvSpPr>
          <p:spPr>
            <a:xfrm>
              <a:off x="4457700" y="1673479"/>
              <a:ext cx="1656714" cy="1353820"/>
            </a:xfrm>
            <a:custGeom>
              <a:avLst/>
              <a:gdLst/>
              <a:ahLst/>
              <a:cxnLst/>
              <a:rect l="l" t="t" r="r" b="b"/>
              <a:pathLst>
                <a:path w="1656714" h="1353820">
                  <a:moveTo>
                    <a:pt x="22733" y="1324483"/>
                  </a:moveTo>
                  <a:lnTo>
                    <a:pt x="13588" y="1324483"/>
                  </a:lnTo>
                  <a:lnTo>
                    <a:pt x="13588" y="1353312"/>
                  </a:lnTo>
                  <a:lnTo>
                    <a:pt x="22733" y="1353312"/>
                  </a:lnTo>
                  <a:lnTo>
                    <a:pt x="22733" y="1324483"/>
                  </a:lnTo>
                  <a:close/>
                </a:path>
                <a:path w="1656714" h="1353820">
                  <a:moveTo>
                    <a:pt x="28828" y="1251331"/>
                  </a:moveTo>
                  <a:lnTo>
                    <a:pt x="0" y="1251331"/>
                  </a:lnTo>
                  <a:lnTo>
                    <a:pt x="0" y="1338072"/>
                  </a:lnTo>
                  <a:lnTo>
                    <a:pt x="13588" y="1338072"/>
                  </a:lnTo>
                  <a:lnTo>
                    <a:pt x="13588" y="1324483"/>
                  </a:lnTo>
                  <a:lnTo>
                    <a:pt x="28828" y="1324483"/>
                  </a:lnTo>
                  <a:lnTo>
                    <a:pt x="28828" y="1251331"/>
                  </a:lnTo>
                  <a:close/>
                </a:path>
                <a:path w="1656714" h="1353820">
                  <a:moveTo>
                    <a:pt x="28828" y="1324483"/>
                  </a:moveTo>
                  <a:lnTo>
                    <a:pt x="22733" y="1324483"/>
                  </a:lnTo>
                  <a:lnTo>
                    <a:pt x="22733" y="1338072"/>
                  </a:lnTo>
                  <a:lnTo>
                    <a:pt x="28828" y="1338072"/>
                  </a:lnTo>
                  <a:lnTo>
                    <a:pt x="28828" y="1324483"/>
                  </a:lnTo>
                  <a:close/>
                </a:path>
                <a:path w="1656714" h="1353820">
                  <a:moveTo>
                    <a:pt x="28828" y="1137031"/>
                  </a:moveTo>
                  <a:lnTo>
                    <a:pt x="0" y="1137031"/>
                  </a:lnTo>
                  <a:lnTo>
                    <a:pt x="0" y="1223772"/>
                  </a:lnTo>
                  <a:lnTo>
                    <a:pt x="28828" y="1223772"/>
                  </a:lnTo>
                  <a:lnTo>
                    <a:pt x="28828" y="1137031"/>
                  </a:lnTo>
                  <a:close/>
                </a:path>
                <a:path w="1656714" h="1353820">
                  <a:moveTo>
                    <a:pt x="28828" y="1021207"/>
                  </a:moveTo>
                  <a:lnTo>
                    <a:pt x="0" y="1021207"/>
                  </a:lnTo>
                  <a:lnTo>
                    <a:pt x="0" y="1107948"/>
                  </a:lnTo>
                  <a:lnTo>
                    <a:pt x="28828" y="1107948"/>
                  </a:lnTo>
                  <a:lnTo>
                    <a:pt x="28828" y="1021207"/>
                  </a:lnTo>
                  <a:close/>
                </a:path>
                <a:path w="1656714" h="1353820">
                  <a:moveTo>
                    <a:pt x="28828" y="905256"/>
                  </a:moveTo>
                  <a:lnTo>
                    <a:pt x="0" y="905256"/>
                  </a:lnTo>
                  <a:lnTo>
                    <a:pt x="0" y="991997"/>
                  </a:lnTo>
                  <a:lnTo>
                    <a:pt x="28828" y="991997"/>
                  </a:lnTo>
                  <a:lnTo>
                    <a:pt x="28828" y="905256"/>
                  </a:lnTo>
                  <a:close/>
                </a:path>
                <a:path w="1656714" h="1353820">
                  <a:moveTo>
                    <a:pt x="28828" y="790956"/>
                  </a:moveTo>
                  <a:lnTo>
                    <a:pt x="0" y="790956"/>
                  </a:lnTo>
                  <a:lnTo>
                    <a:pt x="0" y="876300"/>
                  </a:lnTo>
                  <a:lnTo>
                    <a:pt x="28828" y="876300"/>
                  </a:lnTo>
                  <a:lnTo>
                    <a:pt x="28828" y="790956"/>
                  </a:lnTo>
                  <a:close/>
                </a:path>
                <a:path w="1656714" h="1353820">
                  <a:moveTo>
                    <a:pt x="28828" y="675132"/>
                  </a:moveTo>
                  <a:lnTo>
                    <a:pt x="0" y="675132"/>
                  </a:lnTo>
                  <a:lnTo>
                    <a:pt x="0" y="761873"/>
                  </a:lnTo>
                  <a:lnTo>
                    <a:pt x="28828" y="761873"/>
                  </a:lnTo>
                  <a:lnTo>
                    <a:pt x="28828" y="675132"/>
                  </a:lnTo>
                  <a:close/>
                </a:path>
                <a:path w="1656714" h="1353820">
                  <a:moveTo>
                    <a:pt x="28828" y="559308"/>
                  </a:moveTo>
                  <a:lnTo>
                    <a:pt x="0" y="559308"/>
                  </a:lnTo>
                  <a:lnTo>
                    <a:pt x="0" y="646049"/>
                  </a:lnTo>
                  <a:lnTo>
                    <a:pt x="28828" y="646049"/>
                  </a:lnTo>
                  <a:lnTo>
                    <a:pt x="28828" y="559308"/>
                  </a:lnTo>
                  <a:close/>
                </a:path>
                <a:path w="1656714" h="1353820">
                  <a:moveTo>
                    <a:pt x="28828" y="443357"/>
                  </a:moveTo>
                  <a:lnTo>
                    <a:pt x="0" y="443357"/>
                  </a:lnTo>
                  <a:lnTo>
                    <a:pt x="0" y="530098"/>
                  </a:lnTo>
                  <a:lnTo>
                    <a:pt x="28828" y="530098"/>
                  </a:lnTo>
                  <a:lnTo>
                    <a:pt x="28828" y="443357"/>
                  </a:lnTo>
                  <a:close/>
                </a:path>
                <a:path w="1656714" h="1353820">
                  <a:moveTo>
                    <a:pt x="28828" y="329057"/>
                  </a:moveTo>
                  <a:lnTo>
                    <a:pt x="0" y="329057"/>
                  </a:lnTo>
                  <a:lnTo>
                    <a:pt x="0" y="414274"/>
                  </a:lnTo>
                  <a:lnTo>
                    <a:pt x="28828" y="414274"/>
                  </a:lnTo>
                  <a:lnTo>
                    <a:pt x="28828" y="329057"/>
                  </a:lnTo>
                  <a:close/>
                </a:path>
                <a:path w="1656714" h="1353820">
                  <a:moveTo>
                    <a:pt x="28828" y="213233"/>
                  </a:moveTo>
                  <a:lnTo>
                    <a:pt x="0" y="213233"/>
                  </a:lnTo>
                  <a:lnTo>
                    <a:pt x="0" y="299974"/>
                  </a:lnTo>
                  <a:lnTo>
                    <a:pt x="28828" y="299974"/>
                  </a:lnTo>
                  <a:lnTo>
                    <a:pt x="28828" y="213233"/>
                  </a:lnTo>
                  <a:close/>
                </a:path>
                <a:path w="1656714" h="1353820">
                  <a:moveTo>
                    <a:pt x="28828" y="97662"/>
                  </a:moveTo>
                  <a:lnTo>
                    <a:pt x="0" y="97662"/>
                  </a:lnTo>
                  <a:lnTo>
                    <a:pt x="0" y="184403"/>
                  </a:lnTo>
                  <a:lnTo>
                    <a:pt x="28828" y="184403"/>
                  </a:lnTo>
                  <a:lnTo>
                    <a:pt x="28828" y="97662"/>
                  </a:lnTo>
                  <a:close/>
                </a:path>
                <a:path w="1656714" h="1353820">
                  <a:moveTo>
                    <a:pt x="45720" y="0"/>
                  </a:moveTo>
                  <a:lnTo>
                    <a:pt x="6096" y="0"/>
                  </a:lnTo>
                  <a:lnTo>
                    <a:pt x="0" y="5969"/>
                  </a:lnTo>
                  <a:lnTo>
                    <a:pt x="0" y="68707"/>
                  </a:lnTo>
                  <a:lnTo>
                    <a:pt x="28701" y="68707"/>
                  </a:lnTo>
                  <a:lnTo>
                    <a:pt x="28701" y="28956"/>
                  </a:lnTo>
                  <a:lnTo>
                    <a:pt x="13588" y="28956"/>
                  </a:lnTo>
                  <a:lnTo>
                    <a:pt x="28701" y="13588"/>
                  </a:lnTo>
                  <a:lnTo>
                    <a:pt x="45720" y="13588"/>
                  </a:lnTo>
                  <a:lnTo>
                    <a:pt x="45720" y="0"/>
                  </a:lnTo>
                  <a:close/>
                </a:path>
                <a:path w="1656714" h="1353820">
                  <a:moveTo>
                    <a:pt x="28701" y="13588"/>
                  </a:moveTo>
                  <a:lnTo>
                    <a:pt x="13588" y="28956"/>
                  </a:lnTo>
                  <a:lnTo>
                    <a:pt x="28701" y="28956"/>
                  </a:lnTo>
                  <a:lnTo>
                    <a:pt x="28701" y="13588"/>
                  </a:lnTo>
                  <a:close/>
                </a:path>
                <a:path w="1656714" h="1353820">
                  <a:moveTo>
                    <a:pt x="45720" y="13588"/>
                  </a:moveTo>
                  <a:lnTo>
                    <a:pt x="28701" y="13588"/>
                  </a:lnTo>
                  <a:lnTo>
                    <a:pt x="28701" y="28956"/>
                  </a:lnTo>
                  <a:lnTo>
                    <a:pt x="45720" y="28956"/>
                  </a:lnTo>
                  <a:lnTo>
                    <a:pt x="45720" y="13588"/>
                  </a:lnTo>
                  <a:close/>
                </a:path>
                <a:path w="1656714" h="1353820">
                  <a:moveTo>
                    <a:pt x="161036" y="0"/>
                  </a:moveTo>
                  <a:lnTo>
                    <a:pt x="74295" y="0"/>
                  </a:lnTo>
                  <a:lnTo>
                    <a:pt x="74295" y="28828"/>
                  </a:lnTo>
                  <a:lnTo>
                    <a:pt x="161036" y="28828"/>
                  </a:lnTo>
                  <a:lnTo>
                    <a:pt x="161036" y="0"/>
                  </a:lnTo>
                  <a:close/>
                </a:path>
                <a:path w="1656714" h="1353820">
                  <a:moveTo>
                    <a:pt x="277240" y="0"/>
                  </a:moveTo>
                  <a:lnTo>
                    <a:pt x="190500" y="0"/>
                  </a:lnTo>
                  <a:lnTo>
                    <a:pt x="190500" y="28828"/>
                  </a:lnTo>
                  <a:lnTo>
                    <a:pt x="277240" y="28828"/>
                  </a:lnTo>
                  <a:lnTo>
                    <a:pt x="277240" y="0"/>
                  </a:lnTo>
                  <a:close/>
                </a:path>
                <a:path w="1656714" h="1353820">
                  <a:moveTo>
                    <a:pt x="392811" y="0"/>
                  </a:moveTo>
                  <a:lnTo>
                    <a:pt x="306070" y="0"/>
                  </a:lnTo>
                  <a:lnTo>
                    <a:pt x="306070" y="28828"/>
                  </a:lnTo>
                  <a:lnTo>
                    <a:pt x="392811" y="28828"/>
                  </a:lnTo>
                  <a:lnTo>
                    <a:pt x="392811" y="0"/>
                  </a:lnTo>
                  <a:close/>
                </a:path>
                <a:path w="1656714" h="1353820">
                  <a:moveTo>
                    <a:pt x="508762" y="0"/>
                  </a:moveTo>
                  <a:lnTo>
                    <a:pt x="422021" y="0"/>
                  </a:lnTo>
                  <a:lnTo>
                    <a:pt x="422021" y="28828"/>
                  </a:lnTo>
                  <a:lnTo>
                    <a:pt x="508762" y="28828"/>
                  </a:lnTo>
                  <a:lnTo>
                    <a:pt x="508762" y="0"/>
                  </a:lnTo>
                  <a:close/>
                </a:path>
                <a:path w="1656714" h="1353820">
                  <a:moveTo>
                    <a:pt x="624586" y="0"/>
                  </a:moveTo>
                  <a:lnTo>
                    <a:pt x="537845" y="0"/>
                  </a:lnTo>
                  <a:lnTo>
                    <a:pt x="537845" y="28828"/>
                  </a:lnTo>
                  <a:lnTo>
                    <a:pt x="624586" y="28828"/>
                  </a:lnTo>
                  <a:lnTo>
                    <a:pt x="624586" y="0"/>
                  </a:lnTo>
                  <a:close/>
                </a:path>
                <a:path w="1656714" h="1353820">
                  <a:moveTo>
                    <a:pt x="740537" y="0"/>
                  </a:moveTo>
                  <a:lnTo>
                    <a:pt x="653796" y="0"/>
                  </a:lnTo>
                  <a:lnTo>
                    <a:pt x="653796" y="28828"/>
                  </a:lnTo>
                  <a:lnTo>
                    <a:pt x="740537" y="28828"/>
                  </a:lnTo>
                  <a:lnTo>
                    <a:pt x="740537" y="0"/>
                  </a:lnTo>
                  <a:close/>
                </a:path>
                <a:path w="1656714" h="1353820">
                  <a:moveTo>
                    <a:pt x="856361" y="0"/>
                  </a:moveTo>
                  <a:lnTo>
                    <a:pt x="769620" y="0"/>
                  </a:lnTo>
                  <a:lnTo>
                    <a:pt x="769620" y="28828"/>
                  </a:lnTo>
                  <a:lnTo>
                    <a:pt x="856361" y="28828"/>
                  </a:lnTo>
                  <a:lnTo>
                    <a:pt x="856361" y="0"/>
                  </a:lnTo>
                  <a:close/>
                </a:path>
                <a:path w="1656714" h="1353820">
                  <a:moveTo>
                    <a:pt x="971930" y="0"/>
                  </a:moveTo>
                  <a:lnTo>
                    <a:pt x="885189" y="0"/>
                  </a:lnTo>
                  <a:lnTo>
                    <a:pt x="885189" y="28828"/>
                  </a:lnTo>
                  <a:lnTo>
                    <a:pt x="971930" y="28828"/>
                  </a:lnTo>
                  <a:lnTo>
                    <a:pt x="971930" y="0"/>
                  </a:lnTo>
                  <a:close/>
                </a:path>
                <a:path w="1656714" h="1353820">
                  <a:moveTo>
                    <a:pt x="1087754" y="0"/>
                  </a:moveTo>
                  <a:lnTo>
                    <a:pt x="1001013" y="0"/>
                  </a:lnTo>
                  <a:lnTo>
                    <a:pt x="1001013" y="28828"/>
                  </a:lnTo>
                  <a:lnTo>
                    <a:pt x="1087754" y="28828"/>
                  </a:lnTo>
                  <a:lnTo>
                    <a:pt x="1087754" y="0"/>
                  </a:lnTo>
                  <a:close/>
                </a:path>
                <a:path w="1656714" h="1353820">
                  <a:moveTo>
                    <a:pt x="1203705" y="0"/>
                  </a:moveTo>
                  <a:lnTo>
                    <a:pt x="1116964" y="0"/>
                  </a:lnTo>
                  <a:lnTo>
                    <a:pt x="1116964" y="28828"/>
                  </a:lnTo>
                  <a:lnTo>
                    <a:pt x="1203705" y="28828"/>
                  </a:lnTo>
                  <a:lnTo>
                    <a:pt x="1203705" y="0"/>
                  </a:lnTo>
                  <a:close/>
                </a:path>
                <a:path w="1656714" h="1353820">
                  <a:moveTo>
                    <a:pt x="1319529" y="0"/>
                  </a:moveTo>
                  <a:lnTo>
                    <a:pt x="1232789" y="0"/>
                  </a:lnTo>
                  <a:lnTo>
                    <a:pt x="1232789" y="28828"/>
                  </a:lnTo>
                  <a:lnTo>
                    <a:pt x="1319529" y="28828"/>
                  </a:lnTo>
                  <a:lnTo>
                    <a:pt x="1319529" y="0"/>
                  </a:lnTo>
                  <a:close/>
                </a:path>
                <a:path w="1656714" h="1353820">
                  <a:moveTo>
                    <a:pt x="1435353" y="0"/>
                  </a:moveTo>
                  <a:lnTo>
                    <a:pt x="1348613" y="0"/>
                  </a:lnTo>
                  <a:lnTo>
                    <a:pt x="1348613" y="28828"/>
                  </a:lnTo>
                  <a:lnTo>
                    <a:pt x="1435353" y="28828"/>
                  </a:lnTo>
                  <a:lnTo>
                    <a:pt x="1435353" y="0"/>
                  </a:lnTo>
                  <a:close/>
                </a:path>
                <a:path w="1656714" h="1353820">
                  <a:moveTo>
                    <a:pt x="1551304" y="0"/>
                  </a:moveTo>
                  <a:lnTo>
                    <a:pt x="1464564" y="0"/>
                  </a:lnTo>
                  <a:lnTo>
                    <a:pt x="1464564" y="28828"/>
                  </a:lnTo>
                  <a:lnTo>
                    <a:pt x="1551304" y="28828"/>
                  </a:lnTo>
                  <a:lnTo>
                    <a:pt x="1551304" y="0"/>
                  </a:lnTo>
                  <a:close/>
                </a:path>
                <a:path w="1656714" h="1353820">
                  <a:moveTo>
                    <a:pt x="1627632" y="13588"/>
                  </a:moveTo>
                  <a:lnTo>
                    <a:pt x="1627632" y="38100"/>
                  </a:lnTo>
                  <a:lnTo>
                    <a:pt x="1656588" y="38100"/>
                  </a:lnTo>
                  <a:lnTo>
                    <a:pt x="1656588" y="28956"/>
                  </a:lnTo>
                  <a:lnTo>
                    <a:pt x="1642745" y="28956"/>
                  </a:lnTo>
                  <a:lnTo>
                    <a:pt x="1627632" y="13588"/>
                  </a:lnTo>
                  <a:close/>
                </a:path>
                <a:path w="1656714" h="1353820">
                  <a:moveTo>
                    <a:pt x="1650364" y="0"/>
                  </a:moveTo>
                  <a:lnTo>
                    <a:pt x="1580388" y="0"/>
                  </a:lnTo>
                  <a:lnTo>
                    <a:pt x="1580388" y="28956"/>
                  </a:lnTo>
                  <a:lnTo>
                    <a:pt x="1627632" y="28956"/>
                  </a:lnTo>
                  <a:lnTo>
                    <a:pt x="1627632" y="13588"/>
                  </a:lnTo>
                  <a:lnTo>
                    <a:pt x="1656588" y="13588"/>
                  </a:lnTo>
                  <a:lnTo>
                    <a:pt x="1656588" y="5969"/>
                  </a:lnTo>
                  <a:lnTo>
                    <a:pt x="1650364" y="0"/>
                  </a:lnTo>
                  <a:close/>
                </a:path>
                <a:path w="1656714" h="1353820">
                  <a:moveTo>
                    <a:pt x="1656588" y="13588"/>
                  </a:moveTo>
                  <a:lnTo>
                    <a:pt x="1627632" y="13588"/>
                  </a:lnTo>
                  <a:lnTo>
                    <a:pt x="1642745" y="28956"/>
                  </a:lnTo>
                  <a:lnTo>
                    <a:pt x="1656588" y="28956"/>
                  </a:lnTo>
                  <a:lnTo>
                    <a:pt x="1656588" y="13588"/>
                  </a:lnTo>
                  <a:close/>
                </a:path>
                <a:path w="1656714" h="1353820">
                  <a:moveTo>
                    <a:pt x="1656588" y="67310"/>
                  </a:moveTo>
                  <a:lnTo>
                    <a:pt x="1627759" y="67310"/>
                  </a:lnTo>
                  <a:lnTo>
                    <a:pt x="1627759" y="154050"/>
                  </a:lnTo>
                  <a:lnTo>
                    <a:pt x="1656588" y="154050"/>
                  </a:lnTo>
                  <a:lnTo>
                    <a:pt x="1656588" y="67310"/>
                  </a:lnTo>
                  <a:close/>
                </a:path>
                <a:path w="1656714" h="1353820">
                  <a:moveTo>
                    <a:pt x="1656588" y="182880"/>
                  </a:moveTo>
                  <a:lnTo>
                    <a:pt x="1627759" y="182880"/>
                  </a:lnTo>
                  <a:lnTo>
                    <a:pt x="1627759" y="269621"/>
                  </a:lnTo>
                  <a:lnTo>
                    <a:pt x="1656588" y="269621"/>
                  </a:lnTo>
                  <a:lnTo>
                    <a:pt x="1656588" y="182880"/>
                  </a:lnTo>
                  <a:close/>
                </a:path>
                <a:path w="1656714" h="1353820">
                  <a:moveTo>
                    <a:pt x="1656588" y="299085"/>
                  </a:moveTo>
                  <a:lnTo>
                    <a:pt x="1627759" y="299085"/>
                  </a:lnTo>
                  <a:lnTo>
                    <a:pt x="1627759" y="385825"/>
                  </a:lnTo>
                  <a:lnTo>
                    <a:pt x="1656588" y="385825"/>
                  </a:lnTo>
                  <a:lnTo>
                    <a:pt x="1656588" y="299085"/>
                  </a:lnTo>
                  <a:close/>
                </a:path>
                <a:path w="1656714" h="1353820">
                  <a:moveTo>
                    <a:pt x="1656588" y="413385"/>
                  </a:moveTo>
                  <a:lnTo>
                    <a:pt x="1627759" y="413385"/>
                  </a:lnTo>
                  <a:lnTo>
                    <a:pt x="1627759" y="500125"/>
                  </a:lnTo>
                  <a:lnTo>
                    <a:pt x="1656588" y="500125"/>
                  </a:lnTo>
                  <a:lnTo>
                    <a:pt x="1656588" y="413385"/>
                  </a:lnTo>
                  <a:close/>
                </a:path>
                <a:path w="1656714" h="1353820">
                  <a:moveTo>
                    <a:pt x="1656588" y="528828"/>
                  </a:moveTo>
                  <a:lnTo>
                    <a:pt x="1627759" y="528828"/>
                  </a:lnTo>
                  <a:lnTo>
                    <a:pt x="1627759" y="615569"/>
                  </a:lnTo>
                  <a:lnTo>
                    <a:pt x="1656588" y="615569"/>
                  </a:lnTo>
                  <a:lnTo>
                    <a:pt x="1656588" y="528828"/>
                  </a:lnTo>
                  <a:close/>
                </a:path>
                <a:path w="1656714" h="1353820">
                  <a:moveTo>
                    <a:pt x="1656588" y="644652"/>
                  </a:moveTo>
                  <a:lnTo>
                    <a:pt x="1627759" y="644652"/>
                  </a:lnTo>
                  <a:lnTo>
                    <a:pt x="1627759" y="731393"/>
                  </a:lnTo>
                  <a:lnTo>
                    <a:pt x="1656588" y="731393"/>
                  </a:lnTo>
                  <a:lnTo>
                    <a:pt x="1656588" y="644652"/>
                  </a:lnTo>
                  <a:close/>
                </a:path>
                <a:path w="1656714" h="1353820">
                  <a:moveTo>
                    <a:pt x="1656588" y="760476"/>
                  </a:moveTo>
                  <a:lnTo>
                    <a:pt x="1627759" y="760476"/>
                  </a:lnTo>
                  <a:lnTo>
                    <a:pt x="1627759" y="845693"/>
                  </a:lnTo>
                  <a:lnTo>
                    <a:pt x="1656588" y="845693"/>
                  </a:lnTo>
                  <a:lnTo>
                    <a:pt x="1656588" y="760476"/>
                  </a:lnTo>
                  <a:close/>
                </a:path>
                <a:path w="1656714" h="1353820">
                  <a:moveTo>
                    <a:pt x="1656588" y="874903"/>
                  </a:moveTo>
                  <a:lnTo>
                    <a:pt x="1627759" y="874903"/>
                  </a:lnTo>
                  <a:lnTo>
                    <a:pt x="1627759" y="961644"/>
                  </a:lnTo>
                  <a:lnTo>
                    <a:pt x="1656588" y="961644"/>
                  </a:lnTo>
                  <a:lnTo>
                    <a:pt x="1656588" y="874903"/>
                  </a:lnTo>
                  <a:close/>
                </a:path>
                <a:path w="1656714" h="1353820">
                  <a:moveTo>
                    <a:pt x="1656588" y="990727"/>
                  </a:moveTo>
                  <a:lnTo>
                    <a:pt x="1627759" y="990727"/>
                  </a:lnTo>
                  <a:lnTo>
                    <a:pt x="1627759" y="1077468"/>
                  </a:lnTo>
                  <a:lnTo>
                    <a:pt x="1656588" y="1077468"/>
                  </a:lnTo>
                  <a:lnTo>
                    <a:pt x="1656588" y="990727"/>
                  </a:lnTo>
                  <a:close/>
                </a:path>
                <a:path w="1656714" h="1353820">
                  <a:moveTo>
                    <a:pt x="1656588" y="1106678"/>
                  </a:moveTo>
                  <a:lnTo>
                    <a:pt x="1627759" y="1106678"/>
                  </a:lnTo>
                  <a:lnTo>
                    <a:pt x="1627759" y="1193419"/>
                  </a:lnTo>
                  <a:lnTo>
                    <a:pt x="1656588" y="1193419"/>
                  </a:lnTo>
                  <a:lnTo>
                    <a:pt x="1656588" y="1106678"/>
                  </a:lnTo>
                  <a:close/>
                </a:path>
                <a:path w="1656714" h="1353820">
                  <a:moveTo>
                    <a:pt x="1656588" y="1222502"/>
                  </a:moveTo>
                  <a:lnTo>
                    <a:pt x="1627759" y="1222502"/>
                  </a:lnTo>
                  <a:lnTo>
                    <a:pt x="1627759" y="1307719"/>
                  </a:lnTo>
                  <a:lnTo>
                    <a:pt x="1656588" y="1307719"/>
                  </a:lnTo>
                  <a:lnTo>
                    <a:pt x="1656588" y="1222502"/>
                  </a:lnTo>
                  <a:close/>
                </a:path>
                <a:path w="1656714" h="1353820">
                  <a:moveTo>
                    <a:pt x="1642745" y="1324356"/>
                  </a:moveTo>
                  <a:lnTo>
                    <a:pt x="1557527" y="1324356"/>
                  </a:lnTo>
                  <a:lnTo>
                    <a:pt x="1557527" y="1353312"/>
                  </a:lnTo>
                  <a:lnTo>
                    <a:pt x="1650364" y="1353312"/>
                  </a:lnTo>
                  <a:lnTo>
                    <a:pt x="1656588" y="1347089"/>
                  </a:lnTo>
                  <a:lnTo>
                    <a:pt x="1656588" y="1338326"/>
                  </a:lnTo>
                  <a:lnTo>
                    <a:pt x="1627632" y="1338326"/>
                  </a:lnTo>
                  <a:lnTo>
                    <a:pt x="1627632" y="1336421"/>
                  </a:lnTo>
                  <a:lnTo>
                    <a:pt x="1629692" y="1336421"/>
                  </a:lnTo>
                  <a:lnTo>
                    <a:pt x="1642745" y="1324356"/>
                  </a:lnTo>
                  <a:close/>
                </a:path>
                <a:path w="1656714" h="1353820">
                  <a:moveTo>
                    <a:pt x="1629692" y="1336421"/>
                  </a:moveTo>
                  <a:lnTo>
                    <a:pt x="1627632" y="1336421"/>
                  </a:lnTo>
                  <a:lnTo>
                    <a:pt x="1627632" y="1338326"/>
                  </a:lnTo>
                  <a:lnTo>
                    <a:pt x="1629692" y="1336421"/>
                  </a:lnTo>
                  <a:close/>
                </a:path>
                <a:path w="1656714" h="1353820">
                  <a:moveTo>
                    <a:pt x="1656588" y="1336421"/>
                  </a:moveTo>
                  <a:lnTo>
                    <a:pt x="1629692" y="1336421"/>
                  </a:lnTo>
                  <a:lnTo>
                    <a:pt x="1627632" y="1338326"/>
                  </a:lnTo>
                  <a:lnTo>
                    <a:pt x="1656588" y="1338326"/>
                  </a:lnTo>
                  <a:lnTo>
                    <a:pt x="1656588" y="1336421"/>
                  </a:lnTo>
                  <a:close/>
                </a:path>
                <a:path w="1656714" h="1353820">
                  <a:moveTo>
                    <a:pt x="1528445" y="1324483"/>
                  </a:moveTo>
                  <a:lnTo>
                    <a:pt x="1441704" y="1324483"/>
                  </a:lnTo>
                  <a:lnTo>
                    <a:pt x="1441704" y="1353312"/>
                  </a:lnTo>
                  <a:lnTo>
                    <a:pt x="1528445" y="1353312"/>
                  </a:lnTo>
                  <a:lnTo>
                    <a:pt x="1528445" y="1324483"/>
                  </a:lnTo>
                  <a:close/>
                </a:path>
                <a:path w="1656714" h="1353820">
                  <a:moveTo>
                    <a:pt x="1412621" y="1324483"/>
                  </a:moveTo>
                  <a:lnTo>
                    <a:pt x="1325880" y="1324483"/>
                  </a:lnTo>
                  <a:lnTo>
                    <a:pt x="1325880" y="1353312"/>
                  </a:lnTo>
                  <a:lnTo>
                    <a:pt x="1412621" y="1353312"/>
                  </a:lnTo>
                  <a:lnTo>
                    <a:pt x="1412621" y="1324483"/>
                  </a:lnTo>
                  <a:close/>
                </a:path>
                <a:path w="1656714" h="1353820">
                  <a:moveTo>
                    <a:pt x="1296670" y="1324483"/>
                  </a:moveTo>
                  <a:lnTo>
                    <a:pt x="1209929" y="1324483"/>
                  </a:lnTo>
                  <a:lnTo>
                    <a:pt x="1209929" y="1353312"/>
                  </a:lnTo>
                  <a:lnTo>
                    <a:pt x="1296670" y="1353312"/>
                  </a:lnTo>
                  <a:lnTo>
                    <a:pt x="1296670" y="1324483"/>
                  </a:lnTo>
                  <a:close/>
                </a:path>
                <a:path w="1656714" h="1353820">
                  <a:moveTo>
                    <a:pt x="1181100" y="1324483"/>
                  </a:moveTo>
                  <a:lnTo>
                    <a:pt x="1094359" y="1324483"/>
                  </a:lnTo>
                  <a:lnTo>
                    <a:pt x="1094359" y="1353312"/>
                  </a:lnTo>
                  <a:lnTo>
                    <a:pt x="1181100" y="1353312"/>
                  </a:lnTo>
                  <a:lnTo>
                    <a:pt x="1181100" y="1324483"/>
                  </a:lnTo>
                  <a:close/>
                </a:path>
                <a:path w="1656714" h="1353820">
                  <a:moveTo>
                    <a:pt x="1064895" y="1324483"/>
                  </a:moveTo>
                  <a:lnTo>
                    <a:pt x="978154" y="1324483"/>
                  </a:lnTo>
                  <a:lnTo>
                    <a:pt x="978154" y="1353312"/>
                  </a:lnTo>
                  <a:lnTo>
                    <a:pt x="1064895" y="1353312"/>
                  </a:lnTo>
                  <a:lnTo>
                    <a:pt x="1064895" y="1324483"/>
                  </a:lnTo>
                  <a:close/>
                </a:path>
                <a:path w="1656714" h="1353820">
                  <a:moveTo>
                    <a:pt x="949451" y="1324483"/>
                  </a:moveTo>
                  <a:lnTo>
                    <a:pt x="862711" y="1324483"/>
                  </a:lnTo>
                  <a:lnTo>
                    <a:pt x="862711" y="1353312"/>
                  </a:lnTo>
                  <a:lnTo>
                    <a:pt x="949451" y="1353312"/>
                  </a:lnTo>
                  <a:lnTo>
                    <a:pt x="949451" y="1324483"/>
                  </a:lnTo>
                  <a:close/>
                </a:path>
                <a:path w="1656714" h="1353820">
                  <a:moveTo>
                    <a:pt x="833627" y="1324483"/>
                  </a:moveTo>
                  <a:lnTo>
                    <a:pt x="746887" y="1324483"/>
                  </a:lnTo>
                  <a:lnTo>
                    <a:pt x="746887" y="1353312"/>
                  </a:lnTo>
                  <a:lnTo>
                    <a:pt x="833627" y="1353312"/>
                  </a:lnTo>
                  <a:lnTo>
                    <a:pt x="833627" y="1324483"/>
                  </a:lnTo>
                  <a:close/>
                </a:path>
                <a:path w="1656714" h="1353820">
                  <a:moveTo>
                    <a:pt x="717676" y="1324483"/>
                  </a:moveTo>
                  <a:lnTo>
                    <a:pt x="630936" y="1324483"/>
                  </a:lnTo>
                  <a:lnTo>
                    <a:pt x="630936" y="1353312"/>
                  </a:lnTo>
                  <a:lnTo>
                    <a:pt x="717676" y="1353312"/>
                  </a:lnTo>
                  <a:lnTo>
                    <a:pt x="717676" y="1324483"/>
                  </a:lnTo>
                  <a:close/>
                </a:path>
                <a:path w="1656714" h="1353820">
                  <a:moveTo>
                    <a:pt x="601852" y="1324483"/>
                  </a:moveTo>
                  <a:lnTo>
                    <a:pt x="515112" y="1324483"/>
                  </a:lnTo>
                  <a:lnTo>
                    <a:pt x="515112" y="1353312"/>
                  </a:lnTo>
                  <a:lnTo>
                    <a:pt x="601852" y="1353312"/>
                  </a:lnTo>
                  <a:lnTo>
                    <a:pt x="601852" y="1324483"/>
                  </a:lnTo>
                  <a:close/>
                </a:path>
                <a:path w="1656714" h="1353820">
                  <a:moveTo>
                    <a:pt x="485901" y="1324483"/>
                  </a:moveTo>
                  <a:lnTo>
                    <a:pt x="399161" y="1324483"/>
                  </a:lnTo>
                  <a:lnTo>
                    <a:pt x="399161" y="1353312"/>
                  </a:lnTo>
                  <a:lnTo>
                    <a:pt x="485901" y="1353312"/>
                  </a:lnTo>
                  <a:lnTo>
                    <a:pt x="485901" y="1324483"/>
                  </a:lnTo>
                  <a:close/>
                </a:path>
                <a:path w="1656714" h="1353820">
                  <a:moveTo>
                    <a:pt x="370332" y="1324483"/>
                  </a:moveTo>
                  <a:lnTo>
                    <a:pt x="283591" y="1324483"/>
                  </a:lnTo>
                  <a:lnTo>
                    <a:pt x="283591" y="1353312"/>
                  </a:lnTo>
                  <a:lnTo>
                    <a:pt x="370332" y="1353312"/>
                  </a:lnTo>
                  <a:lnTo>
                    <a:pt x="370332" y="1324483"/>
                  </a:lnTo>
                  <a:close/>
                </a:path>
                <a:path w="1656714" h="1353820">
                  <a:moveTo>
                    <a:pt x="254126" y="1324483"/>
                  </a:moveTo>
                  <a:lnTo>
                    <a:pt x="167386" y="1324483"/>
                  </a:lnTo>
                  <a:lnTo>
                    <a:pt x="167386" y="1353312"/>
                  </a:lnTo>
                  <a:lnTo>
                    <a:pt x="254126" y="1353312"/>
                  </a:lnTo>
                  <a:lnTo>
                    <a:pt x="254126" y="1324483"/>
                  </a:lnTo>
                  <a:close/>
                </a:path>
                <a:path w="1656714" h="1353820">
                  <a:moveTo>
                    <a:pt x="138684" y="1324483"/>
                  </a:moveTo>
                  <a:lnTo>
                    <a:pt x="51943" y="1324483"/>
                  </a:lnTo>
                  <a:lnTo>
                    <a:pt x="51943" y="1353312"/>
                  </a:lnTo>
                  <a:lnTo>
                    <a:pt x="138684" y="1353312"/>
                  </a:lnTo>
                  <a:lnTo>
                    <a:pt x="138684" y="1324483"/>
                  </a:lnTo>
                  <a:close/>
                </a:path>
              </a:pathLst>
            </a:custGeom>
            <a:solidFill>
              <a:srgbClr val="314350"/>
            </a:solidFill>
          </p:spPr>
          <p:txBody>
            <a:bodyPr wrap="square" lIns="0" tIns="0" rIns="0" bIns="0" rtlCol="0"/>
            <a:lstStyle/>
            <a:p>
              <a:endParaRPr dirty="0"/>
            </a:p>
          </p:txBody>
        </p:sp>
        <p:sp>
          <p:nvSpPr>
            <p:cNvPr id="49" name="object 25"/>
            <p:cNvSpPr txBox="1"/>
            <p:nvPr/>
          </p:nvSpPr>
          <p:spPr>
            <a:xfrm>
              <a:off x="8096377" y="1973454"/>
              <a:ext cx="376555" cy="267970"/>
            </a:xfrm>
            <a:prstGeom prst="rect">
              <a:avLst/>
            </a:prstGeom>
          </p:spPr>
          <p:txBody>
            <a:bodyPr vert="horz" wrap="square" lIns="0" tIns="17780" rIns="0" bIns="0" rtlCol="0">
              <a:spAutoFit/>
            </a:bodyPr>
            <a:lstStyle/>
            <a:p>
              <a:pPr marL="29209" marR="5080" indent="-17145">
                <a:lnSpc>
                  <a:spcPts val="950"/>
                </a:lnSpc>
                <a:spcBef>
                  <a:spcPts val="140"/>
                </a:spcBef>
              </a:pPr>
              <a:r>
                <a:rPr sz="800" b="1" spc="-10" dirty="0">
                  <a:solidFill>
                    <a:srgbClr val="F1F1F1"/>
                  </a:solidFill>
                  <a:latin typeface="Arial"/>
                  <a:cs typeface="Arial"/>
                </a:rPr>
                <a:t>Unitary Patent</a:t>
              </a:r>
              <a:endParaRPr sz="800" dirty="0">
                <a:latin typeface="Arial"/>
                <a:cs typeface="Arial"/>
              </a:endParaRPr>
            </a:p>
          </p:txBody>
        </p:sp>
        <p:sp>
          <p:nvSpPr>
            <p:cNvPr id="50" name="object 26"/>
            <p:cNvSpPr txBox="1"/>
            <p:nvPr/>
          </p:nvSpPr>
          <p:spPr>
            <a:xfrm>
              <a:off x="7812913" y="2413890"/>
              <a:ext cx="620395" cy="390525"/>
            </a:xfrm>
            <a:prstGeom prst="rect">
              <a:avLst/>
            </a:prstGeom>
          </p:spPr>
          <p:txBody>
            <a:bodyPr vert="horz" wrap="square" lIns="0" tIns="13335" rIns="0" bIns="0" rtlCol="0">
              <a:spAutoFit/>
            </a:bodyPr>
            <a:lstStyle/>
            <a:p>
              <a:pPr marL="12700" marR="5080">
                <a:lnSpc>
                  <a:spcPct val="99400"/>
                </a:lnSpc>
                <a:spcBef>
                  <a:spcPts val="105"/>
                </a:spcBef>
              </a:pPr>
              <a:r>
                <a:rPr sz="800" b="1" u="sng" spc="-10" dirty="0">
                  <a:uFill>
                    <a:solidFill>
                      <a:srgbClr val="000000"/>
                    </a:solidFill>
                  </a:uFill>
                  <a:latin typeface="Arial"/>
                  <a:cs typeface="Arial"/>
                </a:rPr>
                <a:t>Exclusive</a:t>
              </a:r>
              <a:r>
                <a:rPr sz="800" b="1" spc="-10" dirty="0">
                  <a:latin typeface="Arial"/>
                  <a:cs typeface="Arial"/>
                </a:rPr>
                <a:t> </a:t>
              </a:r>
              <a:r>
                <a:rPr sz="800" b="1" u="sng" spc="-10" dirty="0">
                  <a:uFill>
                    <a:solidFill>
                      <a:srgbClr val="000000"/>
                    </a:solidFill>
                  </a:uFill>
                  <a:latin typeface="Arial"/>
                  <a:cs typeface="Arial"/>
                </a:rPr>
                <a:t>competence</a:t>
              </a:r>
              <a:r>
                <a:rPr sz="800" b="1" spc="-10" dirty="0">
                  <a:latin typeface="Arial"/>
                  <a:cs typeface="Arial"/>
                </a:rPr>
                <a:t> </a:t>
              </a:r>
              <a:r>
                <a:rPr sz="800" b="1" u="sng" dirty="0">
                  <a:uFill>
                    <a:solidFill>
                      <a:srgbClr val="000000"/>
                    </a:solidFill>
                  </a:uFill>
                  <a:latin typeface="Arial"/>
                  <a:cs typeface="Arial"/>
                </a:rPr>
                <a:t>of</a:t>
              </a:r>
              <a:r>
                <a:rPr sz="800" b="1" u="sng" spc="-15" dirty="0">
                  <a:uFill>
                    <a:solidFill>
                      <a:srgbClr val="000000"/>
                    </a:solidFill>
                  </a:uFill>
                  <a:latin typeface="Arial"/>
                  <a:cs typeface="Arial"/>
                </a:rPr>
                <a:t> </a:t>
              </a:r>
              <a:r>
                <a:rPr sz="800" b="1" u="sng" dirty="0">
                  <a:uFill>
                    <a:solidFill>
                      <a:srgbClr val="000000"/>
                    </a:solidFill>
                  </a:uFill>
                  <a:latin typeface="Arial"/>
                  <a:cs typeface="Arial"/>
                </a:rPr>
                <a:t>the </a:t>
              </a:r>
              <a:r>
                <a:rPr sz="800" b="1" u="sng" spc="-25" dirty="0">
                  <a:uFill>
                    <a:solidFill>
                      <a:srgbClr val="000000"/>
                    </a:solidFill>
                  </a:uFill>
                  <a:latin typeface="Arial"/>
                  <a:cs typeface="Arial"/>
                </a:rPr>
                <a:t>UPC</a:t>
              </a:r>
              <a:endParaRPr sz="800" dirty="0">
                <a:latin typeface="Arial"/>
                <a:cs typeface="Arial"/>
              </a:endParaRPr>
            </a:p>
          </p:txBody>
        </p:sp>
        <p:sp>
          <p:nvSpPr>
            <p:cNvPr id="51" name="object 27"/>
            <p:cNvSpPr txBox="1"/>
            <p:nvPr/>
          </p:nvSpPr>
          <p:spPr>
            <a:xfrm>
              <a:off x="4582147" y="2688210"/>
              <a:ext cx="1247775" cy="268605"/>
            </a:xfrm>
            <a:prstGeom prst="rect">
              <a:avLst/>
            </a:prstGeom>
          </p:spPr>
          <p:txBody>
            <a:bodyPr vert="horz" wrap="square" lIns="0" tIns="17780" rIns="0" bIns="0" rtlCol="0">
              <a:spAutoFit/>
            </a:bodyPr>
            <a:lstStyle/>
            <a:p>
              <a:pPr marL="12700" marR="5080">
                <a:lnSpc>
                  <a:spcPts val="950"/>
                </a:lnSpc>
                <a:spcBef>
                  <a:spcPts val="140"/>
                </a:spcBef>
              </a:pPr>
              <a:r>
                <a:rPr sz="800" b="1" u="sng" dirty="0">
                  <a:uFill>
                    <a:solidFill>
                      <a:srgbClr val="000000"/>
                    </a:solidFill>
                  </a:uFill>
                  <a:latin typeface="Arial"/>
                  <a:cs typeface="Arial"/>
                </a:rPr>
                <a:t>Exclusive competence </a:t>
              </a:r>
              <a:r>
                <a:rPr sz="800" b="1" u="sng" spc="-25" dirty="0">
                  <a:uFill>
                    <a:solidFill>
                      <a:srgbClr val="000000"/>
                    </a:solidFill>
                  </a:uFill>
                  <a:latin typeface="Arial"/>
                  <a:cs typeface="Arial"/>
                </a:rPr>
                <a:t>of</a:t>
              </a:r>
              <a:r>
                <a:rPr sz="800" b="1" dirty="0">
                  <a:latin typeface="Arial"/>
                  <a:cs typeface="Arial"/>
                </a:rPr>
                <a:t> </a:t>
              </a:r>
              <a:r>
                <a:rPr sz="800" b="1" u="sng" dirty="0">
                  <a:uFill>
                    <a:solidFill>
                      <a:srgbClr val="000000"/>
                    </a:solidFill>
                  </a:uFill>
                  <a:latin typeface="Arial"/>
                  <a:cs typeface="Arial"/>
                </a:rPr>
                <a:t>the</a:t>
              </a:r>
              <a:r>
                <a:rPr sz="800" b="1" u="sng" spc="-10" dirty="0">
                  <a:uFill>
                    <a:solidFill>
                      <a:srgbClr val="000000"/>
                    </a:solidFill>
                  </a:uFill>
                  <a:latin typeface="Arial"/>
                  <a:cs typeface="Arial"/>
                </a:rPr>
                <a:t> </a:t>
              </a:r>
              <a:r>
                <a:rPr sz="800" b="1" u="sng" dirty="0">
                  <a:uFill>
                    <a:solidFill>
                      <a:srgbClr val="000000"/>
                    </a:solidFill>
                  </a:uFill>
                  <a:latin typeface="Arial"/>
                  <a:cs typeface="Arial"/>
                </a:rPr>
                <a:t>national</a:t>
              </a:r>
              <a:r>
                <a:rPr sz="800" b="1" u="sng" spc="-10" dirty="0">
                  <a:uFill>
                    <a:solidFill>
                      <a:srgbClr val="000000"/>
                    </a:solidFill>
                  </a:uFill>
                  <a:latin typeface="Arial"/>
                  <a:cs typeface="Arial"/>
                </a:rPr>
                <a:t> courts</a:t>
              </a:r>
              <a:endParaRPr sz="800" dirty="0">
                <a:latin typeface="Arial"/>
                <a:cs typeface="Arial"/>
              </a:endParaRPr>
            </a:p>
          </p:txBody>
        </p:sp>
        <p:sp>
          <p:nvSpPr>
            <p:cNvPr id="52" name="object 28"/>
            <p:cNvSpPr/>
            <p:nvPr/>
          </p:nvSpPr>
          <p:spPr>
            <a:xfrm>
              <a:off x="4692396" y="1729867"/>
              <a:ext cx="981710" cy="460375"/>
            </a:xfrm>
            <a:custGeom>
              <a:avLst/>
              <a:gdLst/>
              <a:ahLst/>
              <a:cxnLst/>
              <a:rect l="l" t="t" r="r" b="b"/>
              <a:pathLst>
                <a:path w="981710" h="460375">
                  <a:moveTo>
                    <a:pt x="981328" y="0"/>
                  </a:moveTo>
                  <a:lnTo>
                    <a:pt x="0" y="0"/>
                  </a:lnTo>
                  <a:lnTo>
                    <a:pt x="0" y="460248"/>
                  </a:lnTo>
                  <a:lnTo>
                    <a:pt x="981328" y="460248"/>
                  </a:lnTo>
                  <a:lnTo>
                    <a:pt x="981328" y="0"/>
                  </a:lnTo>
                  <a:close/>
                </a:path>
              </a:pathLst>
            </a:custGeom>
            <a:solidFill>
              <a:srgbClr val="314350"/>
            </a:solidFill>
          </p:spPr>
          <p:txBody>
            <a:bodyPr wrap="square" lIns="0" tIns="0" rIns="0" bIns="0" rtlCol="0"/>
            <a:lstStyle/>
            <a:p>
              <a:endParaRPr dirty="0"/>
            </a:p>
          </p:txBody>
        </p:sp>
        <p:sp>
          <p:nvSpPr>
            <p:cNvPr id="53" name="object 29"/>
            <p:cNvSpPr txBox="1"/>
            <p:nvPr/>
          </p:nvSpPr>
          <p:spPr>
            <a:xfrm>
              <a:off x="4775555" y="1761643"/>
              <a:ext cx="814069" cy="389890"/>
            </a:xfrm>
            <a:prstGeom prst="rect">
              <a:avLst/>
            </a:prstGeom>
          </p:spPr>
          <p:txBody>
            <a:bodyPr vert="horz" wrap="square" lIns="0" tIns="13335" rIns="0" bIns="0" rtlCol="0">
              <a:spAutoFit/>
            </a:bodyPr>
            <a:lstStyle/>
            <a:p>
              <a:pPr marL="12700" marR="5080">
                <a:lnSpc>
                  <a:spcPct val="99400"/>
                </a:lnSpc>
                <a:spcBef>
                  <a:spcPts val="105"/>
                </a:spcBef>
              </a:pPr>
              <a:r>
                <a:rPr sz="800" b="1" dirty="0">
                  <a:solidFill>
                    <a:srgbClr val="F1F1F1"/>
                  </a:solidFill>
                  <a:latin typeface="Arial"/>
                  <a:cs typeface="Arial"/>
                </a:rPr>
                <a:t>National</a:t>
              </a:r>
              <a:r>
                <a:rPr sz="800" b="1" spc="-20" dirty="0">
                  <a:solidFill>
                    <a:srgbClr val="F1F1F1"/>
                  </a:solidFill>
                  <a:latin typeface="Arial"/>
                  <a:cs typeface="Arial"/>
                </a:rPr>
                <a:t> </a:t>
              </a:r>
              <a:r>
                <a:rPr sz="800" b="1" spc="-10" dirty="0">
                  <a:solidFill>
                    <a:srgbClr val="F1F1F1"/>
                  </a:solidFill>
                  <a:latin typeface="Arial"/>
                  <a:cs typeface="Arial"/>
                </a:rPr>
                <a:t>Patent </a:t>
              </a:r>
              <a:r>
                <a:rPr sz="800" b="1" dirty="0">
                  <a:solidFill>
                    <a:srgbClr val="F1F1F1"/>
                  </a:solidFill>
                  <a:latin typeface="Arial"/>
                  <a:cs typeface="Arial"/>
                </a:rPr>
                <a:t>(incl.</a:t>
              </a:r>
              <a:r>
                <a:rPr sz="800" b="1" spc="-25" dirty="0">
                  <a:solidFill>
                    <a:srgbClr val="F1F1F1"/>
                  </a:solidFill>
                  <a:latin typeface="Arial"/>
                  <a:cs typeface="Arial"/>
                </a:rPr>
                <a:t> </a:t>
              </a:r>
              <a:r>
                <a:rPr sz="800" b="1" dirty="0">
                  <a:solidFill>
                    <a:srgbClr val="F1F1F1"/>
                  </a:solidFill>
                  <a:latin typeface="Arial"/>
                  <a:cs typeface="Arial"/>
                </a:rPr>
                <a:t>UPC</a:t>
              </a:r>
              <a:r>
                <a:rPr sz="800" b="1" spc="-10" dirty="0">
                  <a:solidFill>
                    <a:srgbClr val="F1F1F1"/>
                  </a:solidFill>
                  <a:latin typeface="Arial"/>
                  <a:cs typeface="Arial"/>
                </a:rPr>
                <a:t> </a:t>
              </a:r>
              <a:r>
                <a:rPr sz="800" b="1" spc="-25" dirty="0">
                  <a:solidFill>
                    <a:srgbClr val="F1F1F1"/>
                  </a:solidFill>
                  <a:latin typeface="Arial"/>
                  <a:cs typeface="Arial"/>
                </a:rPr>
                <a:t>and</a:t>
              </a:r>
              <a:r>
                <a:rPr sz="800" b="1" spc="-10" dirty="0">
                  <a:solidFill>
                    <a:srgbClr val="F1F1F1"/>
                  </a:solidFill>
                  <a:latin typeface="Arial"/>
                  <a:cs typeface="Arial"/>
                </a:rPr>
                <a:t> non-</a:t>
              </a:r>
              <a:r>
                <a:rPr sz="800" b="1" dirty="0">
                  <a:solidFill>
                    <a:srgbClr val="F1F1F1"/>
                  </a:solidFill>
                  <a:latin typeface="Arial"/>
                  <a:cs typeface="Arial"/>
                </a:rPr>
                <a:t>UPC</a:t>
              </a:r>
              <a:r>
                <a:rPr sz="800" b="1" spc="10" dirty="0">
                  <a:solidFill>
                    <a:srgbClr val="F1F1F1"/>
                  </a:solidFill>
                  <a:latin typeface="Arial"/>
                  <a:cs typeface="Arial"/>
                </a:rPr>
                <a:t> </a:t>
              </a:r>
              <a:r>
                <a:rPr sz="800" b="1" spc="-10" dirty="0">
                  <a:solidFill>
                    <a:srgbClr val="F1F1F1"/>
                  </a:solidFill>
                  <a:latin typeface="Arial"/>
                  <a:cs typeface="Arial"/>
                </a:rPr>
                <a:t>states)</a:t>
              </a:r>
              <a:endParaRPr sz="800" dirty="0">
                <a:latin typeface="Arial"/>
                <a:cs typeface="Arial"/>
              </a:endParaRPr>
            </a:p>
          </p:txBody>
        </p:sp>
        <p:sp>
          <p:nvSpPr>
            <p:cNvPr id="54" name="object 30"/>
            <p:cNvSpPr/>
            <p:nvPr/>
          </p:nvSpPr>
          <p:spPr>
            <a:xfrm>
              <a:off x="4734814" y="2232786"/>
              <a:ext cx="867410" cy="460375"/>
            </a:xfrm>
            <a:custGeom>
              <a:avLst/>
              <a:gdLst/>
              <a:ahLst/>
              <a:cxnLst/>
              <a:rect l="l" t="t" r="r" b="b"/>
              <a:pathLst>
                <a:path w="867410" h="460375">
                  <a:moveTo>
                    <a:pt x="867028" y="0"/>
                  </a:moveTo>
                  <a:lnTo>
                    <a:pt x="0" y="0"/>
                  </a:lnTo>
                  <a:lnTo>
                    <a:pt x="0" y="459993"/>
                  </a:lnTo>
                  <a:lnTo>
                    <a:pt x="867028" y="459993"/>
                  </a:lnTo>
                  <a:lnTo>
                    <a:pt x="867028" y="0"/>
                  </a:lnTo>
                  <a:close/>
                </a:path>
              </a:pathLst>
            </a:custGeom>
            <a:solidFill>
              <a:srgbClr val="314350"/>
            </a:solidFill>
          </p:spPr>
          <p:txBody>
            <a:bodyPr wrap="square" lIns="0" tIns="0" rIns="0" bIns="0" rtlCol="0"/>
            <a:lstStyle/>
            <a:p>
              <a:endParaRPr dirty="0"/>
            </a:p>
          </p:txBody>
        </p:sp>
        <p:sp>
          <p:nvSpPr>
            <p:cNvPr id="55" name="object 31"/>
            <p:cNvSpPr txBox="1"/>
            <p:nvPr/>
          </p:nvSpPr>
          <p:spPr>
            <a:xfrm>
              <a:off x="4818253" y="2264665"/>
              <a:ext cx="591820" cy="38989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F1F1F1"/>
                  </a:solidFill>
                  <a:latin typeface="Arial"/>
                  <a:cs typeface="Arial"/>
                </a:rPr>
                <a:t>Non-</a:t>
              </a:r>
              <a:r>
                <a:rPr sz="800" b="1" spc="-25" dirty="0">
                  <a:solidFill>
                    <a:srgbClr val="F1F1F1"/>
                  </a:solidFill>
                  <a:latin typeface="Arial"/>
                  <a:cs typeface="Arial"/>
                </a:rPr>
                <a:t>UPC</a:t>
              </a:r>
              <a:endParaRPr sz="800" dirty="0">
                <a:latin typeface="Arial"/>
                <a:cs typeface="Arial"/>
              </a:endParaRPr>
            </a:p>
            <a:p>
              <a:pPr marL="12700" marR="5080">
                <a:lnSpc>
                  <a:spcPts val="950"/>
                </a:lnSpc>
                <a:spcBef>
                  <a:spcPts val="40"/>
                </a:spcBef>
              </a:pPr>
              <a:r>
                <a:rPr sz="800" b="1" dirty="0">
                  <a:solidFill>
                    <a:srgbClr val="F1F1F1"/>
                  </a:solidFill>
                  <a:latin typeface="Arial"/>
                  <a:cs typeface="Arial"/>
                </a:rPr>
                <a:t>EPC</a:t>
              </a:r>
              <a:r>
                <a:rPr sz="800" b="1" spc="-5" dirty="0">
                  <a:solidFill>
                    <a:srgbClr val="F1F1F1"/>
                  </a:solidFill>
                  <a:latin typeface="Arial"/>
                  <a:cs typeface="Arial"/>
                </a:rPr>
                <a:t> </a:t>
              </a:r>
              <a:r>
                <a:rPr sz="800" b="1" spc="-10" dirty="0">
                  <a:solidFill>
                    <a:srgbClr val="F1F1F1"/>
                  </a:solidFill>
                  <a:latin typeface="Arial"/>
                  <a:cs typeface="Arial"/>
                </a:rPr>
                <a:t>states </a:t>
              </a:r>
              <a:r>
                <a:rPr sz="800" b="1" dirty="0">
                  <a:solidFill>
                    <a:srgbClr val="F1F1F1"/>
                  </a:solidFill>
                  <a:latin typeface="Arial"/>
                  <a:cs typeface="Arial"/>
                </a:rPr>
                <a:t>(EPO</a:t>
              </a:r>
              <a:r>
                <a:rPr sz="800" b="1" spc="-5" dirty="0">
                  <a:solidFill>
                    <a:srgbClr val="F1F1F1"/>
                  </a:solidFill>
                  <a:latin typeface="Arial"/>
                  <a:cs typeface="Arial"/>
                </a:rPr>
                <a:t> </a:t>
              </a:r>
              <a:r>
                <a:rPr sz="800" b="1" spc="-10" dirty="0">
                  <a:solidFill>
                    <a:srgbClr val="F1F1F1"/>
                  </a:solidFill>
                  <a:latin typeface="Arial"/>
                  <a:cs typeface="Arial"/>
                </a:rPr>
                <a:t>route)</a:t>
              </a:r>
              <a:endParaRPr sz="800" dirty="0">
                <a:latin typeface="Arial"/>
                <a:cs typeface="Arial"/>
              </a:endParaRPr>
            </a:p>
          </p:txBody>
        </p:sp>
        <p:sp>
          <p:nvSpPr>
            <p:cNvPr id="56" name="object 32"/>
            <p:cNvSpPr/>
            <p:nvPr/>
          </p:nvSpPr>
          <p:spPr>
            <a:xfrm>
              <a:off x="6164453" y="1679448"/>
              <a:ext cx="1216660" cy="1343025"/>
            </a:xfrm>
            <a:custGeom>
              <a:avLst/>
              <a:gdLst/>
              <a:ahLst/>
              <a:cxnLst/>
              <a:rect l="l" t="t" r="r" b="b"/>
              <a:pathLst>
                <a:path w="1216659" h="1343025">
                  <a:moveTo>
                    <a:pt x="28828" y="1314196"/>
                  </a:moveTo>
                  <a:lnTo>
                    <a:pt x="15621" y="1314196"/>
                  </a:lnTo>
                  <a:lnTo>
                    <a:pt x="15621" y="1343025"/>
                  </a:lnTo>
                  <a:lnTo>
                    <a:pt x="45847" y="1343025"/>
                  </a:lnTo>
                  <a:lnTo>
                    <a:pt x="45847" y="1327403"/>
                  </a:lnTo>
                  <a:lnTo>
                    <a:pt x="28828" y="1327403"/>
                  </a:lnTo>
                  <a:lnTo>
                    <a:pt x="28828" y="1314196"/>
                  </a:lnTo>
                  <a:close/>
                </a:path>
                <a:path w="1216659" h="1343025">
                  <a:moveTo>
                    <a:pt x="28828" y="1240663"/>
                  </a:moveTo>
                  <a:lnTo>
                    <a:pt x="0" y="1240663"/>
                  </a:lnTo>
                  <a:lnTo>
                    <a:pt x="0" y="1327403"/>
                  </a:lnTo>
                  <a:lnTo>
                    <a:pt x="15621" y="1327403"/>
                  </a:lnTo>
                  <a:lnTo>
                    <a:pt x="15621" y="1314196"/>
                  </a:lnTo>
                  <a:lnTo>
                    <a:pt x="28828" y="1314196"/>
                  </a:lnTo>
                  <a:lnTo>
                    <a:pt x="28828" y="1240663"/>
                  </a:lnTo>
                  <a:close/>
                </a:path>
                <a:path w="1216659" h="1343025">
                  <a:moveTo>
                    <a:pt x="45847" y="1314196"/>
                  </a:moveTo>
                  <a:lnTo>
                    <a:pt x="28828" y="1314196"/>
                  </a:lnTo>
                  <a:lnTo>
                    <a:pt x="28828" y="1327403"/>
                  </a:lnTo>
                  <a:lnTo>
                    <a:pt x="45847" y="1327403"/>
                  </a:lnTo>
                  <a:lnTo>
                    <a:pt x="45847" y="1314196"/>
                  </a:lnTo>
                  <a:close/>
                </a:path>
                <a:path w="1216659" h="1343025">
                  <a:moveTo>
                    <a:pt x="28828" y="1126363"/>
                  </a:moveTo>
                  <a:lnTo>
                    <a:pt x="0" y="1126363"/>
                  </a:lnTo>
                  <a:lnTo>
                    <a:pt x="0" y="1213103"/>
                  </a:lnTo>
                  <a:lnTo>
                    <a:pt x="28828" y="1213103"/>
                  </a:lnTo>
                  <a:lnTo>
                    <a:pt x="28828" y="1126363"/>
                  </a:lnTo>
                  <a:close/>
                </a:path>
                <a:path w="1216659" h="1343025">
                  <a:moveTo>
                    <a:pt x="28828" y="1010538"/>
                  </a:moveTo>
                  <a:lnTo>
                    <a:pt x="0" y="1010538"/>
                  </a:lnTo>
                  <a:lnTo>
                    <a:pt x="0" y="1097279"/>
                  </a:lnTo>
                  <a:lnTo>
                    <a:pt x="28828" y="1097279"/>
                  </a:lnTo>
                  <a:lnTo>
                    <a:pt x="28828" y="1010538"/>
                  </a:lnTo>
                  <a:close/>
                </a:path>
                <a:path w="1216659" h="1343025">
                  <a:moveTo>
                    <a:pt x="28828" y="894588"/>
                  </a:moveTo>
                  <a:lnTo>
                    <a:pt x="0" y="894588"/>
                  </a:lnTo>
                  <a:lnTo>
                    <a:pt x="0" y="981328"/>
                  </a:lnTo>
                  <a:lnTo>
                    <a:pt x="28828" y="981328"/>
                  </a:lnTo>
                  <a:lnTo>
                    <a:pt x="28828" y="894588"/>
                  </a:lnTo>
                  <a:close/>
                </a:path>
                <a:path w="1216659" h="1343025">
                  <a:moveTo>
                    <a:pt x="28828" y="780288"/>
                  </a:moveTo>
                  <a:lnTo>
                    <a:pt x="0" y="780288"/>
                  </a:lnTo>
                  <a:lnTo>
                    <a:pt x="0" y="865504"/>
                  </a:lnTo>
                  <a:lnTo>
                    <a:pt x="28828" y="865504"/>
                  </a:lnTo>
                  <a:lnTo>
                    <a:pt x="28828" y="780288"/>
                  </a:lnTo>
                  <a:close/>
                </a:path>
                <a:path w="1216659" h="1343025">
                  <a:moveTo>
                    <a:pt x="28828" y="664463"/>
                  </a:moveTo>
                  <a:lnTo>
                    <a:pt x="0" y="664463"/>
                  </a:lnTo>
                  <a:lnTo>
                    <a:pt x="0" y="751204"/>
                  </a:lnTo>
                  <a:lnTo>
                    <a:pt x="28828" y="751204"/>
                  </a:lnTo>
                  <a:lnTo>
                    <a:pt x="28828" y="664463"/>
                  </a:lnTo>
                  <a:close/>
                </a:path>
                <a:path w="1216659" h="1343025">
                  <a:moveTo>
                    <a:pt x="28828" y="548893"/>
                  </a:moveTo>
                  <a:lnTo>
                    <a:pt x="0" y="548893"/>
                  </a:lnTo>
                  <a:lnTo>
                    <a:pt x="0" y="635634"/>
                  </a:lnTo>
                  <a:lnTo>
                    <a:pt x="28828" y="635634"/>
                  </a:lnTo>
                  <a:lnTo>
                    <a:pt x="28828" y="548893"/>
                  </a:lnTo>
                  <a:close/>
                </a:path>
                <a:path w="1216659" h="1343025">
                  <a:moveTo>
                    <a:pt x="28828" y="432942"/>
                  </a:moveTo>
                  <a:lnTo>
                    <a:pt x="0" y="432942"/>
                  </a:lnTo>
                  <a:lnTo>
                    <a:pt x="0" y="519683"/>
                  </a:lnTo>
                  <a:lnTo>
                    <a:pt x="28828" y="519683"/>
                  </a:lnTo>
                  <a:lnTo>
                    <a:pt x="28828" y="432942"/>
                  </a:lnTo>
                  <a:close/>
                </a:path>
                <a:path w="1216659" h="1343025">
                  <a:moveTo>
                    <a:pt x="28828" y="318642"/>
                  </a:moveTo>
                  <a:lnTo>
                    <a:pt x="0" y="318642"/>
                  </a:lnTo>
                  <a:lnTo>
                    <a:pt x="0" y="403859"/>
                  </a:lnTo>
                  <a:lnTo>
                    <a:pt x="28828" y="403859"/>
                  </a:lnTo>
                  <a:lnTo>
                    <a:pt x="28828" y="318642"/>
                  </a:lnTo>
                  <a:close/>
                </a:path>
                <a:path w="1216659" h="1343025">
                  <a:moveTo>
                    <a:pt x="28828" y="202818"/>
                  </a:moveTo>
                  <a:lnTo>
                    <a:pt x="0" y="202818"/>
                  </a:lnTo>
                  <a:lnTo>
                    <a:pt x="0" y="289559"/>
                  </a:lnTo>
                  <a:lnTo>
                    <a:pt x="28828" y="289559"/>
                  </a:lnTo>
                  <a:lnTo>
                    <a:pt x="28828" y="202818"/>
                  </a:lnTo>
                  <a:close/>
                </a:path>
                <a:path w="1216659" h="1343025">
                  <a:moveTo>
                    <a:pt x="28828" y="86867"/>
                  </a:moveTo>
                  <a:lnTo>
                    <a:pt x="0" y="86867"/>
                  </a:lnTo>
                  <a:lnTo>
                    <a:pt x="0" y="173608"/>
                  </a:lnTo>
                  <a:lnTo>
                    <a:pt x="28828" y="173608"/>
                  </a:lnTo>
                  <a:lnTo>
                    <a:pt x="28828" y="86867"/>
                  </a:lnTo>
                  <a:close/>
                </a:path>
                <a:path w="1216659" h="1343025">
                  <a:moveTo>
                    <a:pt x="57912" y="0"/>
                  </a:moveTo>
                  <a:lnTo>
                    <a:pt x="5842" y="0"/>
                  </a:lnTo>
                  <a:lnTo>
                    <a:pt x="0" y="6350"/>
                  </a:lnTo>
                  <a:lnTo>
                    <a:pt x="0" y="58038"/>
                  </a:lnTo>
                  <a:lnTo>
                    <a:pt x="28956" y="58038"/>
                  </a:lnTo>
                  <a:lnTo>
                    <a:pt x="28956" y="28955"/>
                  </a:lnTo>
                  <a:lnTo>
                    <a:pt x="15367" y="28955"/>
                  </a:lnTo>
                  <a:lnTo>
                    <a:pt x="28956" y="13842"/>
                  </a:lnTo>
                  <a:lnTo>
                    <a:pt x="57912" y="13842"/>
                  </a:lnTo>
                  <a:lnTo>
                    <a:pt x="57912" y="0"/>
                  </a:lnTo>
                  <a:close/>
                </a:path>
                <a:path w="1216659" h="1343025">
                  <a:moveTo>
                    <a:pt x="28956" y="13842"/>
                  </a:moveTo>
                  <a:lnTo>
                    <a:pt x="15367" y="28955"/>
                  </a:lnTo>
                  <a:lnTo>
                    <a:pt x="28956" y="28955"/>
                  </a:lnTo>
                  <a:lnTo>
                    <a:pt x="28956" y="13842"/>
                  </a:lnTo>
                  <a:close/>
                </a:path>
                <a:path w="1216659" h="1343025">
                  <a:moveTo>
                    <a:pt x="57912" y="13842"/>
                  </a:moveTo>
                  <a:lnTo>
                    <a:pt x="28956" y="13842"/>
                  </a:lnTo>
                  <a:lnTo>
                    <a:pt x="28956" y="28955"/>
                  </a:lnTo>
                  <a:lnTo>
                    <a:pt x="57912" y="28955"/>
                  </a:lnTo>
                  <a:lnTo>
                    <a:pt x="57912" y="13842"/>
                  </a:lnTo>
                  <a:close/>
                </a:path>
                <a:path w="1216659" h="1343025">
                  <a:moveTo>
                    <a:pt x="173609" y="0"/>
                  </a:moveTo>
                  <a:lnTo>
                    <a:pt x="86868" y="0"/>
                  </a:lnTo>
                  <a:lnTo>
                    <a:pt x="86868" y="28828"/>
                  </a:lnTo>
                  <a:lnTo>
                    <a:pt x="173609" y="28828"/>
                  </a:lnTo>
                  <a:lnTo>
                    <a:pt x="173609" y="0"/>
                  </a:lnTo>
                  <a:close/>
                </a:path>
                <a:path w="1216659" h="1343025">
                  <a:moveTo>
                    <a:pt x="287909" y="0"/>
                  </a:moveTo>
                  <a:lnTo>
                    <a:pt x="202692" y="0"/>
                  </a:lnTo>
                  <a:lnTo>
                    <a:pt x="202692" y="28828"/>
                  </a:lnTo>
                  <a:lnTo>
                    <a:pt x="287909" y="28828"/>
                  </a:lnTo>
                  <a:lnTo>
                    <a:pt x="287909" y="0"/>
                  </a:lnTo>
                  <a:close/>
                </a:path>
                <a:path w="1216659" h="1343025">
                  <a:moveTo>
                    <a:pt x="403733" y="0"/>
                  </a:moveTo>
                  <a:lnTo>
                    <a:pt x="316992" y="0"/>
                  </a:lnTo>
                  <a:lnTo>
                    <a:pt x="316992" y="28828"/>
                  </a:lnTo>
                  <a:lnTo>
                    <a:pt x="403733" y="28828"/>
                  </a:lnTo>
                  <a:lnTo>
                    <a:pt x="403733" y="0"/>
                  </a:lnTo>
                  <a:close/>
                </a:path>
                <a:path w="1216659" h="1343025">
                  <a:moveTo>
                    <a:pt x="519430" y="0"/>
                  </a:moveTo>
                  <a:lnTo>
                    <a:pt x="432689" y="0"/>
                  </a:lnTo>
                  <a:lnTo>
                    <a:pt x="432689" y="28828"/>
                  </a:lnTo>
                  <a:lnTo>
                    <a:pt x="519430" y="28828"/>
                  </a:lnTo>
                  <a:lnTo>
                    <a:pt x="519430" y="0"/>
                  </a:lnTo>
                  <a:close/>
                </a:path>
                <a:path w="1216659" h="1343025">
                  <a:moveTo>
                    <a:pt x="635381" y="0"/>
                  </a:moveTo>
                  <a:lnTo>
                    <a:pt x="548640" y="0"/>
                  </a:lnTo>
                  <a:lnTo>
                    <a:pt x="548640" y="28828"/>
                  </a:lnTo>
                  <a:lnTo>
                    <a:pt x="635381" y="28828"/>
                  </a:lnTo>
                  <a:lnTo>
                    <a:pt x="635381" y="0"/>
                  </a:lnTo>
                  <a:close/>
                </a:path>
                <a:path w="1216659" h="1343025">
                  <a:moveTo>
                    <a:pt x="751205" y="0"/>
                  </a:moveTo>
                  <a:lnTo>
                    <a:pt x="664464" y="0"/>
                  </a:lnTo>
                  <a:lnTo>
                    <a:pt x="664464" y="28828"/>
                  </a:lnTo>
                  <a:lnTo>
                    <a:pt x="751205" y="28828"/>
                  </a:lnTo>
                  <a:lnTo>
                    <a:pt x="751205" y="0"/>
                  </a:lnTo>
                  <a:close/>
                </a:path>
                <a:path w="1216659" h="1343025">
                  <a:moveTo>
                    <a:pt x="867029" y="0"/>
                  </a:moveTo>
                  <a:lnTo>
                    <a:pt x="780288" y="0"/>
                  </a:lnTo>
                  <a:lnTo>
                    <a:pt x="780288" y="28828"/>
                  </a:lnTo>
                  <a:lnTo>
                    <a:pt x="867029" y="28828"/>
                  </a:lnTo>
                  <a:lnTo>
                    <a:pt x="867029" y="0"/>
                  </a:lnTo>
                  <a:close/>
                </a:path>
                <a:path w="1216659" h="1343025">
                  <a:moveTo>
                    <a:pt x="982980" y="0"/>
                  </a:moveTo>
                  <a:lnTo>
                    <a:pt x="896239" y="0"/>
                  </a:lnTo>
                  <a:lnTo>
                    <a:pt x="896239" y="28828"/>
                  </a:lnTo>
                  <a:lnTo>
                    <a:pt x="982980" y="28828"/>
                  </a:lnTo>
                  <a:lnTo>
                    <a:pt x="982980" y="0"/>
                  </a:lnTo>
                  <a:close/>
                </a:path>
                <a:path w="1216659" h="1343025">
                  <a:moveTo>
                    <a:pt x="1098677" y="0"/>
                  </a:moveTo>
                  <a:lnTo>
                    <a:pt x="1011936" y="0"/>
                  </a:lnTo>
                  <a:lnTo>
                    <a:pt x="1011936" y="28828"/>
                  </a:lnTo>
                  <a:lnTo>
                    <a:pt x="1098677" y="28828"/>
                  </a:lnTo>
                  <a:lnTo>
                    <a:pt x="1098677" y="0"/>
                  </a:lnTo>
                  <a:close/>
                </a:path>
                <a:path w="1216659" h="1343025">
                  <a:moveTo>
                    <a:pt x="1208277" y="0"/>
                  </a:moveTo>
                  <a:lnTo>
                    <a:pt x="1127760" y="0"/>
                  </a:lnTo>
                  <a:lnTo>
                    <a:pt x="1127760" y="28955"/>
                  </a:lnTo>
                  <a:lnTo>
                    <a:pt x="1201039" y="28955"/>
                  </a:lnTo>
                  <a:lnTo>
                    <a:pt x="1199617" y="27431"/>
                  </a:lnTo>
                  <a:lnTo>
                    <a:pt x="1186942" y="27431"/>
                  </a:lnTo>
                  <a:lnTo>
                    <a:pt x="1186942" y="13842"/>
                  </a:lnTo>
                  <a:lnTo>
                    <a:pt x="1216152" y="13842"/>
                  </a:lnTo>
                  <a:lnTo>
                    <a:pt x="1216152" y="6350"/>
                  </a:lnTo>
                  <a:lnTo>
                    <a:pt x="1208277" y="0"/>
                  </a:lnTo>
                  <a:close/>
                </a:path>
                <a:path w="1216659" h="1343025">
                  <a:moveTo>
                    <a:pt x="1186942" y="13842"/>
                  </a:moveTo>
                  <a:lnTo>
                    <a:pt x="1186942" y="27431"/>
                  </a:lnTo>
                  <a:lnTo>
                    <a:pt x="1199617" y="27431"/>
                  </a:lnTo>
                  <a:lnTo>
                    <a:pt x="1186942" y="13842"/>
                  </a:lnTo>
                  <a:close/>
                </a:path>
                <a:path w="1216659" h="1343025">
                  <a:moveTo>
                    <a:pt x="1216152" y="13842"/>
                  </a:moveTo>
                  <a:lnTo>
                    <a:pt x="1186942" y="13842"/>
                  </a:lnTo>
                  <a:lnTo>
                    <a:pt x="1199617" y="27431"/>
                  </a:lnTo>
                  <a:lnTo>
                    <a:pt x="1216152" y="27431"/>
                  </a:lnTo>
                  <a:lnTo>
                    <a:pt x="1216152" y="13842"/>
                  </a:lnTo>
                  <a:close/>
                </a:path>
                <a:path w="1216659" h="1343025">
                  <a:moveTo>
                    <a:pt x="1216152" y="56514"/>
                  </a:moveTo>
                  <a:lnTo>
                    <a:pt x="1187323" y="56514"/>
                  </a:lnTo>
                  <a:lnTo>
                    <a:pt x="1187323" y="143255"/>
                  </a:lnTo>
                  <a:lnTo>
                    <a:pt x="1216152" y="143255"/>
                  </a:lnTo>
                  <a:lnTo>
                    <a:pt x="1216152" y="56514"/>
                  </a:lnTo>
                  <a:close/>
                </a:path>
                <a:path w="1216659" h="1343025">
                  <a:moveTo>
                    <a:pt x="1216152" y="172465"/>
                  </a:moveTo>
                  <a:lnTo>
                    <a:pt x="1187323" y="172465"/>
                  </a:lnTo>
                  <a:lnTo>
                    <a:pt x="1187323" y="259206"/>
                  </a:lnTo>
                  <a:lnTo>
                    <a:pt x="1216152" y="259206"/>
                  </a:lnTo>
                  <a:lnTo>
                    <a:pt x="1216152" y="172465"/>
                  </a:lnTo>
                  <a:close/>
                </a:path>
                <a:path w="1216659" h="1343025">
                  <a:moveTo>
                    <a:pt x="1216152" y="288289"/>
                  </a:moveTo>
                  <a:lnTo>
                    <a:pt x="1187323" y="288289"/>
                  </a:lnTo>
                  <a:lnTo>
                    <a:pt x="1187323" y="375030"/>
                  </a:lnTo>
                  <a:lnTo>
                    <a:pt x="1216152" y="375030"/>
                  </a:lnTo>
                  <a:lnTo>
                    <a:pt x="1216152" y="288289"/>
                  </a:lnTo>
                  <a:close/>
                </a:path>
                <a:path w="1216659" h="1343025">
                  <a:moveTo>
                    <a:pt x="1216152" y="403986"/>
                  </a:moveTo>
                  <a:lnTo>
                    <a:pt x="1187323" y="403986"/>
                  </a:lnTo>
                  <a:lnTo>
                    <a:pt x="1187323" y="489330"/>
                  </a:lnTo>
                  <a:lnTo>
                    <a:pt x="1216152" y="489330"/>
                  </a:lnTo>
                  <a:lnTo>
                    <a:pt x="1216152" y="403986"/>
                  </a:lnTo>
                  <a:close/>
                </a:path>
                <a:path w="1216659" h="1343025">
                  <a:moveTo>
                    <a:pt x="1216152" y="518540"/>
                  </a:moveTo>
                  <a:lnTo>
                    <a:pt x="1187323" y="518540"/>
                  </a:lnTo>
                  <a:lnTo>
                    <a:pt x="1187323" y="605281"/>
                  </a:lnTo>
                  <a:lnTo>
                    <a:pt x="1216152" y="605281"/>
                  </a:lnTo>
                  <a:lnTo>
                    <a:pt x="1216152" y="518540"/>
                  </a:lnTo>
                  <a:close/>
                </a:path>
                <a:path w="1216659" h="1343025">
                  <a:moveTo>
                    <a:pt x="1216152" y="634111"/>
                  </a:moveTo>
                  <a:lnTo>
                    <a:pt x="1187323" y="634111"/>
                  </a:lnTo>
                  <a:lnTo>
                    <a:pt x="1187323" y="720851"/>
                  </a:lnTo>
                  <a:lnTo>
                    <a:pt x="1216152" y="720851"/>
                  </a:lnTo>
                  <a:lnTo>
                    <a:pt x="1216152" y="634111"/>
                  </a:lnTo>
                  <a:close/>
                </a:path>
                <a:path w="1216659" h="1343025">
                  <a:moveTo>
                    <a:pt x="1216152" y="749935"/>
                  </a:moveTo>
                  <a:lnTo>
                    <a:pt x="1187323" y="749935"/>
                  </a:lnTo>
                  <a:lnTo>
                    <a:pt x="1187323" y="835151"/>
                  </a:lnTo>
                  <a:lnTo>
                    <a:pt x="1216152" y="835151"/>
                  </a:lnTo>
                  <a:lnTo>
                    <a:pt x="1216152" y="749935"/>
                  </a:lnTo>
                  <a:close/>
                </a:path>
                <a:path w="1216659" h="1343025">
                  <a:moveTo>
                    <a:pt x="1216152" y="864615"/>
                  </a:moveTo>
                  <a:lnTo>
                    <a:pt x="1187323" y="864615"/>
                  </a:lnTo>
                  <a:lnTo>
                    <a:pt x="1187323" y="951356"/>
                  </a:lnTo>
                  <a:lnTo>
                    <a:pt x="1216152" y="951356"/>
                  </a:lnTo>
                  <a:lnTo>
                    <a:pt x="1216152" y="864615"/>
                  </a:lnTo>
                  <a:close/>
                </a:path>
                <a:path w="1216659" h="1343025">
                  <a:moveTo>
                    <a:pt x="1216152" y="980059"/>
                  </a:moveTo>
                  <a:lnTo>
                    <a:pt x="1187323" y="980059"/>
                  </a:lnTo>
                  <a:lnTo>
                    <a:pt x="1187323" y="1066800"/>
                  </a:lnTo>
                  <a:lnTo>
                    <a:pt x="1216152" y="1066800"/>
                  </a:lnTo>
                  <a:lnTo>
                    <a:pt x="1216152" y="980059"/>
                  </a:lnTo>
                  <a:close/>
                </a:path>
                <a:path w="1216659" h="1343025">
                  <a:moveTo>
                    <a:pt x="1216152" y="1095883"/>
                  </a:moveTo>
                  <a:lnTo>
                    <a:pt x="1187323" y="1095883"/>
                  </a:lnTo>
                  <a:lnTo>
                    <a:pt x="1187323" y="1182624"/>
                  </a:lnTo>
                  <a:lnTo>
                    <a:pt x="1216152" y="1182624"/>
                  </a:lnTo>
                  <a:lnTo>
                    <a:pt x="1216152" y="1095883"/>
                  </a:lnTo>
                  <a:close/>
                </a:path>
                <a:path w="1216659" h="1343025">
                  <a:moveTo>
                    <a:pt x="1216152" y="1211707"/>
                  </a:moveTo>
                  <a:lnTo>
                    <a:pt x="1187323" y="1211707"/>
                  </a:lnTo>
                  <a:lnTo>
                    <a:pt x="1187323" y="1296924"/>
                  </a:lnTo>
                  <a:lnTo>
                    <a:pt x="1216152" y="1296924"/>
                  </a:lnTo>
                  <a:lnTo>
                    <a:pt x="1216152" y="1211707"/>
                  </a:lnTo>
                  <a:close/>
                </a:path>
                <a:path w="1216659" h="1343025">
                  <a:moveTo>
                    <a:pt x="1201039" y="1313688"/>
                  </a:moveTo>
                  <a:lnTo>
                    <a:pt x="1115314" y="1313688"/>
                  </a:lnTo>
                  <a:lnTo>
                    <a:pt x="1115314" y="1343025"/>
                  </a:lnTo>
                  <a:lnTo>
                    <a:pt x="1208277" y="1343025"/>
                  </a:lnTo>
                  <a:lnTo>
                    <a:pt x="1216152" y="1336675"/>
                  </a:lnTo>
                  <a:lnTo>
                    <a:pt x="1216152" y="1327530"/>
                  </a:lnTo>
                  <a:lnTo>
                    <a:pt x="1186942" y="1327530"/>
                  </a:lnTo>
                  <a:lnTo>
                    <a:pt x="1186942" y="1326006"/>
                  </a:lnTo>
                  <a:lnTo>
                    <a:pt x="1188493" y="1326006"/>
                  </a:lnTo>
                  <a:lnTo>
                    <a:pt x="1201039" y="1313688"/>
                  </a:lnTo>
                  <a:close/>
                </a:path>
                <a:path w="1216659" h="1343025">
                  <a:moveTo>
                    <a:pt x="1188493" y="1326006"/>
                  </a:moveTo>
                  <a:lnTo>
                    <a:pt x="1186942" y="1326006"/>
                  </a:lnTo>
                  <a:lnTo>
                    <a:pt x="1186942" y="1327530"/>
                  </a:lnTo>
                  <a:lnTo>
                    <a:pt x="1188493" y="1326006"/>
                  </a:lnTo>
                  <a:close/>
                </a:path>
                <a:path w="1216659" h="1343025">
                  <a:moveTo>
                    <a:pt x="1216152" y="1326006"/>
                  </a:moveTo>
                  <a:lnTo>
                    <a:pt x="1188493" y="1326006"/>
                  </a:lnTo>
                  <a:lnTo>
                    <a:pt x="1186942" y="1327530"/>
                  </a:lnTo>
                  <a:lnTo>
                    <a:pt x="1216152" y="1327530"/>
                  </a:lnTo>
                  <a:lnTo>
                    <a:pt x="1216152" y="1326006"/>
                  </a:lnTo>
                  <a:close/>
                </a:path>
                <a:path w="1216659" h="1343025">
                  <a:moveTo>
                    <a:pt x="1086739" y="1314196"/>
                  </a:moveTo>
                  <a:lnTo>
                    <a:pt x="999998" y="1314196"/>
                  </a:lnTo>
                  <a:lnTo>
                    <a:pt x="999998" y="1343025"/>
                  </a:lnTo>
                  <a:lnTo>
                    <a:pt x="1086739" y="1343025"/>
                  </a:lnTo>
                  <a:lnTo>
                    <a:pt x="1086739" y="1314196"/>
                  </a:lnTo>
                  <a:close/>
                </a:path>
                <a:path w="1216659" h="1343025">
                  <a:moveTo>
                    <a:pt x="970788" y="1314196"/>
                  </a:moveTo>
                  <a:lnTo>
                    <a:pt x="884047" y="1314196"/>
                  </a:lnTo>
                  <a:lnTo>
                    <a:pt x="884047" y="1343025"/>
                  </a:lnTo>
                  <a:lnTo>
                    <a:pt x="970788" y="1343025"/>
                  </a:lnTo>
                  <a:lnTo>
                    <a:pt x="970788" y="1314196"/>
                  </a:lnTo>
                  <a:close/>
                </a:path>
                <a:path w="1216659" h="1343025">
                  <a:moveTo>
                    <a:pt x="854964" y="1314196"/>
                  </a:moveTo>
                  <a:lnTo>
                    <a:pt x="768223" y="1314196"/>
                  </a:lnTo>
                  <a:lnTo>
                    <a:pt x="768223" y="1343025"/>
                  </a:lnTo>
                  <a:lnTo>
                    <a:pt x="854964" y="1343025"/>
                  </a:lnTo>
                  <a:lnTo>
                    <a:pt x="854964" y="1314196"/>
                  </a:lnTo>
                  <a:close/>
                </a:path>
                <a:path w="1216659" h="1343025">
                  <a:moveTo>
                    <a:pt x="739140" y="1314196"/>
                  </a:moveTo>
                  <a:lnTo>
                    <a:pt x="652399" y="1314196"/>
                  </a:lnTo>
                  <a:lnTo>
                    <a:pt x="652399" y="1343025"/>
                  </a:lnTo>
                  <a:lnTo>
                    <a:pt x="739140" y="1343025"/>
                  </a:lnTo>
                  <a:lnTo>
                    <a:pt x="739140" y="1314196"/>
                  </a:lnTo>
                  <a:close/>
                </a:path>
                <a:path w="1216659" h="1343025">
                  <a:moveTo>
                    <a:pt x="623189" y="1314196"/>
                  </a:moveTo>
                  <a:lnTo>
                    <a:pt x="536448" y="1314196"/>
                  </a:lnTo>
                  <a:lnTo>
                    <a:pt x="536448" y="1343025"/>
                  </a:lnTo>
                  <a:lnTo>
                    <a:pt x="623189" y="1343025"/>
                  </a:lnTo>
                  <a:lnTo>
                    <a:pt x="623189" y="1314196"/>
                  </a:lnTo>
                  <a:close/>
                </a:path>
                <a:path w="1216659" h="1343025">
                  <a:moveTo>
                    <a:pt x="507365" y="1314196"/>
                  </a:moveTo>
                  <a:lnTo>
                    <a:pt x="420624" y="1314196"/>
                  </a:lnTo>
                  <a:lnTo>
                    <a:pt x="420624" y="1343025"/>
                  </a:lnTo>
                  <a:lnTo>
                    <a:pt x="507365" y="1343025"/>
                  </a:lnTo>
                  <a:lnTo>
                    <a:pt x="507365" y="1314196"/>
                  </a:lnTo>
                  <a:close/>
                </a:path>
                <a:path w="1216659" h="1343025">
                  <a:moveTo>
                    <a:pt x="391414" y="1314196"/>
                  </a:moveTo>
                  <a:lnTo>
                    <a:pt x="304673" y="1314196"/>
                  </a:lnTo>
                  <a:lnTo>
                    <a:pt x="304673" y="1343025"/>
                  </a:lnTo>
                  <a:lnTo>
                    <a:pt x="391414" y="1343025"/>
                  </a:lnTo>
                  <a:lnTo>
                    <a:pt x="391414" y="1314196"/>
                  </a:lnTo>
                  <a:close/>
                </a:path>
                <a:path w="1216659" h="1343025">
                  <a:moveTo>
                    <a:pt x="275717" y="1314196"/>
                  </a:moveTo>
                  <a:lnTo>
                    <a:pt x="190373" y="1314196"/>
                  </a:lnTo>
                  <a:lnTo>
                    <a:pt x="190373" y="1343025"/>
                  </a:lnTo>
                  <a:lnTo>
                    <a:pt x="275717" y="1343025"/>
                  </a:lnTo>
                  <a:lnTo>
                    <a:pt x="275717" y="1314196"/>
                  </a:lnTo>
                  <a:close/>
                </a:path>
                <a:path w="1216659" h="1343025">
                  <a:moveTo>
                    <a:pt x="161417" y="1314196"/>
                  </a:moveTo>
                  <a:lnTo>
                    <a:pt x="74676" y="1314196"/>
                  </a:lnTo>
                  <a:lnTo>
                    <a:pt x="74676" y="1343025"/>
                  </a:lnTo>
                  <a:lnTo>
                    <a:pt x="161417" y="1343025"/>
                  </a:lnTo>
                  <a:lnTo>
                    <a:pt x="161417" y="1314196"/>
                  </a:lnTo>
                  <a:close/>
                </a:path>
              </a:pathLst>
            </a:custGeom>
            <a:solidFill>
              <a:srgbClr val="314350"/>
            </a:solidFill>
          </p:spPr>
          <p:txBody>
            <a:bodyPr wrap="square" lIns="0" tIns="0" rIns="0" bIns="0" rtlCol="0"/>
            <a:lstStyle/>
            <a:p>
              <a:endParaRPr dirty="0"/>
            </a:p>
          </p:txBody>
        </p:sp>
        <p:sp>
          <p:nvSpPr>
            <p:cNvPr id="57" name="object 33"/>
            <p:cNvSpPr txBox="1"/>
            <p:nvPr/>
          </p:nvSpPr>
          <p:spPr>
            <a:xfrm>
              <a:off x="6296647" y="2430654"/>
              <a:ext cx="1039494" cy="511809"/>
            </a:xfrm>
            <a:prstGeom prst="rect">
              <a:avLst/>
            </a:prstGeom>
          </p:spPr>
          <p:txBody>
            <a:bodyPr vert="horz" wrap="square" lIns="0" tIns="13335" rIns="0" bIns="0" rtlCol="0">
              <a:spAutoFit/>
            </a:bodyPr>
            <a:lstStyle/>
            <a:p>
              <a:pPr marL="12700" marR="5080">
                <a:lnSpc>
                  <a:spcPct val="99600"/>
                </a:lnSpc>
                <a:spcBef>
                  <a:spcPts val="105"/>
                </a:spcBef>
              </a:pPr>
              <a:r>
                <a:rPr sz="800" b="1" u="sng" dirty="0">
                  <a:uFill>
                    <a:solidFill>
                      <a:srgbClr val="000000"/>
                    </a:solidFill>
                  </a:uFill>
                  <a:latin typeface="Arial"/>
                  <a:cs typeface="Arial"/>
                </a:rPr>
                <a:t>“Mixed”</a:t>
              </a:r>
              <a:r>
                <a:rPr sz="800" b="1" u="sng" spc="-10" dirty="0">
                  <a:uFill>
                    <a:solidFill>
                      <a:srgbClr val="000000"/>
                    </a:solidFill>
                  </a:uFill>
                  <a:latin typeface="Arial"/>
                  <a:cs typeface="Arial"/>
                </a:rPr>
                <a:t> competence</a:t>
              </a:r>
              <a:r>
                <a:rPr sz="800" b="1" spc="-10" dirty="0">
                  <a:latin typeface="Arial"/>
                  <a:cs typeface="Arial"/>
                </a:rPr>
                <a:t> </a:t>
              </a:r>
              <a:r>
                <a:rPr sz="800" b="1" u="sng" dirty="0">
                  <a:uFill>
                    <a:solidFill>
                      <a:srgbClr val="000000"/>
                    </a:solidFill>
                  </a:uFill>
                  <a:latin typeface="Arial"/>
                  <a:cs typeface="Arial"/>
                </a:rPr>
                <a:t>–</a:t>
              </a:r>
              <a:r>
                <a:rPr sz="800" b="1" u="sng" spc="-10" dirty="0">
                  <a:uFill>
                    <a:solidFill>
                      <a:srgbClr val="000000"/>
                    </a:solidFill>
                  </a:uFill>
                  <a:latin typeface="Arial"/>
                  <a:cs typeface="Arial"/>
                </a:rPr>
                <a:t> </a:t>
              </a:r>
              <a:r>
                <a:rPr sz="800" b="1" u="sng" dirty="0">
                  <a:uFill>
                    <a:solidFill>
                      <a:srgbClr val="000000"/>
                    </a:solidFill>
                  </a:uFill>
                  <a:latin typeface="Arial"/>
                  <a:cs typeface="Arial"/>
                </a:rPr>
                <a:t>actions</a:t>
              </a:r>
              <a:r>
                <a:rPr sz="800" b="1" u="sng" spc="-5" dirty="0">
                  <a:uFill>
                    <a:solidFill>
                      <a:srgbClr val="000000"/>
                    </a:solidFill>
                  </a:uFill>
                  <a:latin typeface="Arial"/>
                  <a:cs typeface="Arial"/>
                </a:rPr>
                <a:t> </a:t>
              </a:r>
              <a:r>
                <a:rPr sz="800" b="1" u="sng" dirty="0">
                  <a:uFill>
                    <a:solidFill>
                      <a:srgbClr val="000000"/>
                    </a:solidFill>
                  </a:uFill>
                  <a:latin typeface="Arial"/>
                  <a:cs typeface="Arial"/>
                </a:rPr>
                <a:t>can</a:t>
              </a:r>
              <a:r>
                <a:rPr sz="800" b="1" u="sng" spc="10" dirty="0">
                  <a:uFill>
                    <a:solidFill>
                      <a:srgbClr val="000000"/>
                    </a:solidFill>
                  </a:uFill>
                  <a:latin typeface="Arial"/>
                  <a:cs typeface="Arial"/>
                </a:rPr>
                <a:t> </a:t>
              </a:r>
              <a:r>
                <a:rPr sz="800" b="1" u="sng" spc="-25" dirty="0">
                  <a:uFill>
                    <a:solidFill>
                      <a:srgbClr val="000000"/>
                    </a:solidFill>
                  </a:uFill>
                  <a:latin typeface="Arial"/>
                  <a:cs typeface="Arial"/>
                </a:rPr>
                <a:t>be</a:t>
              </a:r>
              <a:r>
                <a:rPr sz="800" b="1" dirty="0">
                  <a:latin typeface="Arial"/>
                  <a:cs typeface="Arial"/>
                </a:rPr>
                <a:t> </a:t>
              </a:r>
              <a:r>
                <a:rPr sz="800" b="1" u="sng" dirty="0">
                  <a:uFill>
                    <a:solidFill>
                      <a:srgbClr val="000000"/>
                    </a:solidFill>
                  </a:uFill>
                  <a:latin typeface="Arial"/>
                  <a:cs typeface="Arial"/>
                </a:rPr>
                <a:t>brought</a:t>
              </a:r>
              <a:r>
                <a:rPr sz="800" b="1" u="sng" spc="-30" dirty="0">
                  <a:uFill>
                    <a:solidFill>
                      <a:srgbClr val="000000"/>
                    </a:solidFill>
                  </a:uFill>
                  <a:latin typeface="Arial"/>
                  <a:cs typeface="Arial"/>
                </a:rPr>
                <a:t> </a:t>
              </a:r>
              <a:r>
                <a:rPr sz="800" b="1" u="sng" dirty="0">
                  <a:uFill>
                    <a:solidFill>
                      <a:srgbClr val="000000"/>
                    </a:solidFill>
                  </a:uFill>
                  <a:latin typeface="Arial"/>
                  <a:cs typeface="Arial"/>
                </a:rPr>
                <a:t>in</a:t>
              </a:r>
              <a:r>
                <a:rPr sz="800" b="1" u="sng" spc="-5" dirty="0">
                  <a:uFill>
                    <a:solidFill>
                      <a:srgbClr val="000000"/>
                    </a:solidFill>
                  </a:uFill>
                  <a:latin typeface="Arial"/>
                  <a:cs typeface="Arial"/>
                </a:rPr>
                <a:t> </a:t>
              </a:r>
              <a:r>
                <a:rPr sz="800" b="1" u="sng" dirty="0">
                  <a:uFill>
                    <a:solidFill>
                      <a:srgbClr val="000000"/>
                    </a:solidFill>
                  </a:uFill>
                  <a:latin typeface="Arial"/>
                  <a:cs typeface="Arial"/>
                </a:rPr>
                <a:t>UPC</a:t>
              </a:r>
              <a:r>
                <a:rPr sz="800" b="1" u="sng" spc="-10" dirty="0">
                  <a:uFill>
                    <a:solidFill>
                      <a:srgbClr val="000000"/>
                    </a:solidFill>
                  </a:uFill>
                  <a:latin typeface="Arial"/>
                  <a:cs typeface="Arial"/>
                </a:rPr>
                <a:t> </a:t>
              </a:r>
              <a:r>
                <a:rPr sz="800" b="1" u="sng" spc="-25" dirty="0">
                  <a:uFill>
                    <a:solidFill>
                      <a:srgbClr val="000000"/>
                    </a:solidFill>
                  </a:uFill>
                  <a:latin typeface="Arial"/>
                  <a:cs typeface="Arial"/>
                </a:rPr>
                <a:t>or</a:t>
              </a:r>
              <a:r>
                <a:rPr sz="800" b="1" dirty="0">
                  <a:latin typeface="Arial"/>
                  <a:cs typeface="Arial"/>
                </a:rPr>
                <a:t> </a:t>
              </a:r>
              <a:r>
                <a:rPr sz="800" b="1" u="sng" dirty="0">
                  <a:uFill>
                    <a:solidFill>
                      <a:srgbClr val="000000"/>
                    </a:solidFill>
                  </a:uFill>
                  <a:latin typeface="Arial"/>
                  <a:cs typeface="Arial"/>
                </a:rPr>
                <a:t>national</a:t>
              </a:r>
              <a:r>
                <a:rPr sz="800" b="1" u="sng" spc="-25" dirty="0">
                  <a:uFill>
                    <a:solidFill>
                      <a:srgbClr val="000000"/>
                    </a:solidFill>
                  </a:uFill>
                  <a:latin typeface="Arial"/>
                  <a:cs typeface="Arial"/>
                </a:rPr>
                <a:t> </a:t>
              </a:r>
              <a:r>
                <a:rPr sz="800" b="1" u="sng" spc="-10" dirty="0">
                  <a:uFill>
                    <a:solidFill>
                      <a:srgbClr val="000000"/>
                    </a:solidFill>
                  </a:uFill>
                  <a:latin typeface="Arial"/>
                  <a:cs typeface="Arial"/>
                </a:rPr>
                <a:t>courts</a:t>
              </a:r>
              <a:endParaRPr sz="800" dirty="0">
                <a:latin typeface="Arial"/>
                <a:cs typeface="Arial"/>
              </a:endParaRPr>
            </a:p>
          </p:txBody>
        </p:sp>
        <p:sp>
          <p:nvSpPr>
            <p:cNvPr id="58" name="object 34"/>
            <p:cNvSpPr/>
            <p:nvPr/>
          </p:nvSpPr>
          <p:spPr>
            <a:xfrm>
              <a:off x="6339713" y="1848611"/>
              <a:ext cx="867410" cy="450850"/>
            </a:xfrm>
            <a:custGeom>
              <a:avLst/>
              <a:gdLst/>
              <a:ahLst/>
              <a:cxnLst/>
              <a:rect l="l" t="t" r="r" b="b"/>
              <a:pathLst>
                <a:path w="867409" h="450850">
                  <a:moveTo>
                    <a:pt x="867029" y="0"/>
                  </a:moveTo>
                  <a:lnTo>
                    <a:pt x="0" y="0"/>
                  </a:lnTo>
                  <a:lnTo>
                    <a:pt x="0" y="450850"/>
                  </a:lnTo>
                  <a:lnTo>
                    <a:pt x="867029" y="450850"/>
                  </a:lnTo>
                  <a:lnTo>
                    <a:pt x="867029" y="0"/>
                  </a:lnTo>
                  <a:close/>
                </a:path>
              </a:pathLst>
            </a:custGeom>
            <a:solidFill>
              <a:srgbClr val="314350"/>
            </a:solidFill>
          </p:spPr>
          <p:txBody>
            <a:bodyPr wrap="square" lIns="0" tIns="0" rIns="0" bIns="0" rtlCol="0"/>
            <a:lstStyle/>
            <a:p>
              <a:endParaRPr dirty="0"/>
            </a:p>
          </p:txBody>
        </p:sp>
        <p:sp>
          <p:nvSpPr>
            <p:cNvPr id="59" name="object 35"/>
            <p:cNvSpPr txBox="1"/>
            <p:nvPr/>
          </p:nvSpPr>
          <p:spPr>
            <a:xfrm>
              <a:off x="6483972" y="1879118"/>
              <a:ext cx="591820" cy="391795"/>
            </a:xfrm>
            <a:prstGeom prst="rect">
              <a:avLst/>
            </a:prstGeom>
          </p:spPr>
          <p:txBody>
            <a:bodyPr vert="horz" wrap="square" lIns="0" tIns="12700" rIns="0" bIns="0" rtlCol="0">
              <a:spAutoFit/>
            </a:bodyPr>
            <a:lstStyle/>
            <a:p>
              <a:pPr algn="ctr">
                <a:lnSpc>
                  <a:spcPts val="960"/>
                </a:lnSpc>
                <a:spcBef>
                  <a:spcPts val="100"/>
                </a:spcBef>
              </a:pPr>
              <a:r>
                <a:rPr sz="800" b="1" dirty="0">
                  <a:solidFill>
                    <a:srgbClr val="F1F1F1"/>
                  </a:solidFill>
                  <a:latin typeface="Arial"/>
                  <a:cs typeface="Arial"/>
                </a:rPr>
                <a:t>EPC</a:t>
              </a:r>
              <a:r>
                <a:rPr sz="800" b="1" spc="-5" dirty="0">
                  <a:solidFill>
                    <a:srgbClr val="F1F1F1"/>
                  </a:solidFill>
                  <a:latin typeface="Arial"/>
                  <a:cs typeface="Arial"/>
                </a:rPr>
                <a:t> </a:t>
              </a:r>
              <a:r>
                <a:rPr sz="800" b="1" spc="-25" dirty="0">
                  <a:solidFill>
                    <a:srgbClr val="F1F1F1"/>
                  </a:solidFill>
                  <a:latin typeface="Arial"/>
                  <a:cs typeface="Arial"/>
                </a:rPr>
                <a:t>UPC</a:t>
              </a:r>
              <a:endParaRPr sz="800" dirty="0">
                <a:latin typeface="Arial"/>
                <a:cs typeface="Arial"/>
              </a:endParaRPr>
            </a:p>
            <a:p>
              <a:pPr marL="12065" marR="5080" indent="-1905" algn="ctr">
                <a:lnSpc>
                  <a:spcPct val="100000"/>
                </a:lnSpc>
              </a:pPr>
              <a:r>
                <a:rPr sz="800" b="1" spc="-10" dirty="0">
                  <a:solidFill>
                    <a:srgbClr val="F1F1F1"/>
                  </a:solidFill>
                  <a:latin typeface="Arial"/>
                  <a:cs typeface="Arial"/>
                </a:rPr>
                <a:t>states</a:t>
              </a:r>
              <a:r>
                <a:rPr sz="800" b="1" spc="500" dirty="0">
                  <a:solidFill>
                    <a:srgbClr val="F1F1F1"/>
                  </a:solidFill>
                  <a:latin typeface="Arial"/>
                  <a:cs typeface="Arial"/>
                </a:rPr>
                <a:t> </a:t>
              </a:r>
              <a:r>
                <a:rPr sz="800" b="1" dirty="0">
                  <a:solidFill>
                    <a:srgbClr val="F1F1F1"/>
                  </a:solidFill>
                  <a:latin typeface="Arial"/>
                  <a:cs typeface="Arial"/>
                </a:rPr>
                <a:t>(EPO</a:t>
              </a:r>
              <a:r>
                <a:rPr sz="800" b="1" spc="-15" dirty="0">
                  <a:solidFill>
                    <a:srgbClr val="F1F1F1"/>
                  </a:solidFill>
                  <a:latin typeface="Arial"/>
                  <a:cs typeface="Arial"/>
                </a:rPr>
                <a:t> </a:t>
              </a:r>
              <a:r>
                <a:rPr sz="800" b="1" spc="-10" dirty="0">
                  <a:solidFill>
                    <a:srgbClr val="F1F1F1"/>
                  </a:solidFill>
                  <a:latin typeface="Arial"/>
                  <a:cs typeface="Arial"/>
                </a:rPr>
                <a:t>route)</a:t>
              </a:r>
              <a:endParaRPr sz="800" dirty="0">
                <a:latin typeface="Arial"/>
                <a:cs typeface="Arial"/>
              </a:endParaRPr>
            </a:p>
          </p:txBody>
        </p:sp>
        <p:sp>
          <p:nvSpPr>
            <p:cNvPr id="60" name="object 37"/>
            <p:cNvSpPr/>
            <p:nvPr/>
          </p:nvSpPr>
          <p:spPr>
            <a:xfrm>
              <a:off x="6662928" y="3049904"/>
              <a:ext cx="644525" cy="754380"/>
            </a:xfrm>
            <a:custGeom>
              <a:avLst/>
              <a:gdLst/>
              <a:ahLst/>
              <a:cxnLst/>
              <a:rect l="l" t="t" r="r" b="b"/>
              <a:pathLst>
                <a:path w="644525" h="754379">
                  <a:moveTo>
                    <a:pt x="321564" y="0"/>
                  </a:moveTo>
                  <a:lnTo>
                    <a:pt x="0" y="319786"/>
                  </a:lnTo>
                  <a:lnTo>
                    <a:pt x="161290" y="319786"/>
                  </a:lnTo>
                  <a:lnTo>
                    <a:pt x="161290" y="754126"/>
                  </a:lnTo>
                  <a:lnTo>
                    <a:pt x="482726" y="754126"/>
                  </a:lnTo>
                  <a:lnTo>
                    <a:pt x="482726" y="319786"/>
                  </a:lnTo>
                  <a:lnTo>
                    <a:pt x="644525" y="319786"/>
                  </a:lnTo>
                  <a:lnTo>
                    <a:pt x="321564" y="0"/>
                  </a:lnTo>
                  <a:close/>
                </a:path>
              </a:pathLst>
            </a:custGeom>
            <a:solidFill>
              <a:srgbClr val="ACBDCA"/>
            </a:solidFill>
          </p:spPr>
          <p:txBody>
            <a:bodyPr wrap="square" lIns="0" tIns="0" rIns="0" bIns="0" rtlCol="0"/>
            <a:lstStyle/>
            <a:p>
              <a:endParaRPr dirty="0"/>
            </a:p>
          </p:txBody>
        </p:sp>
        <p:sp>
          <p:nvSpPr>
            <p:cNvPr id="61" name="object 38"/>
            <p:cNvSpPr txBox="1"/>
            <p:nvPr/>
          </p:nvSpPr>
          <p:spPr>
            <a:xfrm>
              <a:off x="7180453" y="3419869"/>
              <a:ext cx="598805" cy="269875"/>
            </a:xfrm>
            <a:prstGeom prst="rect">
              <a:avLst/>
            </a:prstGeom>
          </p:spPr>
          <p:txBody>
            <a:bodyPr vert="horz" wrap="square" lIns="0" tIns="12700" rIns="0" bIns="0" rtlCol="0">
              <a:spAutoFit/>
            </a:bodyPr>
            <a:lstStyle/>
            <a:p>
              <a:pPr marL="12700" marR="5080">
                <a:lnSpc>
                  <a:spcPct val="100000"/>
                </a:lnSpc>
                <a:spcBef>
                  <a:spcPts val="100"/>
                </a:spcBef>
              </a:pPr>
              <a:r>
                <a:rPr sz="800" b="1" spc="-10" dirty="0">
                  <a:latin typeface="Arial"/>
                  <a:cs typeface="Arial"/>
                </a:rPr>
                <a:t>WITHDRAW </a:t>
              </a:r>
              <a:r>
                <a:rPr sz="800" b="1" dirty="0">
                  <a:latin typeface="Arial"/>
                  <a:cs typeface="Arial"/>
                </a:rPr>
                <a:t>OPT</a:t>
              </a:r>
              <a:r>
                <a:rPr sz="800" b="1" spc="-5" dirty="0">
                  <a:latin typeface="Arial"/>
                  <a:cs typeface="Arial"/>
                </a:rPr>
                <a:t> </a:t>
              </a:r>
              <a:r>
                <a:rPr sz="800" b="1" spc="-25" dirty="0">
                  <a:latin typeface="Arial"/>
                  <a:cs typeface="Arial"/>
                </a:rPr>
                <a:t>OUT</a:t>
              </a:r>
              <a:endParaRPr sz="800" dirty="0">
                <a:latin typeface="Arial"/>
                <a:cs typeface="Arial"/>
              </a:endParaRPr>
            </a:p>
          </p:txBody>
        </p:sp>
      </p:grpSp>
      <p:pic>
        <p:nvPicPr>
          <p:cNvPr id="62" name="Picture 61"/>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0177596" y="683525"/>
            <a:ext cx="894603" cy="898967"/>
          </a:xfrm>
          <a:prstGeom prst="rect">
            <a:avLst/>
          </a:prstGeom>
        </p:spPr>
      </p:pic>
      <p:sp>
        <p:nvSpPr>
          <p:cNvPr id="63" name="Rectangle 62"/>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64" name="object 7"/>
          <p:cNvSpPr txBox="1"/>
          <p:nvPr/>
        </p:nvSpPr>
        <p:spPr>
          <a:xfrm>
            <a:off x="1227804" y="2884514"/>
            <a:ext cx="3394195" cy="4360168"/>
          </a:xfrm>
          <a:prstGeom prst="rect">
            <a:avLst/>
          </a:prstGeom>
        </p:spPr>
        <p:txBody>
          <a:bodyPr vert="horz" wrap="square" lIns="0" tIns="12700" rIns="0" bIns="0" rtlCol="0">
            <a:spAutoFit/>
          </a:bodyPr>
          <a:lstStyle/>
          <a:p>
            <a:pPr marL="12700" marR="5080" algn="ctr">
              <a:lnSpc>
                <a:spcPct val="100000"/>
              </a:lnSpc>
            </a:pPr>
            <a:r>
              <a:rPr lang="en-US" sz="1600" dirty="0" smtClean="0">
                <a:latin typeface="Proxima Nova Rg" panose="02000506030000020004" pitchFamily="2" charset="0"/>
                <a:cs typeface="Arial"/>
              </a:rPr>
              <a:t> </a:t>
            </a:r>
            <a:r>
              <a:rPr lang="en-US" sz="2400" dirty="0" smtClean="0">
                <a:latin typeface="Proxima Nova Rg" panose="02000506030000020004" pitchFamily="2" charset="0"/>
                <a:cs typeface="Arial"/>
              </a:rPr>
              <a:t>If</a:t>
            </a:r>
            <a:r>
              <a:rPr lang="en-US" sz="2400" spc="-30" dirty="0" smtClean="0">
                <a:latin typeface="Proxima Nova Rg" panose="02000506030000020004" pitchFamily="2" charset="0"/>
                <a:cs typeface="Arial"/>
              </a:rPr>
              <a:t> </a:t>
            </a:r>
            <a:r>
              <a:rPr lang="en-US" sz="2400" spc="-30" dirty="0">
                <a:latin typeface="Proxima Nova Rg" panose="02000506030000020004" pitchFamily="2" charset="0"/>
                <a:cs typeface="Arial"/>
              </a:rPr>
              <a:t>patent owners </a:t>
            </a:r>
            <a:r>
              <a:rPr lang="en-US" sz="2400" dirty="0">
                <a:latin typeface="Proxima Nova Rg" panose="02000506030000020004" pitchFamily="2" charset="0"/>
                <a:cs typeface="Arial"/>
              </a:rPr>
              <a:t>are</a:t>
            </a:r>
            <a:r>
              <a:rPr lang="en-US" sz="2400" spc="-20" dirty="0">
                <a:latin typeface="Proxima Nova Rg" panose="02000506030000020004" pitchFamily="2" charset="0"/>
                <a:cs typeface="Arial"/>
              </a:rPr>
              <a:t> </a:t>
            </a:r>
            <a:r>
              <a:rPr lang="en-US" sz="2400" dirty="0" smtClean="0">
                <a:latin typeface="Proxima Nova Rg" panose="02000506030000020004" pitchFamily="2" charset="0"/>
                <a:cs typeface="Arial"/>
              </a:rPr>
              <a:t>unsure as to whether UP/UPC system is for you,</a:t>
            </a:r>
            <a:r>
              <a:rPr lang="en-US" sz="2400" spc="-40" dirty="0" smtClean="0">
                <a:latin typeface="Proxima Nova Rg" panose="02000506030000020004" pitchFamily="2" charset="0"/>
                <a:cs typeface="Arial"/>
              </a:rPr>
              <a:t> an </a:t>
            </a:r>
            <a:r>
              <a:rPr lang="en-US" sz="2400" dirty="0" smtClean="0">
                <a:latin typeface="Proxima Nova Rg" panose="02000506030000020004" pitchFamily="2" charset="0"/>
                <a:cs typeface="Arial"/>
              </a:rPr>
              <a:t>initial</a:t>
            </a:r>
            <a:r>
              <a:rPr lang="en-US" sz="2400" spc="-25" dirty="0" smtClean="0">
                <a:latin typeface="Proxima Nova Rg" panose="02000506030000020004" pitchFamily="2" charset="0"/>
                <a:cs typeface="Arial"/>
              </a:rPr>
              <a:t> </a:t>
            </a:r>
            <a:r>
              <a:rPr lang="en-US" sz="2400" dirty="0" smtClean="0">
                <a:latin typeface="Proxima Nova Rg" panose="02000506030000020004" pitchFamily="2" charset="0"/>
                <a:cs typeface="Arial"/>
              </a:rPr>
              <a:t>opt</a:t>
            </a:r>
            <a:r>
              <a:rPr lang="en-US" sz="2400" spc="-15" dirty="0">
                <a:latin typeface="Proxima Nova Rg" panose="02000506030000020004" pitchFamily="2" charset="0"/>
                <a:cs typeface="Arial"/>
              </a:rPr>
              <a:t>-</a:t>
            </a:r>
            <a:r>
              <a:rPr lang="en-US" sz="2400" dirty="0" smtClean="0">
                <a:latin typeface="Proxima Nova Rg" panose="02000506030000020004" pitchFamily="2" charset="0"/>
                <a:cs typeface="Arial"/>
              </a:rPr>
              <a:t>out</a:t>
            </a:r>
            <a:r>
              <a:rPr lang="en-US" sz="2400" spc="-15" dirty="0" smtClean="0">
                <a:latin typeface="Proxima Nova Rg" panose="02000506030000020004" pitchFamily="2" charset="0"/>
                <a:cs typeface="Arial"/>
              </a:rPr>
              <a:t> </a:t>
            </a:r>
            <a:r>
              <a:rPr lang="en-US" sz="2400" dirty="0">
                <a:latin typeface="Proxima Nova Rg" panose="02000506030000020004" pitchFamily="2" charset="0"/>
                <a:cs typeface="Arial"/>
              </a:rPr>
              <a:t>may</a:t>
            </a:r>
            <a:r>
              <a:rPr lang="en-US" sz="2400" spc="-20" dirty="0">
                <a:latin typeface="Proxima Nova Rg" panose="02000506030000020004" pitchFamily="2" charset="0"/>
                <a:cs typeface="Arial"/>
              </a:rPr>
              <a:t> </a:t>
            </a:r>
            <a:r>
              <a:rPr lang="en-US" sz="2400" dirty="0">
                <a:latin typeface="Proxima Nova Rg" panose="02000506030000020004" pitchFamily="2" charset="0"/>
                <a:cs typeface="Arial"/>
              </a:rPr>
              <a:t>be</a:t>
            </a:r>
            <a:r>
              <a:rPr lang="en-US" sz="2400" spc="-20" dirty="0">
                <a:latin typeface="Proxima Nova Rg" panose="02000506030000020004" pitchFamily="2" charset="0"/>
                <a:cs typeface="Arial"/>
              </a:rPr>
              <a:t> </a:t>
            </a:r>
            <a:r>
              <a:rPr lang="en-US" sz="2400" dirty="0">
                <a:latin typeface="Proxima Nova Rg" panose="02000506030000020004" pitchFamily="2" charset="0"/>
                <a:cs typeface="Arial"/>
              </a:rPr>
              <a:t>preferable.</a:t>
            </a:r>
            <a:r>
              <a:rPr lang="en-US" sz="2400" spc="-60" dirty="0">
                <a:latin typeface="Proxima Nova Rg" panose="02000506030000020004" pitchFamily="2" charset="0"/>
                <a:cs typeface="Arial"/>
              </a:rPr>
              <a:t> </a:t>
            </a:r>
            <a:r>
              <a:rPr lang="en-US" sz="2400" dirty="0">
                <a:latin typeface="Proxima Nova Rg" panose="02000506030000020004" pitchFamily="2" charset="0"/>
                <a:cs typeface="Arial"/>
              </a:rPr>
              <a:t>The</a:t>
            </a:r>
            <a:r>
              <a:rPr lang="en-US" sz="2400" spc="-20" dirty="0">
                <a:latin typeface="Proxima Nova Rg" panose="02000506030000020004" pitchFamily="2" charset="0"/>
                <a:cs typeface="Arial"/>
              </a:rPr>
              <a:t> </a:t>
            </a:r>
            <a:r>
              <a:rPr lang="en-US" sz="2400" dirty="0">
                <a:latin typeface="Proxima Nova Rg" panose="02000506030000020004" pitchFamily="2" charset="0"/>
                <a:cs typeface="Arial"/>
              </a:rPr>
              <a:t>opt-out</a:t>
            </a:r>
            <a:r>
              <a:rPr lang="en-US" sz="2400" spc="-40" dirty="0">
                <a:latin typeface="Proxima Nova Rg" panose="02000506030000020004" pitchFamily="2" charset="0"/>
                <a:cs typeface="Arial"/>
              </a:rPr>
              <a:t> </a:t>
            </a:r>
            <a:r>
              <a:rPr lang="en-US" sz="2400" dirty="0">
                <a:latin typeface="Proxima Nova Rg" panose="02000506030000020004" pitchFamily="2" charset="0"/>
                <a:cs typeface="Arial"/>
              </a:rPr>
              <a:t>can</a:t>
            </a:r>
            <a:r>
              <a:rPr lang="en-US" sz="2400" spc="-35" dirty="0">
                <a:latin typeface="Proxima Nova Rg" panose="02000506030000020004" pitchFamily="2" charset="0"/>
                <a:cs typeface="Arial"/>
              </a:rPr>
              <a:t> </a:t>
            </a:r>
            <a:r>
              <a:rPr lang="en-US" sz="2400" dirty="0">
                <a:latin typeface="Proxima Nova Rg" panose="02000506030000020004" pitchFamily="2" charset="0"/>
                <a:cs typeface="Arial"/>
              </a:rPr>
              <a:t>later</a:t>
            </a:r>
            <a:r>
              <a:rPr lang="en-US" sz="2400" spc="-25" dirty="0">
                <a:latin typeface="Proxima Nova Rg" panose="02000506030000020004" pitchFamily="2" charset="0"/>
                <a:cs typeface="Arial"/>
              </a:rPr>
              <a:t> </a:t>
            </a:r>
            <a:r>
              <a:rPr lang="en-US" sz="2400" dirty="0">
                <a:latin typeface="Proxima Nova Rg" panose="02000506030000020004" pitchFamily="2" charset="0"/>
                <a:cs typeface="Arial"/>
              </a:rPr>
              <a:t>be</a:t>
            </a:r>
            <a:r>
              <a:rPr lang="en-US" sz="2400" spc="-20" dirty="0">
                <a:latin typeface="Proxima Nova Rg" panose="02000506030000020004" pitchFamily="2" charset="0"/>
                <a:cs typeface="Arial"/>
              </a:rPr>
              <a:t> </a:t>
            </a:r>
            <a:r>
              <a:rPr lang="en-US" sz="2400" dirty="0">
                <a:latin typeface="Proxima Nova Rg" panose="02000506030000020004" pitchFamily="2" charset="0"/>
                <a:cs typeface="Arial"/>
              </a:rPr>
              <a:t>withdrawn</a:t>
            </a:r>
            <a:r>
              <a:rPr lang="en-US" sz="2400" spc="-10" dirty="0">
                <a:latin typeface="Proxima Nova Rg" panose="02000506030000020004" pitchFamily="2" charset="0"/>
                <a:cs typeface="Arial"/>
              </a:rPr>
              <a:t> </a:t>
            </a:r>
            <a:r>
              <a:rPr lang="en-US" sz="2400" dirty="0">
                <a:latin typeface="Proxima Nova Rg" panose="02000506030000020004" pitchFamily="2" charset="0"/>
                <a:cs typeface="Arial"/>
              </a:rPr>
              <a:t>if</a:t>
            </a:r>
            <a:r>
              <a:rPr lang="en-US" sz="2400" spc="-5" dirty="0">
                <a:latin typeface="Proxima Nova Rg" panose="02000506030000020004" pitchFamily="2" charset="0"/>
                <a:cs typeface="Arial"/>
              </a:rPr>
              <a:t> </a:t>
            </a:r>
            <a:r>
              <a:rPr lang="en-US" sz="2400" spc="-10" dirty="0">
                <a:latin typeface="Proxima Nova Rg" panose="02000506030000020004" pitchFamily="2" charset="0"/>
                <a:cs typeface="Arial"/>
              </a:rPr>
              <a:t>facts or strategies change.</a:t>
            </a:r>
            <a:endParaRPr lang="en-US" sz="2400" dirty="0">
              <a:latin typeface="Proxima Nova Rg" panose="02000506030000020004" pitchFamily="2" charset="0"/>
              <a:cs typeface="Arial"/>
            </a:endParaRPr>
          </a:p>
          <a:p>
            <a:pPr marL="354965" marR="13970" indent="-342265">
              <a:lnSpc>
                <a:spcPct val="100000"/>
              </a:lnSpc>
              <a:spcBef>
                <a:spcPts val="325"/>
              </a:spcBef>
              <a:spcAft>
                <a:spcPts val="600"/>
              </a:spcAft>
              <a:buChar char="•"/>
              <a:tabLst>
                <a:tab pos="354965" algn="l"/>
                <a:tab pos="355600" algn="l"/>
              </a:tabLst>
            </a:pPr>
            <a:endParaRPr lang="en-US" dirty="0" smtClean="0">
              <a:latin typeface="Proxima Nova Rg" panose="02000506030000020004" pitchFamily="2" charset="0"/>
              <a:cs typeface="Arial"/>
            </a:endParaRPr>
          </a:p>
          <a:p>
            <a:pPr marL="12700" marR="13970">
              <a:lnSpc>
                <a:spcPct val="100000"/>
              </a:lnSpc>
              <a:spcBef>
                <a:spcPts val="325"/>
              </a:spcBef>
              <a:spcAft>
                <a:spcPts val="600"/>
              </a:spcAft>
              <a:tabLst>
                <a:tab pos="354965" algn="l"/>
                <a:tab pos="355600" algn="l"/>
              </a:tabLst>
            </a:pPr>
            <a:endParaRPr lang="en-US" dirty="0" smtClean="0">
              <a:latin typeface="Proxima Nova Rg" panose="02000506030000020004" pitchFamily="2" charset="0"/>
              <a:cs typeface="Arial"/>
            </a:endParaRPr>
          </a:p>
          <a:p>
            <a:pPr>
              <a:lnSpc>
                <a:spcPct val="100000"/>
              </a:lnSpc>
              <a:spcBef>
                <a:spcPts val="40"/>
              </a:spcBef>
              <a:spcAft>
                <a:spcPts val="600"/>
              </a:spcAft>
            </a:pPr>
            <a:endParaRPr lang="en-US" dirty="0">
              <a:latin typeface="Proxima Nova Rg" panose="02000506030000020004" pitchFamily="2" charset="0"/>
              <a:cs typeface="Arial"/>
            </a:endParaRPr>
          </a:p>
          <a:p>
            <a:pPr marL="12700" marR="97790">
              <a:lnSpc>
                <a:spcPct val="100000"/>
              </a:lnSpc>
              <a:spcBef>
                <a:spcPts val="335"/>
              </a:spcBef>
              <a:tabLst>
                <a:tab pos="354965" algn="l"/>
                <a:tab pos="355600" algn="l"/>
              </a:tabLst>
            </a:pPr>
            <a:endParaRPr lang="en-US" sz="1400" dirty="0" smtClean="0">
              <a:latin typeface="Arial"/>
              <a:cs typeface="Arial"/>
            </a:endParaRPr>
          </a:p>
        </p:txBody>
      </p:sp>
      <p:sp>
        <p:nvSpPr>
          <p:cNvPr id="65" name="object 37"/>
          <p:cNvSpPr/>
          <p:nvPr/>
        </p:nvSpPr>
        <p:spPr>
          <a:xfrm rot="5400000">
            <a:off x="4892783" y="3846334"/>
            <a:ext cx="829324" cy="863671"/>
          </a:xfrm>
          <a:custGeom>
            <a:avLst/>
            <a:gdLst/>
            <a:ahLst/>
            <a:cxnLst/>
            <a:rect l="l" t="t" r="r" b="b"/>
            <a:pathLst>
              <a:path w="644525" h="754379">
                <a:moveTo>
                  <a:pt x="321564" y="0"/>
                </a:moveTo>
                <a:lnTo>
                  <a:pt x="0" y="319786"/>
                </a:lnTo>
                <a:lnTo>
                  <a:pt x="161290" y="319786"/>
                </a:lnTo>
                <a:lnTo>
                  <a:pt x="161290" y="754126"/>
                </a:lnTo>
                <a:lnTo>
                  <a:pt x="482726" y="754126"/>
                </a:lnTo>
                <a:lnTo>
                  <a:pt x="482726" y="319786"/>
                </a:lnTo>
                <a:lnTo>
                  <a:pt x="644525" y="319786"/>
                </a:lnTo>
                <a:lnTo>
                  <a:pt x="321564" y="0"/>
                </a:lnTo>
                <a:close/>
              </a:path>
            </a:pathLst>
          </a:custGeom>
          <a:solidFill>
            <a:srgbClr val="ACBDCA"/>
          </a:solidFill>
        </p:spPr>
        <p:txBody>
          <a:bodyPr wrap="square" lIns="0" tIns="0" rIns="0" bIns="0" rtlCol="0"/>
          <a:lstStyle/>
          <a:p>
            <a:endParaRPr dirty="0"/>
          </a:p>
        </p:txBody>
      </p:sp>
    </p:spTree>
    <p:extLst>
      <p:ext uri="{BB962C8B-B14F-4D97-AF65-F5344CB8AC3E}">
        <p14:creationId xmlns:p14="http://schemas.microsoft.com/office/powerpoint/2010/main" val="1713581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t>23</a:t>
            </a:fld>
            <a:endParaRPr lang="en-US" sz="800" dirty="0">
              <a:latin typeface="Proxima Nova Rg" panose="02000506030000020004" pitchFamily="2"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2"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&amp;</a:t>
            </a:r>
            <a:r>
              <a:rPr lang="en-US" sz="3600" b="1" dirty="0" smtClean="0">
                <a:solidFill>
                  <a:srgbClr val="FCB813"/>
                </a:solidFill>
                <a:latin typeface="Proxima Nova Rg" panose="02000506030000020004" pitchFamily="2" charset="0"/>
              </a:rPr>
              <a:t> </a:t>
            </a:r>
            <a:r>
              <a:rPr lang="en-US" sz="3600" b="1" dirty="0">
                <a:solidFill>
                  <a:srgbClr val="FCB813"/>
                </a:solidFill>
                <a:latin typeface="Proxima Nova Rg" panose="02000506030000020004" pitchFamily="2" charset="0"/>
              </a:rPr>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(UPC)</a:t>
            </a:r>
          </a:p>
        </p:txBody>
      </p:sp>
      <p:sp>
        <p:nvSpPr>
          <p:cNvPr id="21" name="object 7"/>
          <p:cNvSpPr txBox="1"/>
          <p:nvPr/>
        </p:nvSpPr>
        <p:spPr>
          <a:xfrm>
            <a:off x="392639" y="2595768"/>
            <a:ext cx="11366945" cy="3552254"/>
          </a:xfrm>
          <a:prstGeom prst="rect">
            <a:avLst/>
          </a:prstGeom>
        </p:spPr>
        <p:txBody>
          <a:bodyPr vert="horz" wrap="square" lIns="0" tIns="12700" rIns="0" bIns="0" rtlCol="0">
            <a:spAutoFit/>
          </a:bodyPr>
          <a:lstStyle/>
          <a:p>
            <a:pPr>
              <a:spcAft>
                <a:spcPts val="600"/>
              </a:spcAft>
            </a:pPr>
            <a:r>
              <a:rPr lang="en-US" sz="2000" dirty="0" smtClean="0">
                <a:latin typeface="Proxima Nova Rg" panose="02000506030000020004" pitchFamily="2" charset="0"/>
              </a:rPr>
              <a:t> Keep the Doctor Away:  Actions to consider taking </a:t>
            </a:r>
            <a:r>
              <a:rPr lang="en-US" sz="2000" b="1" dirty="0" smtClean="0">
                <a:latin typeface="Proxima Nova Rg" panose="02000506030000020004" pitchFamily="2" charset="0"/>
              </a:rPr>
              <a:t>NOW</a:t>
            </a:r>
            <a:r>
              <a:rPr lang="en-US" sz="2000" dirty="0" smtClean="0">
                <a:latin typeface="Proxima Nova Rg" panose="02000506030000020004" pitchFamily="2" charset="0"/>
              </a:rPr>
              <a:t> to stay </a:t>
            </a:r>
            <a:r>
              <a:rPr lang="en-US" sz="2000" dirty="0" err="1" smtClean="0">
                <a:latin typeface="Proxima Nova Rg" panose="02000506030000020004" pitchFamily="2" charset="0"/>
              </a:rPr>
              <a:t>a”head</a:t>
            </a:r>
            <a:r>
              <a:rPr lang="en-US" sz="2000" dirty="0" smtClean="0">
                <a:latin typeface="Proxima Nova Rg" panose="02000506030000020004" pitchFamily="2" charset="0"/>
              </a:rPr>
              <a:t>” of </a:t>
            </a:r>
            <a:r>
              <a:rPr lang="en-US" sz="2000" b="1" dirty="0" smtClean="0">
                <a:latin typeface="Proxima Nova Rg" panose="02000506030000020004" pitchFamily="2" charset="0"/>
              </a:rPr>
              <a:t>June 1, 2023</a:t>
            </a:r>
            <a:r>
              <a:rPr lang="en-US" sz="2000" dirty="0" smtClean="0">
                <a:latin typeface="Proxima Nova Rg" panose="02000506030000020004" pitchFamily="2" charset="0"/>
              </a:rPr>
              <a:t>:</a:t>
            </a:r>
            <a:endParaRPr lang="en-US" sz="2000" dirty="0">
              <a:latin typeface="Proxima Nova Rg" panose="02000506030000020004" pitchFamily="2" charset="0"/>
            </a:endParaRPr>
          </a:p>
          <a:p>
            <a:pPr marL="742950" lvl="1" indent="-285750">
              <a:spcAft>
                <a:spcPts val="600"/>
              </a:spcAft>
              <a:buFont typeface="Arial" panose="020B0604020202020204" pitchFamily="34" charset="0"/>
              <a:buChar char="•"/>
            </a:pPr>
            <a:r>
              <a:rPr lang="en-US" sz="2000" dirty="0">
                <a:latin typeface="Proxima Nova Rg" panose="02000506030000020004" pitchFamily="2" charset="0"/>
              </a:rPr>
              <a:t>Request delay of grant on any EP applications for which a UP is desired</a:t>
            </a:r>
          </a:p>
          <a:p>
            <a:pPr marL="742950" lvl="1" indent="-285750">
              <a:spcAft>
                <a:spcPts val="600"/>
              </a:spcAft>
              <a:buFont typeface="Arial" panose="020B0604020202020204" pitchFamily="34" charset="0"/>
              <a:buChar char="•"/>
            </a:pPr>
            <a:r>
              <a:rPr lang="en-US" sz="2000" dirty="0">
                <a:latin typeface="Proxima Nova Rg" panose="02000506030000020004" pitchFamily="2" charset="0"/>
              </a:rPr>
              <a:t>Ascertain all EP patents and applications eligible for UP/UPC protection</a:t>
            </a:r>
          </a:p>
          <a:p>
            <a:pPr marL="742950" lvl="1" indent="-285750">
              <a:spcAft>
                <a:spcPts val="600"/>
              </a:spcAft>
              <a:buFont typeface="Arial" panose="020B0604020202020204" pitchFamily="34" charset="0"/>
              <a:buChar char="•"/>
            </a:pPr>
            <a:r>
              <a:rPr lang="en-US" sz="2000" dirty="0">
                <a:latin typeface="Proxima Nova Rg" panose="02000506030000020004" pitchFamily="2" charset="0"/>
              </a:rPr>
              <a:t>Confirm proper assignee/proprietor/owner of UP/UPC-eligible patents and applications as required to file UP/UPC opt-out form</a:t>
            </a:r>
          </a:p>
          <a:p>
            <a:pPr marL="742950" lvl="1" indent="-285750">
              <a:spcAft>
                <a:spcPts val="600"/>
              </a:spcAft>
              <a:buFont typeface="Arial" panose="020B0604020202020204" pitchFamily="34" charset="0"/>
              <a:buChar char="•"/>
            </a:pPr>
            <a:r>
              <a:rPr lang="en-US" sz="2000" dirty="0">
                <a:latin typeface="Proxima Nova Rg" panose="02000506030000020004" pitchFamily="2" charset="0"/>
              </a:rPr>
              <a:t>File UP/UPC opt-out form in name of proper assignee/proprietor/owner </a:t>
            </a:r>
            <a:r>
              <a:rPr lang="en-US" sz="2000" dirty="0" smtClean="0">
                <a:latin typeface="Proxima Nova Rg" panose="02000506030000020004" pitchFamily="2" charset="0"/>
              </a:rPr>
              <a:t>as soon as possible to reduce likelihood of being haled </a:t>
            </a:r>
            <a:r>
              <a:rPr lang="en-US" sz="2000" dirty="0">
                <a:latin typeface="Proxima Nova Rg" panose="02000506030000020004" pitchFamily="2" charset="0"/>
              </a:rPr>
              <a:t>into UPC</a:t>
            </a:r>
          </a:p>
          <a:p>
            <a:pPr marL="742950" lvl="1" indent="-285750">
              <a:spcAft>
                <a:spcPts val="600"/>
              </a:spcAft>
              <a:buFont typeface="Arial" panose="020B0604020202020204" pitchFamily="34" charset="0"/>
              <a:buChar char="•"/>
            </a:pPr>
            <a:r>
              <a:rPr lang="en-US" sz="2000" dirty="0" smtClean="0">
                <a:latin typeface="Proxima Nova Rg" panose="02000506030000020004" pitchFamily="2" charset="0"/>
              </a:rPr>
              <a:t>Correct </a:t>
            </a:r>
            <a:r>
              <a:rPr lang="en-US" sz="2000" dirty="0">
                <a:latin typeface="Proxima Nova Rg" panose="02000506030000020004" pitchFamily="2" charset="0"/>
              </a:rPr>
              <a:t>EPO records regarding name of </a:t>
            </a:r>
            <a:r>
              <a:rPr lang="en-US" sz="2000" dirty="0" smtClean="0">
                <a:latin typeface="Proxima Nova Rg" panose="02000506030000020004" pitchFamily="2" charset="0"/>
              </a:rPr>
              <a:t>correct patent assignee/proprietor/owner </a:t>
            </a:r>
            <a:r>
              <a:rPr lang="en-US" sz="2000" dirty="0">
                <a:latin typeface="Proxima Nova Rg" panose="02000506030000020004" pitchFamily="2" charset="0"/>
              </a:rPr>
              <a:t>in order to </a:t>
            </a:r>
            <a:r>
              <a:rPr lang="en-US" sz="2000" dirty="0" smtClean="0">
                <a:latin typeface="Proxima Nova Rg" panose="02000506030000020004" pitchFamily="2" charset="0"/>
              </a:rPr>
              <a:t>properly file request for Registration of Unitary </a:t>
            </a:r>
            <a:r>
              <a:rPr lang="en-US" sz="2000" dirty="0">
                <a:latin typeface="Proxima Nova Rg" panose="02000506030000020004" pitchFamily="2" charset="0"/>
              </a:rPr>
              <a:t>E</a:t>
            </a:r>
            <a:r>
              <a:rPr lang="en-US" sz="2000" dirty="0" smtClean="0">
                <a:latin typeface="Proxima Nova Rg" panose="02000506030000020004" pitchFamily="2" charset="0"/>
              </a:rPr>
              <a:t>ffect </a:t>
            </a:r>
            <a:r>
              <a:rPr lang="en-US" sz="2000" dirty="0">
                <a:latin typeface="Proxima Nova Rg" panose="02000506030000020004" pitchFamily="2" charset="0"/>
              </a:rPr>
              <a:t>to obtain </a:t>
            </a:r>
            <a:r>
              <a:rPr lang="en-US" sz="2000" dirty="0" smtClean="0">
                <a:latin typeface="Proxima Nova Rg" panose="02000506030000020004" pitchFamily="2" charset="0"/>
              </a:rPr>
              <a:t>UP</a:t>
            </a:r>
          </a:p>
          <a:p>
            <a:pPr marL="742950" lvl="1" indent="-285750">
              <a:spcAft>
                <a:spcPts val="600"/>
              </a:spcAft>
              <a:buFont typeface="Arial" panose="020B0604020202020204" pitchFamily="34" charset="0"/>
              <a:buChar char="•"/>
            </a:pPr>
            <a:r>
              <a:rPr lang="en-US" sz="2000" dirty="0" smtClean="0">
                <a:latin typeface="Proxima Nova Rg" panose="02000506030000020004" pitchFamily="2" charset="0"/>
              </a:rPr>
              <a:t>File </a:t>
            </a:r>
            <a:r>
              <a:rPr lang="en-US" sz="2000" dirty="0">
                <a:latin typeface="Proxima Nova Rg" panose="02000506030000020004" pitchFamily="2" charset="0"/>
              </a:rPr>
              <a:t>early </a:t>
            </a:r>
            <a:r>
              <a:rPr lang="en-US" sz="2000" dirty="0" smtClean="0">
                <a:latin typeface="Proxima Nova Rg" panose="02000506030000020004" pitchFamily="2" charset="0"/>
              </a:rPr>
              <a:t>Requests </a:t>
            </a:r>
            <a:r>
              <a:rPr lang="en-US" sz="2000" dirty="0">
                <a:latin typeface="Proxima Nova Rg" panose="02000506030000020004" pitchFamily="2" charset="0"/>
              </a:rPr>
              <a:t>for UP to have immediate </a:t>
            </a:r>
            <a:r>
              <a:rPr lang="en-US" sz="2000" dirty="0" smtClean="0">
                <a:latin typeface="Proxima Nova Rg" panose="02000506030000020004" pitchFamily="2" charset="0"/>
              </a:rPr>
              <a:t>effect (if all formalities in order)</a:t>
            </a:r>
            <a:endParaRPr lang="en-US" sz="2000" dirty="0">
              <a:latin typeface="Proxima Nova Rg" panose="02000506030000020004" pitchFamily="2" charset="0"/>
            </a:endParaRPr>
          </a:p>
        </p:txBody>
      </p:sp>
      <p:pic>
        <p:nvPicPr>
          <p:cNvPr id="62" name="Picture 61"/>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0071263" y="673236"/>
            <a:ext cx="894603" cy="898967"/>
          </a:xfrm>
          <a:prstGeom prst="rect">
            <a:avLst/>
          </a:prstGeom>
        </p:spPr>
      </p:pic>
      <p:sp>
        <p:nvSpPr>
          <p:cNvPr id="63" name="Rectangle 62"/>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774444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roxima Nova Rg" panose="02000506030000020004" pitchFamily="2"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Rg" panose="02000506030000020004" pitchFamily="2" charset="0"/>
              </a:rPr>
              <a:t>btlaw.com </a:t>
            </a:r>
            <a:r>
              <a:rPr lang="en-US" sz="800" dirty="0" smtClean="0">
                <a:latin typeface="Proxima Nova Rg" panose="02000506030000020004" pitchFamily="2" charset="0"/>
              </a:rPr>
              <a:t> |  </a:t>
            </a:r>
            <a:fld id="{DA681C4A-6580-4DEA-A240-B18B8B5C8A4D}" type="slidenum">
              <a:rPr lang="en-US" sz="800" smtClean="0">
                <a:latin typeface="Proxima Nova Rg" panose="02000506030000020004" pitchFamily="2" charset="0"/>
              </a:rPr>
              <a:pPr/>
              <a:t>24</a:t>
            </a:fld>
            <a:endParaRPr lang="en-US" sz="800" dirty="0">
              <a:latin typeface="Proxima Nova Rg" panose="02000506030000020004" pitchFamily="2"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2" charset="0"/>
            </a:endParaRPr>
          </a:p>
        </p:txBody>
      </p:sp>
      <p:sp>
        <p:nvSpPr>
          <p:cNvPr id="2" name="TextBox 1"/>
          <p:cNvSpPr txBox="1"/>
          <p:nvPr/>
        </p:nvSpPr>
        <p:spPr>
          <a:xfrm>
            <a:off x="1522029" y="799554"/>
            <a:ext cx="8461013" cy="1200329"/>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The European Unitary Patent (UP) &amp;</a:t>
            </a:r>
            <a:r>
              <a:rPr lang="en-US" sz="3600" b="1" dirty="0" smtClean="0">
                <a:solidFill>
                  <a:srgbClr val="FCB813"/>
                </a:solidFill>
                <a:latin typeface="Proxima Nova Rg" panose="02000506030000020004" pitchFamily="2" charset="0"/>
              </a:rPr>
              <a:t> </a:t>
            </a:r>
            <a:r>
              <a:rPr lang="en-US" sz="3600" b="1" dirty="0">
                <a:solidFill>
                  <a:srgbClr val="FCB813"/>
                </a:solidFill>
                <a:latin typeface="Proxima Nova Rg" panose="02000506030000020004" pitchFamily="2" charset="0"/>
              </a:rPr>
              <a:t/>
            </a:r>
            <a:br>
              <a:rPr lang="en-US" sz="3600" b="1" dirty="0">
                <a:solidFill>
                  <a:srgbClr val="FCB813"/>
                </a:solidFill>
                <a:latin typeface="Proxima Nova Rg" panose="02000506030000020004" pitchFamily="2" charset="0"/>
              </a:rPr>
            </a:br>
            <a:r>
              <a:rPr lang="en-US" sz="3600" b="1" dirty="0">
                <a:solidFill>
                  <a:srgbClr val="FCB813"/>
                </a:solidFill>
                <a:latin typeface="Proxima Nova Rg" panose="02000506030000020004" pitchFamily="2" charset="0"/>
              </a:rPr>
              <a:t>The Unified Patent Court (UPC)</a:t>
            </a:r>
          </a:p>
        </p:txBody>
      </p:sp>
      <p:sp>
        <p:nvSpPr>
          <p:cNvPr id="13" name="object 3"/>
          <p:cNvSpPr/>
          <p:nvPr/>
        </p:nvSpPr>
        <p:spPr>
          <a:xfrm>
            <a:off x="1292615" y="4570819"/>
            <a:ext cx="9547116" cy="1896057"/>
          </a:xfrm>
          <a:custGeom>
            <a:avLst/>
            <a:gdLst/>
            <a:ahLst/>
            <a:cxnLst/>
            <a:rect l="l" t="t" r="r" b="b"/>
            <a:pathLst>
              <a:path w="8252459" h="2171700">
                <a:moveTo>
                  <a:pt x="8252206" y="0"/>
                </a:moveTo>
                <a:lnTo>
                  <a:pt x="0" y="0"/>
                </a:lnTo>
                <a:lnTo>
                  <a:pt x="0" y="2171699"/>
                </a:lnTo>
                <a:lnTo>
                  <a:pt x="8252206" y="2171699"/>
                </a:lnTo>
                <a:lnTo>
                  <a:pt x="8252206" y="0"/>
                </a:lnTo>
                <a:close/>
              </a:path>
            </a:pathLst>
          </a:custGeom>
          <a:solidFill>
            <a:schemeClr val="tx1">
              <a:lumMod val="65000"/>
              <a:lumOff val="35000"/>
            </a:schemeClr>
          </a:solidFill>
          <a:ln>
            <a:solidFill>
              <a:schemeClr val="tx1">
                <a:lumMod val="65000"/>
                <a:lumOff val="35000"/>
              </a:schemeClr>
            </a:solidFill>
          </a:ln>
        </p:spPr>
        <p:txBody>
          <a:bodyPr wrap="square" lIns="0" tIns="0" rIns="0" bIns="0" rtlCol="0"/>
          <a:lstStyle/>
          <a:p>
            <a:endParaRPr dirty="0">
              <a:latin typeface="Proxima Nova Rg" panose="02000506030000020004" pitchFamily="2" charset="0"/>
            </a:endParaRPr>
          </a:p>
        </p:txBody>
      </p:sp>
      <p:sp>
        <p:nvSpPr>
          <p:cNvPr id="14" name="object 4"/>
          <p:cNvSpPr txBox="1"/>
          <p:nvPr/>
        </p:nvSpPr>
        <p:spPr>
          <a:xfrm>
            <a:off x="1995616" y="5203966"/>
            <a:ext cx="2406550" cy="1262910"/>
          </a:xfrm>
          <a:prstGeom prst="rect">
            <a:avLst/>
          </a:prstGeom>
        </p:spPr>
        <p:txBody>
          <a:bodyPr vert="horz" wrap="square" lIns="0" tIns="40005" rIns="0" bIns="0" rtlCol="0">
            <a:spAutoFit/>
          </a:bodyPr>
          <a:lstStyle/>
          <a:p>
            <a:pPr marL="12700">
              <a:lnSpc>
                <a:spcPct val="100000"/>
              </a:lnSpc>
              <a:spcBef>
                <a:spcPts val="315"/>
              </a:spcBef>
            </a:pPr>
            <a:r>
              <a:rPr sz="1800" b="1" dirty="0">
                <a:solidFill>
                  <a:srgbClr val="FFFFFF"/>
                </a:solidFill>
                <a:latin typeface="Proxima Nova Rg" panose="02000506030000020004" pitchFamily="2" charset="0"/>
                <a:cs typeface="Arial"/>
              </a:rPr>
              <a:t>Central</a:t>
            </a:r>
            <a:r>
              <a:rPr sz="1800" b="1" spc="-80" dirty="0">
                <a:solidFill>
                  <a:srgbClr val="FFFFFF"/>
                </a:solidFill>
                <a:latin typeface="Proxima Nova Rg" panose="02000506030000020004" pitchFamily="2" charset="0"/>
                <a:cs typeface="Arial"/>
              </a:rPr>
              <a:t> </a:t>
            </a:r>
            <a:r>
              <a:rPr lang="en-US" sz="1800" b="1" spc="-10" dirty="0" smtClean="0">
                <a:solidFill>
                  <a:srgbClr val="FFFFFF"/>
                </a:solidFill>
                <a:latin typeface="Proxima Nova Rg" panose="02000506030000020004" pitchFamily="2" charset="0"/>
                <a:cs typeface="Arial"/>
              </a:rPr>
              <a:t>- Revocation</a:t>
            </a:r>
            <a:endParaRPr sz="1800" dirty="0">
              <a:latin typeface="Proxima Nova Rg" panose="02000506030000020004" pitchFamily="2" charset="0"/>
              <a:cs typeface="Arial"/>
            </a:endParaRPr>
          </a:p>
          <a:p>
            <a:pPr marL="12700" marR="1164590">
              <a:lnSpc>
                <a:spcPct val="109300"/>
              </a:lnSpc>
              <a:spcBef>
                <a:spcPts val="15"/>
              </a:spcBef>
            </a:pPr>
            <a:r>
              <a:rPr lang="en-US" sz="1400" spc="-20" dirty="0" smtClean="0">
                <a:solidFill>
                  <a:srgbClr val="FFFFFF"/>
                </a:solidFill>
                <a:latin typeface="Proxima Nova Rg" panose="02000506030000020004" pitchFamily="2" charset="0"/>
                <a:cs typeface="Arial"/>
              </a:rPr>
              <a:t>FR (</a:t>
            </a:r>
            <a:r>
              <a:rPr sz="1400" spc="-20" dirty="0" smtClean="0">
                <a:solidFill>
                  <a:srgbClr val="FFFFFF"/>
                </a:solidFill>
                <a:latin typeface="Proxima Nova Rg" panose="02000506030000020004" pitchFamily="2" charset="0"/>
                <a:cs typeface="Arial"/>
              </a:rPr>
              <a:t>Paris</a:t>
            </a:r>
            <a:r>
              <a:rPr lang="en-US" sz="1400" spc="-20" dirty="0" smtClean="0">
                <a:solidFill>
                  <a:srgbClr val="FFFFFF"/>
                </a:solidFill>
                <a:latin typeface="Proxima Nova Rg" panose="02000506030000020004" pitchFamily="2" charset="0"/>
                <a:cs typeface="Arial"/>
              </a:rPr>
              <a:t>), DE (</a:t>
            </a:r>
            <a:r>
              <a:rPr sz="1400" spc="-10" dirty="0" smtClean="0">
                <a:solidFill>
                  <a:srgbClr val="FFFFFF"/>
                </a:solidFill>
                <a:latin typeface="Proxima Nova Rg" panose="02000506030000020004" pitchFamily="2" charset="0"/>
                <a:cs typeface="Arial"/>
              </a:rPr>
              <a:t>Munich</a:t>
            </a:r>
            <a:r>
              <a:rPr lang="en-US" sz="1400" spc="-10" dirty="0" smtClean="0">
                <a:solidFill>
                  <a:srgbClr val="FFFFFF"/>
                </a:solidFill>
                <a:latin typeface="Proxima Nova Rg" panose="02000506030000020004" pitchFamily="2" charset="0"/>
                <a:cs typeface="Arial"/>
              </a:rPr>
              <a:t>), and another</a:t>
            </a:r>
            <a:endParaRPr sz="1400" dirty="0">
              <a:latin typeface="Proxima Nova Rg" panose="02000506030000020004" pitchFamily="2" charset="0"/>
              <a:cs typeface="Arial"/>
            </a:endParaRPr>
          </a:p>
          <a:p>
            <a:pPr marL="12700">
              <a:lnSpc>
                <a:spcPct val="100000"/>
              </a:lnSpc>
              <a:spcBef>
                <a:spcPts val="170"/>
              </a:spcBef>
            </a:pPr>
            <a:endParaRPr sz="1400" dirty="0">
              <a:latin typeface="Proxima Nova Rg" panose="02000506030000020004" pitchFamily="2" charset="0"/>
              <a:cs typeface="Arial"/>
            </a:endParaRPr>
          </a:p>
        </p:txBody>
      </p:sp>
      <p:sp>
        <p:nvSpPr>
          <p:cNvPr id="15" name="object 5"/>
          <p:cNvSpPr txBox="1"/>
          <p:nvPr/>
        </p:nvSpPr>
        <p:spPr>
          <a:xfrm>
            <a:off x="4505515" y="5652468"/>
            <a:ext cx="3440196" cy="581044"/>
          </a:xfrm>
          <a:prstGeom prst="rect">
            <a:avLst/>
          </a:prstGeom>
        </p:spPr>
        <p:txBody>
          <a:bodyPr vert="horz" wrap="square" lIns="0" tIns="43180" rIns="0" bIns="0" rtlCol="0">
            <a:spAutoFit/>
          </a:bodyPr>
          <a:lstStyle/>
          <a:p>
            <a:pPr marL="12700" marR="544830">
              <a:lnSpc>
                <a:spcPts val="1939"/>
              </a:lnSpc>
              <a:spcBef>
                <a:spcPts val="340"/>
              </a:spcBef>
            </a:pPr>
            <a:r>
              <a:rPr sz="1800" b="1" spc="-10" dirty="0">
                <a:solidFill>
                  <a:srgbClr val="FFFFFF"/>
                </a:solidFill>
                <a:latin typeface="Proxima Nova Rg" panose="02000506030000020004" pitchFamily="2" charset="0"/>
                <a:cs typeface="Arial"/>
              </a:rPr>
              <a:t>Regional </a:t>
            </a:r>
            <a:r>
              <a:rPr lang="en-US" sz="1800" b="1" spc="-10" dirty="0" smtClean="0">
                <a:solidFill>
                  <a:srgbClr val="FFFFFF"/>
                </a:solidFill>
                <a:latin typeface="Proxima Nova Rg" panose="02000506030000020004" pitchFamily="2" charset="0"/>
                <a:cs typeface="Arial"/>
              </a:rPr>
              <a:t> - Infringement</a:t>
            </a:r>
          </a:p>
          <a:p>
            <a:pPr marL="12700" marR="544830">
              <a:lnSpc>
                <a:spcPts val="1939"/>
              </a:lnSpc>
              <a:spcBef>
                <a:spcPts val="340"/>
              </a:spcBef>
            </a:pPr>
            <a:r>
              <a:rPr sz="1400" i="1" spc="-10" dirty="0" smtClean="0">
                <a:solidFill>
                  <a:srgbClr val="FFFFFF"/>
                </a:solidFill>
                <a:latin typeface="Proxima Nova Rg" panose="02000506030000020004" pitchFamily="2" charset="0"/>
                <a:cs typeface="Arial"/>
              </a:rPr>
              <a:t>Nordic-</a:t>
            </a:r>
            <a:r>
              <a:rPr sz="1400" i="1" dirty="0" smtClean="0">
                <a:solidFill>
                  <a:srgbClr val="FFFFFF"/>
                </a:solidFill>
                <a:latin typeface="Proxima Nova Rg" panose="02000506030000020004" pitchFamily="2" charset="0"/>
                <a:cs typeface="Arial"/>
              </a:rPr>
              <a:t>Baltic</a:t>
            </a:r>
            <a:r>
              <a:rPr sz="1400" i="1" spc="30" dirty="0" smtClean="0">
                <a:solidFill>
                  <a:srgbClr val="FFFFFF"/>
                </a:solidFill>
                <a:latin typeface="Proxima Nova Rg" panose="02000506030000020004" pitchFamily="2" charset="0"/>
                <a:cs typeface="Arial"/>
              </a:rPr>
              <a:t> </a:t>
            </a:r>
            <a:r>
              <a:rPr sz="1400" i="1" spc="-10" dirty="0" smtClean="0">
                <a:solidFill>
                  <a:srgbClr val="FFFFFF"/>
                </a:solidFill>
                <a:latin typeface="Proxima Nova Rg" panose="02000506030000020004" pitchFamily="2" charset="0"/>
                <a:cs typeface="Arial"/>
              </a:rPr>
              <a:t>Group</a:t>
            </a:r>
            <a:r>
              <a:rPr lang="en-US" sz="1400" i="1" spc="-10" dirty="0" smtClean="0">
                <a:solidFill>
                  <a:srgbClr val="FFFFFF"/>
                </a:solidFill>
                <a:latin typeface="Proxima Nova Rg" panose="02000506030000020004" pitchFamily="2" charset="0"/>
                <a:cs typeface="Arial"/>
              </a:rPr>
              <a:t>, </a:t>
            </a:r>
            <a:r>
              <a:rPr lang="en-US" sz="1400" dirty="0" smtClean="0">
                <a:solidFill>
                  <a:srgbClr val="FFFFFF"/>
                </a:solidFill>
                <a:latin typeface="Proxima Nova Rg" panose="02000506030000020004" pitchFamily="2" charset="0"/>
                <a:cs typeface="Arial"/>
              </a:rPr>
              <a:t>SE, EE, LT, LV</a:t>
            </a:r>
            <a:endParaRPr sz="1400" dirty="0">
              <a:latin typeface="Proxima Nova Rg" panose="02000506030000020004" pitchFamily="2" charset="0"/>
              <a:cs typeface="Arial"/>
            </a:endParaRPr>
          </a:p>
        </p:txBody>
      </p:sp>
      <p:sp>
        <p:nvSpPr>
          <p:cNvPr id="16" name="object 6"/>
          <p:cNvSpPr txBox="1"/>
          <p:nvPr/>
        </p:nvSpPr>
        <p:spPr>
          <a:xfrm>
            <a:off x="7615658" y="5266419"/>
            <a:ext cx="3386135" cy="1040670"/>
          </a:xfrm>
          <a:prstGeom prst="rect">
            <a:avLst/>
          </a:prstGeom>
        </p:spPr>
        <p:txBody>
          <a:bodyPr vert="horz" wrap="square" lIns="0" tIns="40005" rIns="0" bIns="0" rtlCol="0">
            <a:spAutoFit/>
          </a:bodyPr>
          <a:lstStyle/>
          <a:p>
            <a:pPr marL="12700">
              <a:lnSpc>
                <a:spcPct val="100000"/>
              </a:lnSpc>
              <a:spcBef>
                <a:spcPts val="315"/>
              </a:spcBef>
            </a:pPr>
            <a:r>
              <a:rPr sz="1800" b="1" dirty="0">
                <a:solidFill>
                  <a:srgbClr val="FFFFFF"/>
                </a:solidFill>
                <a:latin typeface="Proxima Nova Rg" panose="02000506030000020004" pitchFamily="2" charset="0"/>
                <a:cs typeface="Arial"/>
              </a:rPr>
              <a:t>Local</a:t>
            </a:r>
            <a:r>
              <a:rPr sz="1800" b="1" spc="-90" dirty="0">
                <a:solidFill>
                  <a:srgbClr val="FFFFFF"/>
                </a:solidFill>
                <a:latin typeface="Proxima Nova Rg" panose="02000506030000020004" pitchFamily="2" charset="0"/>
                <a:cs typeface="Arial"/>
              </a:rPr>
              <a:t> </a:t>
            </a:r>
            <a:r>
              <a:rPr lang="en-US" sz="1800" b="1" spc="-90" dirty="0" smtClean="0">
                <a:solidFill>
                  <a:srgbClr val="FFFFFF"/>
                </a:solidFill>
                <a:latin typeface="Proxima Nova Rg" panose="02000506030000020004" pitchFamily="2" charset="0"/>
                <a:cs typeface="Arial"/>
              </a:rPr>
              <a:t> - Infringement</a:t>
            </a:r>
          </a:p>
          <a:p>
            <a:pPr marL="12700">
              <a:lnSpc>
                <a:spcPct val="100000"/>
              </a:lnSpc>
              <a:spcBef>
                <a:spcPts val="315"/>
              </a:spcBef>
            </a:pPr>
            <a:r>
              <a:rPr lang="en-US" sz="1400" dirty="0" smtClean="0">
                <a:solidFill>
                  <a:srgbClr val="FFFFFF"/>
                </a:solidFill>
                <a:latin typeface="Proxima Nova Rg" panose="02000506030000020004" pitchFamily="2" charset="0"/>
                <a:cs typeface="Arial"/>
              </a:rPr>
              <a:t>FR</a:t>
            </a:r>
            <a:r>
              <a:rPr sz="1400" spc="-30" dirty="0" smtClean="0">
                <a:solidFill>
                  <a:srgbClr val="FFFFFF"/>
                </a:solidFill>
                <a:latin typeface="Proxima Nova Rg" panose="02000506030000020004" pitchFamily="2" charset="0"/>
                <a:cs typeface="Arial"/>
              </a:rPr>
              <a:t> </a:t>
            </a:r>
            <a:r>
              <a:rPr sz="1400" dirty="0">
                <a:solidFill>
                  <a:srgbClr val="FFFFFF"/>
                </a:solidFill>
                <a:latin typeface="Proxima Nova Rg" panose="02000506030000020004" pitchFamily="2" charset="0"/>
                <a:cs typeface="Arial"/>
              </a:rPr>
              <a:t>(Paris),</a:t>
            </a:r>
            <a:r>
              <a:rPr sz="1400" spc="-35" dirty="0">
                <a:solidFill>
                  <a:srgbClr val="FFFFFF"/>
                </a:solidFill>
                <a:latin typeface="Proxima Nova Rg" panose="02000506030000020004" pitchFamily="2" charset="0"/>
                <a:cs typeface="Arial"/>
              </a:rPr>
              <a:t> </a:t>
            </a:r>
            <a:r>
              <a:rPr lang="en-US" sz="1400" spc="-10" dirty="0" smtClean="0">
                <a:solidFill>
                  <a:srgbClr val="FFFFFF"/>
                </a:solidFill>
                <a:latin typeface="Proxima Nova Rg" panose="02000506030000020004" pitchFamily="2" charset="0"/>
                <a:cs typeface="Arial"/>
              </a:rPr>
              <a:t>DE</a:t>
            </a:r>
            <a:r>
              <a:rPr sz="1400" spc="-10" dirty="0" smtClean="0">
                <a:solidFill>
                  <a:srgbClr val="FFFFFF"/>
                </a:solidFill>
                <a:latin typeface="Proxima Nova Rg" panose="02000506030000020004" pitchFamily="2" charset="0"/>
                <a:cs typeface="Arial"/>
              </a:rPr>
              <a:t> </a:t>
            </a:r>
            <a:r>
              <a:rPr sz="1400" dirty="0">
                <a:solidFill>
                  <a:srgbClr val="FFFFFF"/>
                </a:solidFill>
                <a:latin typeface="Proxima Nova Rg" panose="02000506030000020004" pitchFamily="2" charset="0"/>
                <a:cs typeface="Arial"/>
              </a:rPr>
              <a:t>(Düsseldorf,</a:t>
            </a:r>
            <a:r>
              <a:rPr sz="1400" spc="-65" dirty="0">
                <a:solidFill>
                  <a:srgbClr val="FFFFFF"/>
                </a:solidFill>
                <a:latin typeface="Proxima Nova Rg" panose="02000506030000020004" pitchFamily="2" charset="0"/>
                <a:cs typeface="Arial"/>
              </a:rPr>
              <a:t> </a:t>
            </a:r>
            <a:r>
              <a:rPr sz="1400" dirty="0">
                <a:solidFill>
                  <a:srgbClr val="FFFFFF"/>
                </a:solidFill>
                <a:latin typeface="Proxima Nova Rg" panose="02000506030000020004" pitchFamily="2" charset="0"/>
                <a:cs typeface="Arial"/>
              </a:rPr>
              <a:t>Mannheim,</a:t>
            </a:r>
            <a:r>
              <a:rPr sz="1400" spc="-40" dirty="0">
                <a:solidFill>
                  <a:srgbClr val="FFFFFF"/>
                </a:solidFill>
                <a:latin typeface="Proxima Nova Rg" panose="02000506030000020004" pitchFamily="2" charset="0"/>
                <a:cs typeface="Arial"/>
              </a:rPr>
              <a:t> </a:t>
            </a:r>
            <a:r>
              <a:rPr sz="1400" spc="-10" dirty="0" smtClean="0">
                <a:solidFill>
                  <a:srgbClr val="FFFFFF"/>
                </a:solidFill>
                <a:latin typeface="Proxima Nova Rg" panose="02000506030000020004" pitchFamily="2" charset="0"/>
                <a:cs typeface="Arial"/>
              </a:rPr>
              <a:t>Munich,</a:t>
            </a:r>
            <a:r>
              <a:rPr lang="en-US" sz="1400" spc="-10" dirty="0" smtClean="0">
                <a:solidFill>
                  <a:srgbClr val="FFFFFF"/>
                </a:solidFill>
                <a:latin typeface="Proxima Nova Rg" panose="02000506030000020004" pitchFamily="2" charset="0"/>
                <a:cs typeface="Arial"/>
              </a:rPr>
              <a:t> </a:t>
            </a:r>
            <a:r>
              <a:rPr sz="1400" spc="-10" dirty="0" smtClean="0">
                <a:solidFill>
                  <a:srgbClr val="FFFFFF"/>
                </a:solidFill>
                <a:latin typeface="Proxima Nova Rg" panose="02000506030000020004" pitchFamily="2" charset="0"/>
                <a:cs typeface="Arial"/>
              </a:rPr>
              <a:t>Hamburg</a:t>
            </a:r>
            <a:r>
              <a:rPr sz="1400" spc="-10" dirty="0">
                <a:solidFill>
                  <a:srgbClr val="FFFFFF"/>
                </a:solidFill>
                <a:latin typeface="Proxima Nova Rg" panose="02000506030000020004" pitchFamily="2" charset="0"/>
                <a:cs typeface="Arial"/>
              </a:rPr>
              <a:t>),</a:t>
            </a:r>
            <a:r>
              <a:rPr sz="1400" spc="-95" dirty="0">
                <a:solidFill>
                  <a:srgbClr val="FFFFFF"/>
                </a:solidFill>
                <a:latin typeface="Proxima Nova Rg" panose="02000506030000020004" pitchFamily="2" charset="0"/>
                <a:cs typeface="Arial"/>
              </a:rPr>
              <a:t> </a:t>
            </a:r>
            <a:r>
              <a:rPr lang="en-US" sz="1400" dirty="0" smtClean="0">
                <a:solidFill>
                  <a:srgbClr val="FFFFFF"/>
                </a:solidFill>
                <a:latin typeface="Proxima Nova Rg" panose="02000506030000020004" pitchFamily="2" charset="0"/>
                <a:cs typeface="Arial"/>
              </a:rPr>
              <a:t>AT</a:t>
            </a:r>
            <a:r>
              <a:rPr sz="1400" dirty="0" smtClean="0">
                <a:solidFill>
                  <a:srgbClr val="FFFFFF"/>
                </a:solidFill>
                <a:latin typeface="Proxima Nova Rg" panose="02000506030000020004" pitchFamily="2" charset="0"/>
                <a:cs typeface="Arial"/>
              </a:rPr>
              <a:t>,</a:t>
            </a:r>
            <a:r>
              <a:rPr sz="1400" spc="-10" dirty="0" smtClean="0">
                <a:solidFill>
                  <a:srgbClr val="FFFFFF"/>
                </a:solidFill>
                <a:latin typeface="Proxima Nova Rg" panose="02000506030000020004" pitchFamily="2" charset="0"/>
                <a:cs typeface="Arial"/>
              </a:rPr>
              <a:t> </a:t>
            </a:r>
            <a:r>
              <a:rPr lang="en-US" sz="1400" dirty="0" smtClean="0">
                <a:solidFill>
                  <a:srgbClr val="FFFFFF"/>
                </a:solidFill>
                <a:latin typeface="Proxima Nova Rg" panose="02000506030000020004" pitchFamily="2" charset="0"/>
                <a:cs typeface="Arial"/>
              </a:rPr>
              <a:t>BE</a:t>
            </a:r>
            <a:r>
              <a:rPr sz="1400" dirty="0" smtClean="0">
                <a:solidFill>
                  <a:srgbClr val="FFFFFF"/>
                </a:solidFill>
                <a:latin typeface="Proxima Nova Rg" panose="02000506030000020004" pitchFamily="2" charset="0"/>
                <a:cs typeface="Arial"/>
              </a:rPr>
              <a:t>, </a:t>
            </a:r>
            <a:r>
              <a:rPr lang="en-US" sz="1400" spc="-10" dirty="0" smtClean="0">
                <a:solidFill>
                  <a:srgbClr val="FFFFFF"/>
                </a:solidFill>
                <a:latin typeface="Proxima Nova Rg" panose="02000506030000020004" pitchFamily="2" charset="0"/>
                <a:cs typeface="Arial"/>
              </a:rPr>
              <a:t>DK, FI, IT, NL,</a:t>
            </a:r>
          </a:p>
          <a:p>
            <a:pPr marL="12700">
              <a:lnSpc>
                <a:spcPct val="100000"/>
              </a:lnSpc>
              <a:spcBef>
                <a:spcPts val="315"/>
              </a:spcBef>
            </a:pPr>
            <a:r>
              <a:rPr lang="en-US" sz="1400" spc="-10" dirty="0" smtClean="0">
                <a:solidFill>
                  <a:srgbClr val="FFFFFF"/>
                </a:solidFill>
                <a:latin typeface="Proxima Nova Rg" panose="02000506030000020004" pitchFamily="2" charset="0"/>
                <a:cs typeface="Arial"/>
              </a:rPr>
              <a:t> PT, SI</a:t>
            </a:r>
            <a:endParaRPr sz="1400" dirty="0">
              <a:latin typeface="Proxima Nova Rg" panose="02000506030000020004" pitchFamily="2" charset="0"/>
              <a:cs typeface="Arial"/>
            </a:endParaRPr>
          </a:p>
        </p:txBody>
      </p:sp>
      <p:sp>
        <p:nvSpPr>
          <p:cNvPr id="18" name="object 7"/>
          <p:cNvSpPr txBox="1"/>
          <p:nvPr/>
        </p:nvSpPr>
        <p:spPr>
          <a:xfrm>
            <a:off x="4263595" y="4729184"/>
            <a:ext cx="3996017" cy="380873"/>
          </a:xfrm>
          <a:prstGeom prst="rect">
            <a:avLst/>
          </a:prstGeom>
        </p:spPr>
        <p:txBody>
          <a:bodyPr vert="horz" wrap="square" lIns="0" tIns="11430" rIns="0" bIns="0" rtlCol="0">
            <a:spAutoFit/>
          </a:bodyPr>
          <a:lstStyle/>
          <a:p>
            <a:pPr marL="12700">
              <a:lnSpc>
                <a:spcPct val="100000"/>
              </a:lnSpc>
              <a:spcBef>
                <a:spcPts val="90"/>
              </a:spcBef>
            </a:pPr>
            <a:r>
              <a:rPr sz="2400" dirty="0">
                <a:solidFill>
                  <a:srgbClr val="FFFFFF"/>
                </a:solidFill>
                <a:latin typeface="Proxima Nova Rg" panose="02000506030000020004" pitchFamily="2" charset="0"/>
                <a:cs typeface="Arial"/>
              </a:rPr>
              <a:t>UPC</a:t>
            </a:r>
            <a:r>
              <a:rPr sz="2400" spc="-40" dirty="0">
                <a:solidFill>
                  <a:srgbClr val="FFFFFF"/>
                </a:solidFill>
                <a:latin typeface="Proxima Nova Rg" panose="02000506030000020004" pitchFamily="2" charset="0"/>
                <a:cs typeface="Arial"/>
              </a:rPr>
              <a:t> </a:t>
            </a:r>
            <a:r>
              <a:rPr sz="2400" dirty="0">
                <a:solidFill>
                  <a:srgbClr val="FFFFFF"/>
                </a:solidFill>
                <a:latin typeface="Proxima Nova Rg" panose="02000506030000020004" pitchFamily="2" charset="0"/>
                <a:cs typeface="Arial"/>
              </a:rPr>
              <a:t>Court</a:t>
            </a:r>
            <a:r>
              <a:rPr sz="2400" spc="-40" dirty="0">
                <a:solidFill>
                  <a:srgbClr val="FFFFFF"/>
                </a:solidFill>
                <a:latin typeface="Proxima Nova Rg" panose="02000506030000020004" pitchFamily="2" charset="0"/>
                <a:cs typeface="Arial"/>
              </a:rPr>
              <a:t> </a:t>
            </a:r>
            <a:r>
              <a:rPr sz="2400" dirty="0">
                <a:solidFill>
                  <a:srgbClr val="FFFFFF"/>
                </a:solidFill>
                <a:latin typeface="Proxima Nova Rg" panose="02000506030000020004" pitchFamily="2" charset="0"/>
                <a:cs typeface="Arial"/>
              </a:rPr>
              <a:t>of</a:t>
            </a:r>
            <a:r>
              <a:rPr sz="2400" spc="-50" dirty="0">
                <a:solidFill>
                  <a:srgbClr val="FFFFFF"/>
                </a:solidFill>
                <a:latin typeface="Proxima Nova Rg" panose="02000506030000020004" pitchFamily="2" charset="0"/>
                <a:cs typeface="Arial"/>
              </a:rPr>
              <a:t> </a:t>
            </a:r>
            <a:r>
              <a:rPr sz="2400" dirty="0">
                <a:solidFill>
                  <a:srgbClr val="FFFFFF"/>
                </a:solidFill>
                <a:latin typeface="Proxima Nova Rg" panose="02000506030000020004" pitchFamily="2" charset="0"/>
                <a:cs typeface="Arial"/>
              </a:rPr>
              <a:t>First</a:t>
            </a:r>
            <a:r>
              <a:rPr sz="2400" spc="-50" dirty="0">
                <a:solidFill>
                  <a:srgbClr val="FFFFFF"/>
                </a:solidFill>
                <a:latin typeface="Proxima Nova Rg" panose="02000506030000020004" pitchFamily="2" charset="0"/>
                <a:cs typeface="Arial"/>
              </a:rPr>
              <a:t> </a:t>
            </a:r>
            <a:r>
              <a:rPr sz="2400" spc="-10" dirty="0">
                <a:solidFill>
                  <a:srgbClr val="FFFFFF"/>
                </a:solidFill>
                <a:latin typeface="Proxima Nova Rg" panose="02000506030000020004" pitchFamily="2" charset="0"/>
                <a:cs typeface="Arial"/>
              </a:rPr>
              <a:t>Instance</a:t>
            </a:r>
            <a:endParaRPr sz="2400" dirty="0">
              <a:latin typeface="Proxima Nova Rg" panose="02000506030000020004" pitchFamily="2" charset="0"/>
              <a:cs typeface="Arial"/>
            </a:endParaRPr>
          </a:p>
        </p:txBody>
      </p:sp>
      <p:sp>
        <p:nvSpPr>
          <p:cNvPr id="19" name="object 8"/>
          <p:cNvSpPr txBox="1"/>
          <p:nvPr/>
        </p:nvSpPr>
        <p:spPr>
          <a:xfrm>
            <a:off x="4148026" y="3333084"/>
            <a:ext cx="3895948" cy="687368"/>
          </a:xfrm>
          <a:prstGeom prst="rect">
            <a:avLst/>
          </a:prstGeom>
          <a:solidFill>
            <a:srgbClr val="FCB813"/>
          </a:solidFill>
        </p:spPr>
        <p:txBody>
          <a:bodyPr vert="horz" wrap="square" lIns="0" tIns="40640" rIns="0" bIns="0" rtlCol="0">
            <a:spAutoFit/>
          </a:bodyPr>
          <a:lstStyle/>
          <a:p>
            <a:pPr marL="6350" algn="ctr">
              <a:lnSpc>
                <a:spcPct val="100000"/>
              </a:lnSpc>
              <a:spcBef>
                <a:spcPts val="320"/>
              </a:spcBef>
            </a:pPr>
            <a:r>
              <a:rPr sz="2400" dirty="0">
                <a:solidFill>
                  <a:srgbClr val="FFFFFF"/>
                </a:solidFill>
                <a:latin typeface="Proxima Nova Rg" panose="02000506030000020004" pitchFamily="2" charset="0"/>
                <a:cs typeface="Arial"/>
              </a:rPr>
              <a:t>UPC</a:t>
            </a:r>
            <a:r>
              <a:rPr sz="2400" spc="-55" dirty="0">
                <a:solidFill>
                  <a:srgbClr val="FFFFFF"/>
                </a:solidFill>
                <a:latin typeface="Proxima Nova Rg" panose="02000506030000020004" pitchFamily="2" charset="0"/>
                <a:cs typeface="Arial"/>
              </a:rPr>
              <a:t> </a:t>
            </a:r>
            <a:r>
              <a:rPr sz="2400" dirty="0">
                <a:solidFill>
                  <a:srgbClr val="FFFFFF"/>
                </a:solidFill>
                <a:latin typeface="Proxima Nova Rg" panose="02000506030000020004" pitchFamily="2" charset="0"/>
                <a:cs typeface="Arial"/>
              </a:rPr>
              <a:t>Court</a:t>
            </a:r>
            <a:r>
              <a:rPr sz="2400" spc="-45" dirty="0">
                <a:solidFill>
                  <a:srgbClr val="FFFFFF"/>
                </a:solidFill>
                <a:latin typeface="Proxima Nova Rg" panose="02000506030000020004" pitchFamily="2" charset="0"/>
                <a:cs typeface="Arial"/>
              </a:rPr>
              <a:t> </a:t>
            </a:r>
            <a:r>
              <a:rPr sz="2400" dirty="0">
                <a:solidFill>
                  <a:srgbClr val="FFFFFF"/>
                </a:solidFill>
                <a:latin typeface="Proxima Nova Rg" panose="02000506030000020004" pitchFamily="2" charset="0"/>
                <a:cs typeface="Arial"/>
              </a:rPr>
              <a:t>of</a:t>
            </a:r>
            <a:r>
              <a:rPr sz="2400" spc="-165" dirty="0">
                <a:solidFill>
                  <a:srgbClr val="FFFFFF"/>
                </a:solidFill>
                <a:latin typeface="Proxima Nova Rg" panose="02000506030000020004" pitchFamily="2" charset="0"/>
                <a:cs typeface="Arial"/>
              </a:rPr>
              <a:t> </a:t>
            </a:r>
            <a:r>
              <a:rPr sz="2400" spc="-10" dirty="0">
                <a:solidFill>
                  <a:srgbClr val="FFFFFF"/>
                </a:solidFill>
                <a:latin typeface="Proxima Nova Rg" panose="02000506030000020004" pitchFamily="2" charset="0"/>
                <a:cs typeface="Arial"/>
              </a:rPr>
              <a:t>Appeal</a:t>
            </a:r>
            <a:endParaRPr sz="2400" dirty="0">
              <a:latin typeface="Proxima Nova Rg" panose="02000506030000020004" pitchFamily="2" charset="0"/>
              <a:cs typeface="Arial"/>
            </a:endParaRPr>
          </a:p>
          <a:p>
            <a:pPr marL="4445" algn="ctr">
              <a:lnSpc>
                <a:spcPct val="100000"/>
              </a:lnSpc>
            </a:pPr>
            <a:r>
              <a:rPr sz="1800" spc="-10" dirty="0">
                <a:solidFill>
                  <a:srgbClr val="FFFFFF"/>
                </a:solidFill>
                <a:latin typeface="Proxima Nova Rg" panose="02000506030000020004" pitchFamily="2" charset="0"/>
                <a:cs typeface="Arial"/>
              </a:rPr>
              <a:t>Luxembourg</a:t>
            </a:r>
            <a:endParaRPr sz="1800" dirty="0">
              <a:latin typeface="Proxima Nova Rg" panose="02000506030000020004" pitchFamily="2" charset="0"/>
              <a:cs typeface="Arial"/>
            </a:endParaRPr>
          </a:p>
        </p:txBody>
      </p:sp>
      <p:sp>
        <p:nvSpPr>
          <p:cNvPr id="20" name="object 9"/>
          <p:cNvSpPr txBox="1"/>
          <p:nvPr/>
        </p:nvSpPr>
        <p:spPr>
          <a:xfrm>
            <a:off x="2421883" y="2311726"/>
            <a:ext cx="7166461" cy="318036"/>
          </a:xfrm>
          <a:prstGeom prst="rect">
            <a:avLst/>
          </a:prstGeom>
          <a:ln w="9017">
            <a:solidFill>
              <a:srgbClr val="43596A"/>
            </a:solidFill>
          </a:ln>
        </p:spPr>
        <p:txBody>
          <a:bodyPr vert="horz" wrap="square" lIns="0" tIns="40640" rIns="0" bIns="0" rtlCol="0">
            <a:spAutoFit/>
          </a:bodyPr>
          <a:lstStyle/>
          <a:p>
            <a:pPr marL="7620" algn="ctr">
              <a:lnSpc>
                <a:spcPct val="100000"/>
              </a:lnSpc>
              <a:spcBef>
                <a:spcPts val="320"/>
              </a:spcBef>
            </a:pPr>
            <a:r>
              <a:rPr sz="1800" spc="-20" dirty="0" smtClean="0">
                <a:solidFill>
                  <a:srgbClr val="43596A"/>
                </a:solidFill>
                <a:latin typeface="Proxima Nova Rg" panose="02000506030000020004" pitchFamily="2" charset="0"/>
                <a:cs typeface="Arial"/>
              </a:rPr>
              <a:t>C</a:t>
            </a:r>
            <a:r>
              <a:rPr lang="en-US" sz="1800" spc="-20" dirty="0" smtClean="0">
                <a:solidFill>
                  <a:srgbClr val="43596A"/>
                </a:solidFill>
                <a:latin typeface="Proxima Nova Rg" panose="02000506030000020004" pitchFamily="2" charset="0"/>
                <a:cs typeface="Arial"/>
              </a:rPr>
              <a:t>ourt of </a:t>
            </a:r>
            <a:r>
              <a:rPr sz="1800" spc="-20" dirty="0" smtClean="0">
                <a:solidFill>
                  <a:srgbClr val="43596A"/>
                </a:solidFill>
                <a:latin typeface="Proxima Nova Rg" panose="02000506030000020004" pitchFamily="2" charset="0"/>
                <a:cs typeface="Arial"/>
              </a:rPr>
              <a:t>J</a:t>
            </a:r>
            <a:r>
              <a:rPr lang="en-US" sz="1800" spc="-20" dirty="0" smtClean="0">
                <a:solidFill>
                  <a:srgbClr val="43596A"/>
                </a:solidFill>
                <a:latin typeface="Proxima Nova Rg" panose="02000506030000020004" pitchFamily="2" charset="0"/>
                <a:cs typeface="Arial"/>
              </a:rPr>
              <a:t>ustic</a:t>
            </a:r>
            <a:r>
              <a:rPr lang="en-US" spc="-20" dirty="0" smtClean="0">
                <a:solidFill>
                  <a:srgbClr val="43596A"/>
                </a:solidFill>
                <a:latin typeface="Proxima Nova Rg" panose="02000506030000020004" pitchFamily="2" charset="0"/>
                <a:cs typeface="Arial"/>
              </a:rPr>
              <a:t>e of </a:t>
            </a:r>
            <a:r>
              <a:rPr sz="1800" spc="-20" dirty="0" smtClean="0">
                <a:solidFill>
                  <a:srgbClr val="43596A"/>
                </a:solidFill>
                <a:latin typeface="Proxima Nova Rg" panose="02000506030000020004" pitchFamily="2" charset="0"/>
                <a:cs typeface="Arial"/>
              </a:rPr>
              <a:t>E</a:t>
            </a:r>
            <a:r>
              <a:rPr lang="en-US" spc="-20" dirty="0" smtClean="0">
                <a:solidFill>
                  <a:srgbClr val="43596A"/>
                </a:solidFill>
                <a:latin typeface="Proxima Nova Rg" panose="02000506030000020004" pitchFamily="2" charset="0"/>
                <a:cs typeface="Arial"/>
              </a:rPr>
              <a:t>uropean Union (CJEU)</a:t>
            </a:r>
            <a:endParaRPr sz="1800" dirty="0">
              <a:latin typeface="Proxima Nova Rg" panose="02000506030000020004" pitchFamily="2" charset="0"/>
              <a:cs typeface="Arial"/>
            </a:endParaRPr>
          </a:p>
        </p:txBody>
      </p:sp>
      <p:sp>
        <p:nvSpPr>
          <p:cNvPr id="22" name="object 11"/>
          <p:cNvSpPr/>
          <p:nvPr/>
        </p:nvSpPr>
        <p:spPr>
          <a:xfrm>
            <a:off x="3379197" y="2938513"/>
            <a:ext cx="2882406" cy="1570321"/>
          </a:xfrm>
          <a:custGeom>
            <a:avLst/>
            <a:gdLst/>
            <a:ahLst/>
            <a:cxnLst/>
            <a:rect l="l" t="t" r="r" b="b"/>
            <a:pathLst>
              <a:path w="2707004" h="1964689">
                <a:moveTo>
                  <a:pt x="160274" y="158369"/>
                </a:moveTo>
                <a:lnTo>
                  <a:pt x="152565" y="143002"/>
                </a:lnTo>
                <a:lnTo>
                  <a:pt x="80899" y="0"/>
                </a:lnTo>
                <a:lnTo>
                  <a:pt x="0" y="158369"/>
                </a:lnTo>
                <a:lnTo>
                  <a:pt x="64516" y="158369"/>
                </a:lnTo>
                <a:lnTo>
                  <a:pt x="64516" y="1804289"/>
                </a:lnTo>
                <a:lnTo>
                  <a:pt x="0" y="1804289"/>
                </a:lnTo>
                <a:lnTo>
                  <a:pt x="80899" y="1964436"/>
                </a:lnTo>
                <a:lnTo>
                  <a:pt x="152082" y="1820811"/>
                </a:lnTo>
                <a:lnTo>
                  <a:pt x="160274" y="1804289"/>
                </a:lnTo>
                <a:lnTo>
                  <a:pt x="96266" y="1804289"/>
                </a:lnTo>
                <a:lnTo>
                  <a:pt x="96266" y="158369"/>
                </a:lnTo>
                <a:lnTo>
                  <a:pt x="160274" y="158369"/>
                </a:lnTo>
                <a:close/>
              </a:path>
              <a:path w="2707004" h="1964689">
                <a:moveTo>
                  <a:pt x="2706751" y="1597025"/>
                </a:moveTo>
                <a:lnTo>
                  <a:pt x="2698991" y="1581658"/>
                </a:lnTo>
                <a:lnTo>
                  <a:pt x="2626106" y="1437132"/>
                </a:lnTo>
                <a:lnTo>
                  <a:pt x="2546858" y="1597025"/>
                </a:lnTo>
                <a:lnTo>
                  <a:pt x="2611120" y="1597025"/>
                </a:lnTo>
                <a:lnTo>
                  <a:pt x="2611120" y="1964055"/>
                </a:lnTo>
                <a:lnTo>
                  <a:pt x="2642870" y="1964055"/>
                </a:lnTo>
                <a:lnTo>
                  <a:pt x="2642870" y="1597025"/>
                </a:lnTo>
                <a:lnTo>
                  <a:pt x="2706751" y="1597025"/>
                </a:lnTo>
                <a:close/>
              </a:path>
            </a:pathLst>
          </a:custGeom>
          <a:solidFill>
            <a:srgbClr val="43596A"/>
          </a:solidFill>
        </p:spPr>
        <p:txBody>
          <a:bodyPr wrap="square" lIns="0" tIns="0" rIns="0" bIns="0" rtlCol="0"/>
          <a:lstStyle/>
          <a:p>
            <a:endParaRPr dirty="0">
              <a:latin typeface="Proxima Nova Rg" panose="02000506030000020004" pitchFamily="2" charset="0"/>
            </a:endParaRPr>
          </a:p>
        </p:txBody>
      </p:sp>
      <p:pic>
        <p:nvPicPr>
          <p:cNvPr id="23" name="Picture 22"/>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0013967" y="683525"/>
            <a:ext cx="894603" cy="898967"/>
          </a:xfrm>
          <a:prstGeom prst="rect">
            <a:avLst/>
          </a:prstGeom>
        </p:spPr>
      </p:pic>
      <p:sp>
        <p:nvSpPr>
          <p:cNvPr id="24" name="Rectangle 23"/>
          <p:cNvSpPr/>
          <p:nvPr/>
        </p:nvSpPr>
        <p:spPr>
          <a:xfrm>
            <a:off x="549327" y="6550740"/>
            <a:ext cx="9803180" cy="353943"/>
          </a:xfrm>
          <a:prstGeom prst="rect">
            <a:avLst/>
          </a:prstGeom>
        </p:spPr>
        <p:txBody>
          <a:bodyPr wrap="square">
            <a:spAutoFit/>
          </a:bodyPr>
          <a:lstStyle/>
          <a:p>
            <a:pPr>
              <a:defRPr/>
            </a:pPr>
            <a:r>
              <a:rPr lang="en-US" sz="500" dirty="0" smtClean="0">
                <a:solidFill>
                  <a:srgbClr val="929292"/>
                </a:solidFill>
                <a:latin typeface="Proxima Nova Lt" panose="02000506030000020004" pitchFamily="50" charset="0"/>
                <a:cs typeface="Arial Narrow" panose="020B0604020202020204" pitchFamily="34" charset="0"/>
              </a:rPr>
              <a:t>CONFIDENTIAL </a:t>
            </a:r>
            <a:r>
              <a:rPr lang="en-US" sz="500" dirty="0">
                <a:solidFill>
                  <a:srgbClr val="929292"/>
                </a:solidFill>
                <a:latin typeface="Proxima Nova Lt" panose="02000506030000020004" pitchFamily="50" charset="0"/>
                <a:cs typeface="Arial Narrow" panose="020B0604020202020204" pitchFamily="34" charset="0"/>
              </a:rPr>
              <a:t>© </a:t>
            </a:r>
            <a:r>
              <a:rPr lang="en-US" sz="500" dirty="0" smtClean="0">
                <a:solidFill>
                  <a:srgbClr val="929292"/>
                </a:solidFill>
                <a:latin typeface="Proxima Nova Lt" panose="02000506030000020004" pitchFamily="50" charset="0"/>
                <a:cs typeface="Arial Narrow" panose="020B0604020202020204" pitchFamily="34" charset="0"/>
              </a:rPr>
              <a:t>2023 </a:t>
            </a:r>
            <a:r>
              <a:rPr lang="en-US" sz="5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500" dirty="0" smtClean="0">
                <a:solidFill>
                  <a:srgbClr val="929292"/>
                </a:solidFill>
                <a:latin typeface="Proxima Nova Lt" panose="02000506030000020004" pitchFamily="50" charset="0"/>
                <a:cs typeface="Arial Narrow" panose="020B0604020202020204" pitchFamily="34" charset="0"/>
              </a:rPr>
              <a:t>presentation, </a:t>
            </a:r>
            <a:r>
              <a:rPr lang="en-US" sz="500" dirty="0">
                <a:solidFill>
                  <a:srgbClr val="929292"/>
                </a:solidFill>
                <a:latin typeface="Proxima Nova Lt" panose="02000506030000020004" pitchFamily="50" charset="0"/>
                <a:cs typeface="Arial Narrow" panose="020B0604020202020204" pitchFamily="34" charset="0"/>
              </a:rPr>
              <a:t>and all information </a:t>
            </a:r>
            <a:r>
              <a:rPr lang="en-US" sz="500" dirty="0" smtClean="0">
                <a:solidFill>
                  <a:srgbClr val="929292"/>
                </a:solidFill>
                <a:latin typeface="Proxima Nova Lt" panose="02000506030000020004" pitchFamily="50" charset="0"/>
                <a:cs typeface="Arial Narrow" panose="020B0604020202020204" pitchFamily="34" charset="0"/>
              </a:rPr>
              <a:t>in </a:t>
            </a:r>
            <a:r>
              <a:rPr lang="en-US" sz="500" dirty="0">
                <a:solidFill>
                  <a:srgbClr val="929292"/>
                </a:solidFill>
                <a:latin typeface="Proxima Nova Lt" panose="02000506030000020004" pitchFamily="50" charset="0"/>
                <a:cs typeface="Arial Narrow" panose="020B0604020202020204" pitchFamily="34" charset="0"/>
              </a:rPr>
              <a:t>it, is confidential, </a:t>
            </a:r>
            <a:r>
              <a:rPr lang="en-US" sz="500" dirty="0" smtClean="0">
                <a:solidFill>
                  <a:srgbClr val="929292"/>
                </a:solidFill>
                <a:latin typeface="Proxima Nova Lt" panose="02000506030000020004" pitchFamily="50" charset="0"/>
                <a:cs typeface="Arial Narrow" panose="020B0604020202020204" pitchFamily="34" charset="0"/>
              </a:rPr>
              <a:t>proprietary, </a:t>
            </a:r>
            <a:r>
              <a:rPr lang="en-US" sz="5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500" dirty="0" smtClean="0">
                <a:solidFill>
                  <a:srgbClr val="929292"/>
                </a:solidFill>
                <a:latin typeface="Proxima Nova Lt" panose="02000506030000020004" pitchFamily="50" charset="0"/>
                <a:cs typeface="Arial Narrow" panose="020B0604020202020204" pitchFamily="34" charset="0"/>
              </a:rPr>
              <a:t>in this presentation </a:t>
            </a:r>
            <a:r>
              <a:rPr lang="en-US" sz="5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500" dirty="0" smtClean="0">
                <a:solidFill>
                  <a:srgbClr val="929292"/>
                </a:solidFill>
                <a:latin typeface="Proxima Nova Lt" panose="02000506030000020004" pitchFamily="50" charset="0"/>
                <a:cs typeface="Arial Narrow" panose="020B0604020202020204" pitchFamily="34" charset="0"/>
              </a:rPr>
              <a:t>Thornburg.</a:t>
            </a:r>
            <a:endParaRPr lang="en-US" sz="5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700" dirty="0" smtClean="0">
                <a:latin typeface="Proxima Nova Rg" panose="02000506030000020004" pitchFamily="50" charset="0"/>
              </a:rPr>
              <a:t> </a:t>
            </a:r>
            <a:endParaRPr lang="en-US" sz="700" dirty="0">
              <a:latin typeface="Proxima Nova Rg" panose="02000506030000020004" pitchFamily="50" charset="0"/>
            </a:endParaRPr>
          </a:p>
        </p:txBody>
      </p:sp>
      <p:sp>
        <p:nvSpPr>
          <p:cNvPr id="25" name="object 10"/>
          <p:cNvSpPr/>
          <p:nvPr/>
        </p:nvSpPr>
        <p:spPr>
          <a:xfrm>
            <a:off x="6135756" y="2645130"/>
            <a:ext cx="89857" cy="690713"/>
          </a:xfrm>
          <a:custGeom>
            <a:avLst/>
            <a:gdLst/>
            <a:ahLst/>
            <a:cxnLst/>
            <a:rect l="l" t="t" r="r" b="b"/>
            <a:pathLst>
              <a:path w="161925" h="702944">
                <a:moveTo>
                  <a:pt x="65670" y="543435"/>
                </a:moveTo>
                <a:lnTo>
                  <a:pt x="1905" y="544194"/>
                </a:lnTo>
                <a:lnTo>
                  <a:pt x="82550" y="702437"/>
                </a:lnTo>
                <a:lnTo>
                  <a:pt x="153553" y="559180"/>
                </a:lnTo>
                <a:lnTo>
                  <a:pt x="65786" y="559180"/>
                </a:lnTo>
                <a:lnTo>
                  <a:pt x="65670" y="543435"/>
                </a:lnTo>
                <a:close/>
              </a:path>
              <a:path w="161925" h="702944">
                <a:moveTo>
                  <a:pt x="97554" y="543056"/>
                </a:moveTo>
                <a:lnTo>
                  <a:pt x="65670" y="543435"/>
                </a:lnTo>
                <a:lnTo>
                  <a:pt x="65786" y="559180"/>
                </a:lnTo>
                <a:lnTo>
                  <a:pt x="97662" y="559180"/>
                </a:lnTo>
                <a:lnTo>
                  <a:pt x="97554" y="543056"/>
                </a:lnTo>
                <a:close/>
              </a:path>
              <a:path w="161925" h="702944">
                <a:moveTo>
                  <a:pt x="161925" y="542289"/>
                </a:moveTo>
                <a:lnTo>
                  <a:pt x="97554" y="543056"/>
                </a:lnTo>
                <a:lnTo>
                  <a:pt x="97662" y="559180"/>
                </a:lnTo>
                <a:lnTo>
                  <a:pt x="153553" y="559180"/>
                </a:lnTo>
                <a:lnTo>
                  <a:pt x="161925" y="542289"/>
                </a:lnTo>
                <a:close/>
              </a:path>
              <a:path w="161925" h="702944">
                <a:moveTo>
                  <a:pt x="94976" y="159042"/>
                </a:moveTo>
                <a:lnTo>
                  <a:pt x="62857" y="159373"/>
                </a:lnTo>
                <a:lnTo>
                  <a:pt x="65670" y="543435"/>
                </a:lnTo>
                <a:lnTo>
                  <a:pt x="97554" y="543056"/>
                </a:lnTo>
                <a:lnTo>
                  <a:pt x="94976" y="159042"/>
                </a:lnTo>
                <a:close/>
              </a:path>
              <a:path w="161925" h="702944">
                <a:moveTo>
                  <a:pt x="78105" y="0"/>
                </a:moveTo>
                <a:lnTo>
                  <a:pt x="0" y="160019"/>
                </a:lnTo>
                <a:lnTo>
                  <a:pt x="62857" y="159373"/>
                </a:lnTo>
                <a:lnTo>
                  <a:pt x="62737" y="143001"/>
                </a:lnTo>
                <a:lnTo>
                  <a:pt x="152415" y="143001"/>
                </a:lnTo>
                <a:lnTo>
                  <a:pt x="78105" y="0"/>
                </a:lnTo>
                <a:close/>
              </a:path>
              <a:path w="161925" h="702944">
                <a:moveTo>
                  <a:pt x="94869" y="143001"/>
                </a:moveTo>
                <a:lnTo>
                  <a:pt x="62737" y="143001"/>
                </a:lnTo>
                <a:lnTo>
                  <a:pt x="62857" y="159373"/>
                </a:lnTo>
                <a:lnTo>
                  <a:pt x="94976" y="159042"/>
                </a:lnTo>
                <a:lnTo>
                  <a:pt x="94869" y="143001"/>
                </a:lnTo>
                <a:close/>
              </a:path>
              <a:path w="161925" h="702944">
                <a:moveTo>
                  <a:pt x="152415" y="143001"/>
                </a:moveTo>
                <a:lnTo>
                  <a:pt x="94869" y="143001"/>
                </a:lnTo>
                <a:lnTo>
                  <a:pt x="94976" y="159042"/>
                </a:lnTo>
                <a:lnTo>
                  <a:pt x="160400" y="158368"/>
                </a:lnTo>
                <a:lnTo>
                  <a:pt x="152415" y="143001"/>
                </a:lnTo>
                <a:close/>
              </a:path>
            </a:pathLst>
          </a:custGeom>
          <a:solidFill>
            <a:srgbClr val="43596A"/>
          </a:solidFill>
        </p:spPr>
        <p:txBody>
          <a:bodyPr wrap="square" lIns="0" tIns="0" rIns="0" bIns="0" rtlCol="0"/>
          <a:lstStyle/>
          <a:p>
            <a:endParaRPr/>
          </a:p>
        </p:txBody>
      </p:sp>
    </p:spTree>
    <p:extLst>
      <p:ext uri="{BB962C8B-B14F-4D97-AF65-F5344CB8AC3E}">
        <p14:creationId xmlns:p14="http://schemas.microsoft.com/office/powerpoint/2010/main" val="3920346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00356" y="0"/>
            <a:ext cx="1783834" cy="6019800"/>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691815" y="228960"/>
            <a:ext cx="5012266" cy="389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25</a:t>
            </a:fld>
            <a:endParaRPr lang="en-US" sz="800" dirty="0">
              <a:latin typeface="Proxima Nova Lt" panose="02000506030000020004" pitchFamily="50"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11115154" y="517175"/>
            <a:ext cx="547460" cy="367559"/>
          </a:xfrm>
          <a:prstGeom prst="rect">
            <a:avLst/>
          </a:prstGeom>
        </p:spPr>
      </p:pic>
      <p:grpSp>
        <p:nvGrpSpPr>
          <p:cNvPr id="14" name="Group 13"/>
          <p:cNvGrpSpPr/>
          <p:nvPr/>
        </p:nvGrpSpPr>
        <p:grpSpPr>
          <a:xfrm>
            <a:off x="6688408" y="1415190"/>
            <a:ext cx="4543455" cy="3547911"/>
            <a:chOff x="6688408" y="1469305"/>
            <a:chExt cx="4543455" cy="3547911"/>
          </a:xfrm>
        </p:grpSpPr>
        <p:sp>
          <p:nvSpPr>
            <p:cNvPr id="16" name="TextBox 15"/>
            <p:cNvSpPr txBox="1"/>
            <p:nvPr/>
          </p:nvSpPr>
          <p:spPr>
            <a:xfrm>
              <a:off x="6688408" y="1469305"/>
              <a:ext cx="4543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17" name="Rectangle 16"/>
            <p:cNvSpPr/>
            <p:nvPr/>
          </p:nvSpPr>
          <p:spPr>
            <a:xfrm>
              <a:off x="6688409" y="2392990"/>
              <a:ext cx="4543454" cy="338554"/>
            </a:xfrm>
            <a:prstGeom prst="rect">
              <a:avLst/>
            </a:prstGeom>
          </p:spPr>
          <p:txBody>
            <a:bodyPr wrap="square">
              <a:spAutoFit/>
            </a:bodyPr>
            <a:lstStyle/>
            <a:p>
              <a:pPr lvl="0">
                <a:defRPr/>
              </a:pPr>
              <a:endParaRPr kumimoji="0" lang="en-US" sz="1600" i="0" u="none" strike="noStrike" kern="1200" cap="none" spc="0" normalizeH="0" baseline="0" noProof="0" dirty="0">
                <a:ln>
                  <a:noFill/>
                </a:ln>
                <a:solidFill>
                  <a:prstClr val="black"/>
                </a:solidFill>
                <a:effectLst/>
                <a:uLnTx/>
                <a:uFillTx/>
                <a:latin typeface="Proxima Nova Rg" panose="02000506030000020004" pitchFamily="50" charset="0"/>
              </a:endParaRPr>
            </a:p>
          </p:txBody>
        </p:sp>
        <p:grpSp>
          <p:nvGrpSpPr>
            <p:cNvPr id="20" name="Group 19"/>
            <p:cNvGrpSpPr/>
            <p:nvPr/>
          </p:nvGrpSpPr>
          <p:grpSpPr>
            <a:xfrm>
              <a:off x="6800784" y="4401663"/>
              <a:ext cx="4318703" cy="615553"/>
              <a:chOff x="6887167" y="4911838"/>
              <a:chExt cx="4318703" cy="615553"/>
            </a:xfrm>
          </p:grpSpPr>
          <p:sp>
            <p:nvSpPr>
              <p:cNvPr id="21" name="TextBox 20"/>
              <p:cNvSpPr txBox="1"/>
              <p:nvPr/>
            </p:nvSpPr>
            <p:spPr>
              <a:xfrm>
                <a:off x="6887167" y="4911838"/>
                <a:ext cx="1183533"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5</a:t>
                </a:r>
                <a:r>
                  <a:rPr lang="en-US" sz="2200" b="1" dirty="0" smtClean="0">
                    <a:solidFill>
                      <a:schemeClr val="bg1"/>
                    </a:solidFill>
                    <a:latin typeface="Proxima Nova Rg" panose="02000506030000020004" pitchFamily="50" charset="0"/>
                  </a:rPr>
                  <a:t>0+</a:t>
                </a:r>
                <a:endPar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bg1"/>
                    </a:solidFill>
                    <a:latin typeface="Proxima Nova Rg" panose="02000506030000020004" pitchFamily="50" charset="0"/>
                  </a:rPr>
                  <a:t>practice areas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2" name="TextBox 21"/>
              <p:cNvSpPr txBox="1"/>
              <p:nvPr/>
            </p:nvSpPr>
            <p:spPr>
              <a:xfrm>
                <a:off x="8022559" y="4911838"/>
                <a:ext cx="1543495"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8</a:t>
                </a: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Proxima Nova Rg" panose="02000506030000020004" pitchFamily="50" charset="0"/>
                  </a:rPr>
                  <a:t>l</a:t>
                </a:r>
                <a:r>
                  <a:rPr lang="en-US" sz="1200" b="1" dirty="0" smtClean="0">
                    <a:solidFill>
                      <a:schemeClr val="bg1"/>
                    </a:solidFill>
                    <a:latin typeface="Proxima Nova Rg" panose="02000506030000020004" pitchFamily="50" charset="0"/>
                  </a:rPr>
                  <a:t>egal professionals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3" name="TextBox 22"/>
              <p:cNvSpPr txBox="1"/>
              <p:nvPr/>
            </p:nvSpPr>
            <p:spPr>
              <a:xfrm>
                <a:off x="9517913" y="4911838"/>
                <a:ext cx="1687957"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AmLaw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Proxima Nova Rg" panose="02000506030000020004" pitchFamily="50" charset="0"/>
                  </a:rPr>
                  <a:t>law firm</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grpSp>
      </p:grpSp>
      <p:sp>
        <p:nvSpPr>
          <p:cNvPr id="18" name="TextBox 17"/>
          <p:cNvSpPr txBox="1"/>
          <p:nvPr/>
        </p:nvSpPr>
        <p:spPr>
          <a:xfrm>
            <a:off x="711644" y="1660086"/>
            <a:ext cx="4972607" cy="646331"/>
          </a:xfrm>
          <a:prstGeom prst="rect">
            <a:avLst/>
          </a:prstGeom>
          <a:noFill/>
        </p:spPr>
        <p:txBody>
          <a:bodyPr wrap="square" rtlCol="0">
            <a:spAutoFit/>
          </a:bodyPr>
          <a:lstStyle/>
          <a:p>
            <a:pPr algn="ctr"/>
            <a:r>
              <a:rPr lang="en-US" sz="3600" b="1" dirty="0">
                <a:solidFill>
                  <a:srgbClr val="FCB813"/>
                </a:solidFill>
                <a:latin typeface="Proxima Nova Rg" panose="02000506030000020004" pitchFamily="2" charset="0"/>
              </a:rPr>
              <a:t>Global </a:t>
            </a:r>
            <a:r>
              <a:rPr lang="en-US" sz="3600" b="1" dirty="0" smtClean="0">
                <a:solidFill>
                  <a:srgbClr val="FCB813"/>
                </a:solidFill>
                <a:latin typeface="Proxima Nova Rg" panose="02000506030000020004" pitchFamily="2" charset="0"/>
              </a:rPr>
              <a:t>Litigation</a:t>
            </a:r>
            <a:endParaRPr lang="en-US" sz="3600" b="1" dirty="0">
              <a:solidFill>
                <a:srgbClr val="FCB813"/>
              </a:solidFill>
              <a:latin typeface="Proxima Nova Rg" panose="02000506030000020004" pitchFamily="2" charset="0"/>
            </a:endParaRPr>
          </a:p>
        </p:txBody>
      </p:sp>
      <p:sp>
        <p:nvSpPr>
          <p:cNvPr id="76" name="TextBox 75"/>
          <p:cNvSpPr txBox="1"/>
          <p:nvPr/>
        </p:nvSpPr>
        <p:spPr>
          <a:xfrm>
            <a:off x="5858118" y="1573047"/>
            <a:ext cx="5804496" cy="4370427"/>
          </a:xfrm>
          <a:prstGeom prst="rect">
            <a:avLst/>
          </a:prstGeom>
          <a:noFill/>
        </p:spPr>
        <p:txBody>
          <a:bodyPr wrap="square" rtlCol="0">
            <a:spAutoFit/>
          </a:bodyPr>
          <a:lstStyle/>
          <a:p>
            <a:pPr>
              <a:spcAft>
                <a:spcPts val="600"/>
              </a:spcAft>
            </a:pPr>
            <a:r>
              <a:rPr lang="en-US" sz="2400" b="1" dirty="0" smtClean="0">
                <a:latin typeface="Proxima Nova Rg" panose="02000506030000020004" pitchFamily="2" charset="0"/>
              </a:rPr>
              <a:t>“Boy, this really is a headache…”</a:t>
            </a:r>
          </a:p>
          <a:p>
            <a:pPr marL="342900" indent="-342900">
              <a:spcAft>
                <a:spcPts val="600"/>
              </a:spcAft>
              <a:buFont typeface="Arial" panose="020B0604020202020204" pitchFamily="34" charset="0"/>
              <a:buChar char="•"/>
            </a:pPr>
            <a:r>
              <a:rPr lang="en-US" sz="2400" dirty="0" smtClean="0">
                <a:latin typeface="Proxima Nova Rg" panose="02000506030000020004" pitchFamily="2" charset="0"/>
              </a:rPr>
              <a:t>Ground Rules (Treatment Basics)</a:t>
            </a:r>
            <a:endParaRPr lang="en-US" sz="2400" dirty="0">
              <a:latin typeface="Proxima Nova Rg" panose="02000506030000020004" pitchFamily="2" charset="0"/>
            </a:endParaRPr>
          </a:p>
          <a:p>
            <a:pPr marL="342900" indent="-342900">
              <a:spcAft>
                <a:spcPts val="600"/>
              </a:spcAft>
              <a:buFont typeface="Arial" panose="020B0604020202020204" pitchFamily="34" charset="0"/>
              <a:buChar char="•"/>
            </a:pPr>
            <a:r>
              <a:rPr lang="en-US" sz="2400" dirty="0" smtClean="0">
                <a:latin typeface="Proxima Nova Rg" panose="02000506030000020004" pitchFamily="2" charset="0"/>
              </a:rPr>
              <a:t>US Litigation, by Comparison</a:t>
            </a:r>
          </a:p>
          <a:p>
            <a:pPr marL="342900" indent="-342900">
              <a:spcAft>
                <a:spcPts val="600"/>
              </a:spcAft>
              <a:buFont typeface="Arial" panose="020B0604020202020204" pitchFamily="34" charset="0"/>
              <a:buChar char="•"/>
            </a:pPr>
            <a:r>
              <a:rPr lang="en-US" sz="2400" dirty="0" smtClean="0">
                <a:latin typeface="Proxima Nova Rg" panose="02000506030000020004" pitchFamily="2" charset="0"/>
              </a:rPr>
              <a:t>Where to File Considerations</a:t>
            </a:r>
          </a:p>
          <a:p>
            <a:pPr marL="342900" indent="-342900">
              <a:spcAft>
                <a:spcPts val="600"/>
              </a:spcAft>
              <a:buFont typeface="Arial" panose="020B0604020202020204" pitchFamily="34" charset="0"/>
              <a:buChar char="•"/>
            </a:pPr>
            <a:r>
              <a:rPr lang="en-US" sz="2400" dirty="0" smtClean="0">
                <a:latin typeface="Proxima Nova Rg" panose="02000506030000020004" pitchFamily="2" charset="0"/>
              </a:rPr>
              <a:t>Headache-Inducing Complications in the Global Context</a:t>
            </a:r>
          </a:p>
          <a:p>
            <a:pPr marL="342900" indent="-342900">
              <a:spcAft>
                <a:spcPts val="600"/>
              </a:spcAft>
              <a:buFont typeface="Arial" panose="020B0604020202020204" pitchFamily="34" charset="0"/>
              <a:buChar char="•"/>
            </a:pPr>
            <a:r>
              <a:rPr lang="en-US" sz="2400" dirty="0" smtClean="0">
                <a:latin typeface="Proxima Nova Rg" panose="02000506030000020004" pitchFamily="2" charset="0"/>
              </a:rPr>
              <a:t>Intercompany Agreements</a:t>
            </a:r>
            <a:endParaRPr lang="en-US" sz="2000" dirty="0" smtClean="0"/>
          </a:p>
          <a:p>
            <a:endParaRPr lang="en-US" sz="1600" dirty="0" smtClean="0"/>
          </a:p>
          <a:p>
            <a:pPr marL="342900" indent="-342900">
              <a:buAutoNum type="arabicPeriod"/>
            </a:pPr>
            <a:endParaRPr lang="en-US" sz="1600" dirty="0" smtClean="0"/>
          </a:p>
          <a:p>
            <a:pPr marL="342900" indent="-342900">
              <a:buAutoNum type="arabicPeriod"/>
            </a:pPr>
            <a:endParaRPr lang="en-US" sz="1600" dirty="0" smtClean="0"/>
          </a:p>
          <a:p>
            <a:pPr marL="342900" indent="-342900">
              <a:buAutoNum type="arabicPeriod"/>
            </a:pPr>
            <a:endParaRPr lang="en-US" sz="1600" dirty="0" smtClean="0"/>
          </a:p>
          <a:p>
            <a:pPr marL="342900" indent="-342900">
              <a:buAutoNum type="arabicPeriod"/>
            </a:pPr>
            <a:endParaRPr lang="en-US" sz="1600" dirty="0"/>
          </a:p>
        </p:txBody>
      </p:sp>
      <p:sp>
        <p:nvSpPr>
          <p:cNvPr id="80" name="Rectangle 79"/>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5" y="498242"/>
            <a:ext cx="765480" cy="765480"/>
          </a:xfrm>
          <a:prstGeom prst="rect">
            <a:avLst/>
          </a:prstGeom>
        </p:spPr>
      </p:pic>
    </p:spTree>
    <p:extLst>
      <p:ext uri="{BB962C8B-B14F-4D97-AF65-F5344CB8AC3E}">
        <p14:creationId xmlns:p14="http://schemas.microsoft.com/office/powerpoint/2010/main" val="388751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26</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30" y="799554"/>
            <a:ext cx="7823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Ground Rules: Global Litigation	</a:t>
            </a:r>
          </a:p>
        </p:txBody>
      </p:sp>
      <p:sp>
        <p:nvSpPr>
          <p:cNvPr id="3" name="TextBox 2"/>
          <p:cNvSpPr txBox="1"/>
          <p:nvPr/>
        </p:nvSpPr>
        <p:spPr>
          <a:xfrm>
            <a:off x="532040" y="2552066"/>
            <a:ext cx="10465253" cy="41703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i="1" dirty="0">
                <a:latin typeface="Proxima Nova Rg" panose="02000506030000020004" pitchFamily="2" charset="0"/>
              </a:rPr>
              <a:t>Leave all your assumptions behind</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Issues that will be decided and where</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Law &amp; burdens of proof</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Timeline for resolution</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Ability to settle once </a:t>
            </a:r>
            <a:r>
              <a:rPr lang="en-US" sz="2000" dirty="0" smtClean="0">
                <a:latin typeface="Proxima Nova Rg" panose="02000506030000020004" pitchFamily="2" charset="0"/>
              </a:rPr>
              <a:t>commenced, stay competing litigation</a:t>
            </a:r>
          </a:p>
          <a:p>
            <a:pPr marL="800100" lvl="1" indent="-342900">
              <a:spcAft>
                <a:spcPts val="600"/>
              </a:spcAft>
              <a:buFont typeface="Arial" panose="020B0604020202020204" pitchFamily="34" charset="0"/>
              <a:buChar char="•"/>
            </a:pPr>
            <a:r>
              <a:rPr lang="en-US" sz="2000" dirty="0" smtClean="0">
                <a:latin typeface="Proxima Nova Rg" panose="02000506030000020004" pitchFamily="2" charset="0"/>
              </a:rPr>
              <a:t>Form of pleadings</a:t>
            </a:r>
            <a:endParaRPr lang="en-US" sz="2000" dirty="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Relief you may be accorded/subject to (including attorneys’ fees)</a:t>
            </a:r>
          </a:p>
          <a:p>
            <a:pPr marL="342900" indent="-342900">
              <a:spcAft>
                <a:spcPts val="600"/>
              </a:spcAft>
              <a:buFont typeface="Arial" panose="020B0604020202020204" pitchFamily="34" charset="0"/>
              <a:buChar char="•"/>
            </a:pPr>
            <a:r>
              <a:rPr lang="en-US" sz="2000" dirty="0">
                <a:latin typeface="Proxima Nova Rg" panose="02000506030000020004" pitchFamily="2" charset="0"/>
              </a:rPr>
              <a:t>Coordination is </a:t>
            </a:r>
            <a:r>
              <a:rPr lang="en-US" sz="2000" dirty="0" smtClean="0">
                <a:latin typeface="Proxima Nova Rg" panose="02000506030000020004" pitchFamily="2" charset="0"/>
              </a:rPr>
              <a:t>key, cross-border competencies are helpful</a:t>
            </a: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r>
              <a:rPr lang="en-US" sz="2000" dirty="0">
                <a:latin typeface="Proxima Nova Rg" panose="02000506030000020004" pitchFamily="2" charset="0"/>
              </a:rPr>
              <a:t>Ask questions, </a:t>
            </a:r>
            <a:r>
              <a:rPr lang="en-US" sz="2000" i="1" dirty="0">
                <a:latin typeface="Proxima Nova Rg" panose="02000506030000020004" pitchFamily="2" charset="0"/>
              </a:rPr>
              <a:t>rinse &amp; repeat</a:t>
            </a:r>
          </a:p>
          <a:p>
            <a:pPr lvl="1"/>
            <a:endParaRPr lang="en-US" sz="2000" dirty="0">
              <a:latin typeface="Proxima Nova Rg" panose="02000506030000020004" pitchFamily="2" charset="0"/>
            </a:endParaRPr>
          </a:p>
          <a:p>
            <a:endParaRPr lang="en-US" sz="2000" dirty="0">
              <a:latin typeface="Proxima Nova Rg" panose="02000506030000020004"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8135" y="626106"/>
            <a:ext cx="521172" cy="819779"/>
          </a:xfrm>
          <a:prstGeom prst="rect">
            <a:avLst/>
          </a:prstGeom>
        </p:spPr>
      </p:pic>
      <p:sp>
        <p:nvSpPr>
          <p:cNvPr id="14" name="Rectangle 13"/>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3336376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27</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30" y="799554"/>
            <a:ext cx="7823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US Litigation, by Comparison</a:t>
            </a:r>
          </a:p>
        </p:txBody>
      </p:sp>
      <p:sp>
        <p:nvSpPr>
          <p:cNvPr id="3" name="TextBox 2"/>
          <p:cNvSpPr txBox="1"/>
          <p:nvPr/>
        </p:nvSpPr>
        <p:spPr>
          <a:xfrm>
            <a:off x="527931" y="3017817"/>
            <a:ext cx="10209851" cy="2708434"/>
          </a:xfrm>
          <a:prstGeom prst="rect">
            <a:avLst/>
          </a:prstGeom>
          <a:noFill/>
        </p:spPr>
        <p:txBody>
          <a:bodyPr wrap="square" rtlCol="0">
            <a:spAutoFit/>
          </a:bodyPr>
          <a:lstStyle/>
          <a:p>
            <a:pPr>
              <a:spcAft>
                <a:spcPts val="600"/>
              </a:spcAft>
            </a:pPr>
            <a:r>
              <a:rPr lang="en-US" sz="2000" b="1" dirty="0" smtClean="0">
                <a:latin typeface="Proxima Nova Rg" panose="02000506030000020004" pitchFamily="2" charset="0"/>
              </a:rPr>
              <a:t>It Can Be Painful</a:t>
            </a:r>
          </a:p>
          <a:p>
            <a:pPr marL="342900" indent="-342900">
              <a:spcAft>
                <a:spcPts val="600"/>
              </a:spcAft>
              <a:buFont typeface="Arial" panose="020B0604020202020204" pitchFamily="34" charset="0"/>
              <a:buChar char="•"/>
            </a:pPr>
            <a:r>
              <a:rPr lang="en-US" sz="2000" dirty="0" smtClean="0">
                <a:latin typeface="Proxima Nova Rg" panose="02000506030000020004" pitchFamily="2" charset="0"/>
              </a:rPr>
              <a:t>Discovery</a:t>
            </a: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r>
              <a:rPr lang="en-US" sz="2000" dirty="0">
                <a:latin typeface="Proxima Nova Rg" panose="02000506030000020004" pitchFamily="2" charset="0"/>
              </a:rPr>
              <a:t>Jury </a:t>
            </a:r>
            <a:r>
              <a:rPr lang="en-US" sz="2000" dirty="0" smtClean="0">
                <a:latin typeface="Proxima Nova Rg" panose="02000506030000020004" pitchFamily="2" charset="0"/>
              </a:rPr>
              <a:t>Trials</a:t>
            </a: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r>
              <a:rPr lang="en-US" sz="2000" dirty="0" smtClean="0">
                <a:latin typeface="Proxima Nova Rg" panose="02000506030000020004" pitchFamily="2" charset="0"/>
              </a:rPr>
              <a:t>Expense</a:t>
            </a:r>
          </a:p>
          <a:p>
            <a:pPr marL="342900" indent="-342900">
              <a:spcAft>
                <a:spcPts val="600"/>
              </a:spcAft>
              <a:buFont typeface="Arial" panose="020B0604020202020204" pitchFamily="34" charset="0"/>
              <a:buChar char="•"/>
            </a:pPr>
            <a:r>
              <a:rPr lang="en-US" sz="2000" dirty="0" smtClean="0">
                <a:latin typeface="Proxima Nova Rg" panose="02000506030000020004" pitchFamily="2" charset="0"/>
              </a:rPr>
              <a:t>Attorneys</a:t>
            </a:r>
            <a:r>
              <a:rPr lang="en-US" sz="2000" dirty="0">
                <a:latin typeface="Proxima Nova Rg" panose="02000506030000020004" pitchFamily="2" charset="0"/>
              </a:rPr>
              <a:t>’ Fees</a:t>
            </a:r>
          </a:p>
          <a:p>
            <a:pPr marL="342900" indent="-342900">
              <a:spcAft>
                <a:spcPts val="600"/>
              </a:spcAft>
              <a:buFont typeface="Arial" panose="020B0604020202020204" pitchFamily="34" charset="0"/>
              <a:buChar char="•"/>
            </a:pPr>
            <a:r>
              <a:rPr lang="en-US" sz="2000" dirty="0">
                <a:latin typeface="Proxima Nova Rg" panose="02000506030000020004" pitchFamily="2" charset="0"/>
              </a:rPr>
              <a:t>Treble Damages/Willful Infringement</a:t>
            </a:r>
          </a:p>
          <a:p>
            <a:pPr marL="342900" indent="-342900">
              <a:spcAft>
                <a:spcPts val="600"/>
              </a:spcAft>
              <a:buFont typeface="Arial" panose="020B0604020202020204" pitchFamily="34" charset="0"/>
              <a:buChar char="•"/>
            </a:pPr>
            <a:r>
              <a:rPr lang="en-US" sz="2000" dirty="0">
                <a:latin typeface="Proxima Nova Rg" panose="02000506030000020004" pitchFamily="2" charset="0"/>
              </a:rPr>
              <a:t>Class Action </a:t>
            </a:r>
            <a:r>
              <a:rPr lang="en-US" sz="2000" dirty="0" smtClean="0">
                <a:latin typeface="Proxima Nova Rg" panose="02000506030000020004" pitchFamily="2" charset="0"/>
              </a:rPr>
              <a:t>Lawsuits</a:t>
            </a:r>
            <a:endParaRPr lang="en-US" sz="2000" dirty="0">
              <a:latin typeface="Proxima Nova Rg" panose="02000506030000020004" pitchFamily="2"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382" y="612805"/>
            <a:ext cx="521172" cy="819779"/>
          </a:xfrm>
          <a:prstGeom prst="rect">
            <a:avLst/>
          </a:prstGeom>
        </p:spPr>
      </p:pic>
      <p:sp>
        <p:nvSpPr>
          <p:cNvPr id="23" name="Rectangle 22"/>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grpSp>
        <p:nvGrpSpPr>
          <p:cNvPr id="24" name="Group 23"/>
          <p:cNvGrpSpPr/>
          <p:nvPr/>
        </p:nvGrpSpPr>
        <p:grpSpPr>
          <a:xfrm>
            <a:off x="6616067" y="1865971"/>
            <a:ext cx="4852666" cy="4303164"/>
            <a:chOff x="6725280" y="1235942"/>
            <a:chExt cx="4852666" cy="4335894"/>
          </a:xfrm>
        </p:grpSpPr>
        <p:grpSp>
          <p:nvGrpSpPr>
            <p:cNvPr id="25" name="Group 24"/>
            <p:cNvGrpSpPr/>
            <p:nvPr/>
          </p:nvGrpSpPr>
          <p:grpSpPr>
            <a:xfrm>
              <a:off x="6725280" y="1235942"/>
              <a:ext cx="4852666" cy="4335894"/>
              <a:chOff x="7182360" y="292066"/>
              <a:chExt cx="4852666" cy="5124509"/>
            </a:xfrm>
          </p:grpSpPr>
          <p:sp>
            <p:nvSpPr>
              <p:cNvPr id="32" name="Rectangle 31"/>
              <p:cNvSpPr/>
              <p:nvPr/>
            </p:nvSpPr>
            <p:spPr>
              <a:xfrm>
                <a:off x="7182360" y="306526"/>
                <a:ext cx="4852666" cy="51100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11888499" y="292066"/>
                <a:ext cx="146524" cy="5107089"/>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Rectangle 25"/>
            <p:cNvSpPr/>
            <p:nvPr/>
          </p:nvSpPr>
          <p:spPr>
            <a:xfrm>
              <a:off x="8220407" y="1514111"/>
              <a:ext cx="1862411" cy="337117"/>
            </a:xfrm>
            <a:prstGeom prst="rect">
              <a:avLst/>
            </a:prstGeom>
          </p:spPr>
          <p:txBody>
            <a:bodyPr wrap="square">
              <a:noAutofit/>
            </a:bodyPr>
            <a:lstStyle/>
            <a:p>
              <a:pPr algn="ctr">
                <a:spcBef>
                  <a:spcPts val="600"/>
                </a:spcBef>
                <a:spcAft>
                  <a:spcPts val="600"/>
                </a:spcAft>
                <a:defRPr/>
              </a:pPr>
              <a:endParaRPr lang="en-US" b="1" dirty="0">
                <a:latin typeface="Proxima Nova Rg" panose="02000506030000020004" pitchFamily="50" charset="0"/>
              </a:endParaRPr>
            </a:p>
          </p:txBody>
        </p:sp>
        <p:sp>
          <p:nvSpPr>
            <p:cNvPr id="29" name="Rectangle 28"/>
            <p:cNvSpPr/>
            <p:nvPr/>
          </p:nvSpPr>
          <p:spPr>
            <a:xfrm>
              <a:off x="7113878" y="1986266"/>
              <a:ext cx="4075468" cy="314014"/>
            </a:xfrm>
            <a:prstGeom prst="rect">
              <a:avLst/>
            </a:prstGeom>
          </p:spPr>
          <p:txBody>
            <a:bodyPr wrap="square" numCol="1">
              <a:noAutofit/>
            </a:bodyPr>
            <a:lstStyle/>
            <a:p>
              <a:pPr algn="ctr" fontAlgn="base">
                <a:spcBef>
                  <a:spcPts val="300"/>
                </a:spcBef>
                <a:spcAft>
                  <a:spcPts val="1200"/>
                </a:spcAft>
              </a:pPr>
              <a:endParaRPr lang="en-US" sz="1300" dirty="0" smtClean="0">
                <a:latin typeface="Proxima Nova Rg" panose="02000506030000020004" pitchFamily="50" charset="0"/>
              </a:endParaRPr>
            </a:p>
          </p:txBody>
        </p:sp>
        <p:sp>
          <p:nvSpPr>
            <p:cNvPr id="31" name="Rectangle 30"/>
            <p:cNvSpPr/>
            <p:nvPr/>
          </p:nvSpPr>
          <p:spPr>
            <a:xfrm>
              <a:off x="6969504" y="2582031"/>
              <a:ext cx="4364215" cy="2735980"/>
            </a:xfrm>
            <a:prstGeom prst="rect">
              <a:avLst/>
            </a:prstGeom>
          </p:spPr>
          <p:txBody>
            <a:bodyPr wrap="square" numCol="2" spcCol="182880">
              <a:noAutofit/>
            </a:bodyPr>
            <a:lstStyle/>
            <a:p>
              <a:pPr marL="285750" indent="-285750">
                <a:spcBef>
                  <a:spcPts val="600"/>
                </a:spcBef>
                <a:spcAft>
                  <a:spcPts val="600"/>
                </a:spcAft>
                <a:buFont typeface="Wingdings" panose="05000000000000000000" pitchFamily="2" charset="2"/>
                <a:buChar char="§"/>
                <a:defRPr/>
              </a:pPr>
              <a:endParaRPr lang="en-US" sz="1300" dirty="0">
                <a:latin typeface="Proxima Nova Rg" panose="02000506030000020004" pitchFamily="50" charset="0"/>
              </a:endParaRPr>
            </a:p>
          </p:txBody>
        </p:sp>
      </p:grpSp>
      <p:sp>
        <p:nvSpPr>
          <p:cNvPr id="34" name="TextBox 33"/>
          <p:cNvSpPr txBox="1"/>
          <p:nvPr/>
        </p:nvSpPr>
        <p:spPr>
          <a:xfrm>
            <a:off x="7257115" y="2239987"/>
            <a:ext cx="3424043" cy="461665"/>
          </a:xfrm>
          <a:prstGeom prst="rect">
            <a:avLst/>
          </a:prstGeom>
          <a:noFill/>
        </p:spPr>
        <p:txBody>
          <a:bodyPr wrap="square" rtlCol="0">
            <a:spAutoFit/>
          </a:bodyPr>
          <a:lstStyle/>
          <a:p>
            <a:pPr algn="ctr"/>
            <a:r>
              <a:rPr lang="en-US" sz="2400" b="1" dirty="0" smtClean="0">
                <a:solidFill>
                  <a:srgbClr val="FCB813"/>
                </a:solidFill>
                <a:latin typeface="Proxima Nova Rg" panose="02000506030000020004" pitchFamily="2" charset="0"/>
              </a:rPr>
              <a:t>Other Differences</a:t>
            </a:r>
            <a:endParaRPr lang="en-US" sz="2400" b="1" dirty="0">
              <a:solidFill>
                <a:srgbClr val="FCB813"/>
              </a:solidFill>
              <a:latin typeface="Proxima Nova Rg" panose="02000506030000020004" pitchFamily="2" charset="0"/>
            </a:endParaRPr>
          </a:p>
        </p:txBody>
      </p:sp>
      <p:sp>
        <p:nvSpPr>
          <p:cNvPr id="35" name="TextBox 34"/>
          <p:cNvSpPr txBox="1"/>
          <p:nvPr/>
        </p:nvSpPr>
        <p:spPr>
          <a:xfrm>
            <a:off x="7320413" y="3186036"/>
            <a:ext cx="3878852" cy="11695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latin typeface="Proxima Nova Rg" panose="02000506030000020004" pitchFamily="2" charset="0"/>
              </a:rPr>
              <a:t>Damages v. Injunctive Relief</a:t>
            </a:r>
          </a:p>
          <a:p>
            <a:pPr marL="285750" indent="-285750">
              <a:spcAft>
                <a:spcPts val="600"/>
              </a:spcAft>
              <a:buFont typeface="Arial" panose="020B0604020202020204" pitchFamily="34" charset="0"/>
              <a:buChar char="•"/>
            </a:pPr>
            <a:r>
              <a:rPr lang="en-US" sz="2000" dirty="0" smtClean="0">
                <a:latin typeface="Proxima Nova Rg" panose="02000506030000020004" pitchFamily="2" charset="0"/>
              </a:rPr>
              <a:t>Inequitable Conduct</a:t>
            </a:r>
          </a:p>
          <a:p>
            <a:pPr marL="285750" indent="-285750">
              <a:spcAft>
                <a:spcPts val="600"/>
              </a:spcAft>
              <a:buFont typeface="Arial" panose="020B0604020202020204" pitchFamily="34" charset="0"/>
              <a:buChar char="•"/>
            </a:pPr>
            <a:r>
              <a:rPr lang="en-US" sz="2000" dirty="0" smtClean="0">
                <a:latin typeface="Proxima Nova Rg" panose="02000506030000020004" pitchFamily="2" charset="0"/>
              </a:rPr>
              <a:t>Trial Is Unlikely</a:t>
            </a:r>
            <a:endParaRPr lang="en-US" sz="2000" dirty="0">
              <a:latin typeface="Proxima Nova Rg" panose="02000506030000020004" pitchFamily="2" charset="0"/>
            </a:endParaRPr>
          </a:p>
        </p:txBody>
      </p:sp>
    </p:spTree>
    <p:extLst>
      <p:ext uri="{BB962C8B-B14F-4D97-AF65-F5344CB8AC3E}">
        <p14:creationId xmlns:p14="http://schemas.microsoft.com/office/powerpoint/2010/main" val="4100120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28</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30" y="799554"/>
            <a:ext cx="7823200" cy="646331"/>
          </a:xfrm>
          <a:prstGeom prst="rect">
            <a:avLst/>
          </a:prstGeom>
          <a:noFill/>
        </p:spPr>
        <p:txBody>
          <a:bodyPr wrap="square" rtlCol="0">
            <a:spAutoFit/>
          </a:bodyPr>
          <a:lstStyle/>
          <a:p>
            <a:r>
              <a:rPr lang="en-US" sz="3600" b="1" dirty="0" smtClean="0">
                <a:solidFill>
                  <a:srgbClr val="FCB813"/>
                </a:solidFill>
                <a:latin typeface="Proxima Nova Rg" panose="02000506030000020004" pitchFamily="2" charset="0"/>
              </a:rPr>
              <a:t>Where to Seek Treatment </a:t>
            </a:r>
            <a:endParaRPr lang="en-US" sz="3600" b="1" dirty="0">
              <a:solidFill>
                <a:srgbClr val="FCB813"/>
              </a:solidFill>
              <a:latin typeface="Proxima Nova Rg" panose="02000506030000020004" pitchFamily="2" charset="0"/>
            </a:endParaRPr>
          </a:p>
        </p:txBody>
      </p:sp>
      <p:sp>
        <p:nvSpPr>
          <p:cNvPr id="3" name="TextBox 2"/>
          <p:cNvSpPr txBox="1"/>
          <p:nvPr/>
        </p:nvSpPr>
        <p:spPr>
          <a:xfrm>
            <a:off x="532041" y="2552065"/>
            <a:ext cx="6065530"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Proxima Nova Rg" panose="02000506030000020004" pitchFamily="2" charset="0"/>
              </a:rPr>
              <a:t>Home forum</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Foreign venue</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Eastern District Virginia</a:t>
            </a:r>
          </a:p>
          <a:p>
            <a:pPr marL="742950" lvl="1" indent="-285750">
              <a:spcAft>
                <a:spcPts val="600"/>
              </a:spcAft>
              <a:buFont typeface="Arial" panose="020B0604020202020204" pitchFamily="34" charset="0"/>
              <a:buChar char="•"/>
            </a:pPr>
            <a:r>
              <a:rPr lang="en-US" sz="2000" dirty="0">
                <a:latin typeface="Proxima Nova Rg" panose="02000506030000020004" pitchFamily="2" charset="0"/>
              </a:rPr>
              <a:t>TC Heartland </a:t>
            </a:r>
            <a:r>
              <a:rPr lang="en-US" sz="2000" dirty="0" smtClean="0">
                <a:latin typeface="Proxima Nova Rg" panose="02000506030000020004" pitchFamily="2" charset="0"/>
              </a:rPr>
              <a:t>(venue) considerations </a:t>
            </a:r>
            <a:r>
              <a:rPr lang="en-US" sz="2000" dirty="0">
                <a:latin typeface="Proxima Nova Rg" panose="02000506030000020004" pitchFamily="2" charset="0"/>
              </a:rPr>
              <a:t>don’t always </a:t>
            </a:r>
            <a:r>
              <a:rPr lang="en-US" sz="2000" dirty="0" smtClean="0">
                <a:latin typeface="Proxima Nova Rg" panose="02000506030000020004" pitchFamily="2" charset="0"/>
              </a:rPr>
              <a:t>apply</a:t>
            </a:r>
          </a:p>
          <a:p>
            <a:pPr marL="742950" lvl="1" indent="-285750">
              <a:spcAft>
                <a:spcPts val="600"/>
              </a:spcAft>
              <a:buFont typeface="Arial" panose="020B0604020202020204" pitchFamily="34" charset="0"/>
              <a:buChar char="•"/>
            </a:pPr>
            <a:r>
              <a:rPr lang="en-US" sz="2000" dirty="0" smtClean="0">
                <a:latin typeface="Proxima Nova Rg" panose="02000506030000020004" pitchFamily="2" charset="0"/>
              </a:rPr>
              <a:t>Wow, are they fast!</a:t>
            </a:r>
            <a:endParaRPr lang="en-US" sz="2000" dirty="0">
              <a:latin typeface="Proxima Nova Rg" panose="02000506030000020004" pitchFamily="2" charset="0"/>
            </a:endParaRPr>
          </a:p>
          <a:p>
            <a:pPr marL="285750" indent="-285750">
              <a:spcAft>
                <a:spcPts val="600"/>
              </a:spcAft>
              <a:buFont typeface="Arial" panose="020B0604020202020204" pitchFamily="34" charset="0"/>
              <a:buChar char="•"/>
            </a:pPr>
            <a:r>
              <a:rPr lang="en-US" sz="2000" dirty="0">
                <a:latin typeface="Proxima Nova Rg" panose="02000506030000020004" pitchFamily="2" charset="0"/>
              </a:rPr>
              <a:t>International Trade Commission</a:t>
            </a:r>
          </a:p>
          <a:p>
            <a:pPr marL="285750" indent="-285750">
              <a:spcAft>
                <a:spcPts val="600"/>
              </a:spcAft>
              <a:buFont typeface="Arial" panose="020B0604020202020204" pitchFamily="34" charset="0"/>
              <a:buChar char="•"/>
            </a:pPr>
            <a:r>
              <a:rPr lang="en-US" sz="2000" dirty="0" err="1">
                <a:latin typeface="Proxima Nova Rg" panose="02000506030000020004" pitchFamily="2" charset="0"/>
              </a:rPr>
              <a:t>UPC</a:t>
            </a:r>
            <a:endParaRPr lang="en-US" sz="2000" dirty="0">
              <a:latin typeface="Proxima Nova Rg" panose="02000506030000020004" pitchFamily="2" charset="0"/>
            </a:endParaRPr>
          </a:p>
          <a:p>
            <a:pPr marL="285750" indent="-285750">
              <a:spcAft>
                <a:spcPts val="600"/>
              </a:spcAft>
              <a:buFont typeface="Arial" panose="020B0604020202020204" pitchFamily="34" charset="0"/>
              <a:buChar char="•"/>
            </a:pPr>
            <a:r>
              <a:rPr lang="en-US" sz="2000" dirty="0" err="1">
                <a:latin typeface="Proxima Nova Rg" panose="02000506030000020004" pitchFamily="2" charset="0"/>
              </a:rPr>
              <a:t>PTAB</a:t>
            </a:r>
            <a:r>
              <a:rPr lang="en-US" sz="2000" dirty="0">
                <a:latin typeface="Proxima Nova Rg" panose="02000506030000020004" pitchFamily="2" charset="0"/>
              </a:rPr>
              <a:t>/Other</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382" y="612805"/>
            <a:ext cx="521172" cy="819779"/>
          </a:xfrm>
          <a:prstGeom prst="rect">
            <a:avLst/>
          </a:prstGeom>
        </p:spPr>
      </p:pic>
      <p:sp>
        <p:nvSpPr>
          <p:cNvPr id="23" name="Rectangle 22"/>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grpSp>
        <p:nvGrpSpPr>
          <p:cNvPr id="24" name="Group 23"/>
          <p:cNvGrpSpPr/>
          <p:nvPr/>
        </p:nvGrpSpPr>
        <p:grpSpPr>
          <a:xfrm>
            <a:off x="6923794" y="1819284"/>
            <a:ext cx="4852666" cy="4303164"/>
            <a:chOff x="6725280" y="1235942"/>
            <a:chExt cx="4852666" cy="4335894"/>
          </a:xfrm>
        </p:grpSpPr>
        <p:grpSp>
          <p:nvGrpSpPr>
            <p:cNvPr id="25" name="Group 24"/>
            <p:cNvGrpSpPr/>
            <p:nvPr/>
          </p:nvGrpSpPr>
          <p:grpSpPr>
            <a:xfrm>
              <a:off x="6725280" y="1235942"/>
              <a:ext cx="4852666" cy="4335894"/>
              <a:chOff x="7182360" y="292066"/>
              <a:chExt cx="4852666" cy="5124509"/>
            </a:xfrm>
          </p:grpSpPr>
          <p:sp>
            <p:nvSpPr>
              <p:cNvPr id="32" name="Rectangle 31"/>
              <p:cNvSpPr/>
              <p:nvPr/>
            </p:nvSpPr>
            <p:spPr>
              <a:xfrm>
                <a:off x="7182360" y="306526"/>
                <a:ext cx="4852666" cy="51100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11888499" y="292066"/>
                <a:ext cx="146524" cy="5107089"/>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Rectangle 25"/>
            <p:cNvSpPr/>
            <p:nvPr/>
          </p:nvSpPr>
          <p:spPr>
            <a:xfrm>
              <a:off x="8220407" y="1514111"/>
              <a:ext cx="1862411" cy="337117"/>
            </a:xfrm>
            <a:prstGeom prst="rect">
              <a:avLst/>
            </a:prstGeom>
          </p:spPr>
          <p:txBody>
            <a:bodyPr wrap="square">
              <a:noAutofit/>
            </a:bodyPr>
            <a:lstStyle/>
            <a:p>
              <a:pPr algn="ctr">
                <a:spcBef>
                  <a:spcPts val="600"/>
                </a:spcBef>
                <a:spcAft>
                  <a:spcPts val="600"/>
                </a:spcAft>
                <a:defRPr/>
              </a:pPr>
              <a:endParaRPr lang="en-US" b="1" dirty="0">
                <a:latin typeface="Proxima Nova Rg" panose="02000506030000020004" pitchFamily="50" charset="0"/>
              </a:endParaRPr>
            </a:p>
          </p:txBody>
        </p:sp>
        <p:sp>
          <p:nvSpPr>
            <p:cNvPr id="29" name="Rectangle 28"/>
            <p:cNvSpPr/>
            <p:nvPr/>
          </p:nvSpPr>
          <p:spPr>
            <a:xfrm>
              <a:off x="7113878" y="1986266"/>
              <a:ext cx="4075468" cy="314014"/>
            </a:xfrm>
            <a:prstGeom prst="rect">
              <a:avLst/>
            </a:prstGeom>
          </p:spPr>
          <p:txBody>
            <a:bodyPr wrap="square" numCol="1">
              <a:noAutofit/>
            </a:bodyPr>
            <a:lstStyle/>
            <a:p>
              <a:pPr algn="ctr" fontAlgn="base">
                <a:spcBef>
                  <a:spcPts val="300"/>
                </a:spcBef>
                <a:spcAft>
                  <a:spcPts val="1200"/>
                </a:spcAft>
              </a:pPr>
              <a:endParaRPr lang="en-US" sz="1300" dirty="0" smtClean="0">
                <a:latin typeface="Proxima Nova Rg" panose="02000506030000020004" pitchFamily="50" charset="0"/>
              </a:endParaRPr>
            </a:p>
          </p:txBody>
        </p:sp>
        <p:sp>
          <p:nvSpPr>
            <p:cNvPr id="31" name="Rectangle 30"/>
            <p:cNvSpPr/>
            <p:nvPr/>
          </p:nvSpPr>
          <p:spPr>
            <a:xfrm>
              <a:off x="6969504" y="2582031"/>
              <a:ext cx="4364215" cy="2735980"/>
            </a:xfrm>
            <a:prstGeom prst="rect">
              <a:avLst/>
            </a:prstGeom>
          </p:spPr>
          <p:txBody>
            <a:bodyPr wrap="square" numCol="2" spcCol="182880">
              <a:noAutofit/>
            </a:bodyPr>
            <a:lstStyle/>
            <a:p>
              <a:pPr marL="285750" indent="-285750">
                <a:spcBef>
                  <a:spcPts val="600"/>
                </a:spcBef>
                <a:spcAft>
                  <a:spcPts val="600"/>
                </a:spcAft>
                <a:buFont typeface="Wingdings" panose="05000000000000000000" pitchFamily="2" charset="2"/>
                <a:buChar char="§"/>
                <a:defRPr/>
              </a:pPr>
              <a:endParaRPr lang="en-US" sz="1300" dirty="0">
                <a:latin typeface="Proxima Nova Rg" panose="02000506030000020004" pitchFamily="50" charset="0"/>
              </a:endParaRPr>
            </a:p>
          </p:txBody>
        </p:sp>
      </p:grpSp>
      <p:sp>
        <p:nvSpPr>
          <p:cNvPr id="41" name="TextBox 40"/>
          <p:cNvSpPr txBox="1"/>
          <p:nvPr/>
        </p:nvSpPr>
        <p:spPr>
          <a:xfrm>
            <a:off x="7633208" y="2240358"/>
            <a:ext cx="3424043" cy="830997"/>
          </a:xfrm>
          <a:prstGeom prst="rect">
            <a:avLst/>
          </a:prstGeom>
          <a:noFill/>
        </p:spPr>
        <p:txBody>
          <a:bodyPr wrap="square" rtlCol="0">
            <a:spAutoFit/>
          </a:bodyPr>
          <a:lstStyle/>
          <a:p>
            <a:pPr algn="ctr"/>
            <a:r>
              <a:rPr lang="en-US" sz="2400" b="1" dirty="0" smtClean="0">
                <a:solidFill>
                  <a:srgbClr val="FCB813"/>
                </a:solidFill>
                <a:latin typeface="Proxima Nova Rg" panose="02000506030000020004" pitchFamily="2" charset="0"/>
              </a:rPr>
              <a:t>Recall Important Distinctions</a:t>
            </a:r>
            <a:endParaRPr lang="en-US" sz="2400" b="1" dirty="0">
              <a:solidFill>
                <a:srgbClr val="FCB813"/>
              </a:solidFill>
              <a:latin typeface="Proxima Nova Rg" panose="02000506030000020004" pitchFamily="2" charset="0"/>
            </a:endParaRPr>
          </a:p>
        </p:txBody>
      </p:sp>
      <p:sp>
        <p:nvSpPr>
          <p:cNvPr id="42" name="TextBox 41"/>
          <p:cNvSpPr txBox="1"/>
          <p:nvPr/>
        </p:nvSpPr>
        <p:spPr>
          <a:xfrm>
            <a:off x="7320413" y="3186036"/>
            <a:ext cx="3878852" cy="2169825"/>
          </a:xfrm>
          <a:prstGeom prst="rect">
            <a:avLst/>
          </a:prstGeom>
          <a:noFill/>
        </p:spPr>
        <p:txBody>
          <a:bodyPr wrap="square" rtlCol="0">
            <a:spAutoFit/>
          </a:bodyPr>
          <a:lstStyle/>
          <a:p>
            <a:pPr marL="800100" lvl="1" indent="-342900">
              <a:spcAft>
                <a:spcPts val="600"/>
              </a:spcAft>
              <a:buFont typeface="Arial" panose="020B0604020202020204" pitchFamily="34" charset="0"/>
              <a:buChar char="•"/>
            </a:pPr>
            <a:r>
              <a:rPr lang="en-US" sz="2000" dirty="0">
                <a:latin typeface="Proxima Nova Rg" panose="02000506030000020004" pitchFamily="2" charset="0"/>
              </a:rPr>
              <a:t>Issues that will be decided </a:t>
            </a:r>
            <a:endParaRPr lang="en-US" sz="2000" dirty="0" smtClean="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smtClean="0">
                <a:latin typeface="Proxima Nova Rg" panose="02000506030000020004" pitchFamily="2" charset="0"/>
              </a:rPr>
              <a:t>Law </a:t>
            </a:r>
            <a:r>
              <a:rPr lang="en-US" sz="2000" dirty="0">
                <a:latin typeface="Proxima Nova Rg" panose="02000506030000020004" pitchFamily="2" charset="0"/>
              </a:rPr>
              <a:t>&amp; burdens of proof</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Timeline for resolution</a:t>
            </a:r>
          </a:p>
          <a:p>
            <a:pPr marL="800100" lvl="1" indent="-342900">
              <a:spcAft>
                <a:spcPts val="600"/>
              </a:spcAft>
              <a:buFont typeface="Arial" panose="020B0604020202020204" pitchFamily="34" charset="0"/>
              <a:buChar char="•"/>
            </a:pPr>
            <a:r>
              <a:rPr lang="en-US" sz="2000" dirty="0" smtClean="0">
                <a:latin typeface="Proxima Nova Rg" panose="02000506030000020004" pitchFamily="2" charset="0"/>
              </a:rPr>
              <a:t>Relief </a:t>
            </a:r>
            <a:r>
              <a:rPr lang="en-US" sz="2000" dirty="0">
                <a:latin typeface="Proxima Nova Rg" panose="02000506030000020004" pitchFamily="2" charset="0"/>
              </a:rPr>
              <a:t>you may be accorded/subject </a:t>
            </a:r>
            <a:r>
              <a:rPr lang="en-US" sz="2000" dirty="0" smtClean="0">
                <a:latin typeface="Proxima Nova Rg" panose="02000506030000020004" pitchFamily="2" charset="0"/>
              </a:rPr>
              <a:t>to</a:t>
            </a:r>
            <a:endParaRPr lang="en-US" sz="2000" dirty="0">
              <a:latin typeface="Proxima Nova Rg" panose="02000506030000020004" pitchFamily="2" charset="0"/>
            </a:endParaRPr>
          </a:p>
        </p:txBody>
      </p:sp>
    </p:spTree>
    <p:extLst>
      <p:ext uri="{BB962C8B-B14F-4D97-AF65-F5344CB8AC3E}">
        <p14:creationId xmlns:p14="http://schemas.microsoft.com/office/powerpoint/2010/main" val="1217178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29</a:t>
            </a:fld>
            <a:endParaRPr lang="en-US" sz="800" dirty="0">
              <a:latin typeface="Proxima Nova Lt" panose="02000506030000020004" pitchFamily="50" charset="0"/>
            </a:endParaRPr>
          </a:p>
        </p:txBody>
      </p:sp>
      <p:sp>
        <p:nvSpPr>
          <p:cNvPr id="45" name="Rectangle 4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2022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30" y="799554"/>
            <a:ext cx="7823200" cy="1200329"/>
          </a:xfrm>
          <a:prstGeom prst="rect">
            <a:avLst/>
          </a:prstGeom>
          <a:noFill/>
        </p:spPr>
        <p:txBody>
          <a:bodyPr wrap="square" rtlCol="0">
            <a:spAutoFit/>
          </a:bodyPr>
          <a:lstStyle/>
          <a:p>
            <a:r>
              <a:rPr lang="en-US" sz="3600" b="1" dirty="0" smtClean="0">
                <a:solidFill>
                  <a:srgbClr val="FCB813"/>
                </a:solidFill>
                <a:latin typeface="Proxima Nova Rg" panose="02000506030000020004" pitchFamily="2" charset="0"/>
              </a:rPr>
              <a:t>The Headache of Attorney-Client Privilege</a:t>
            </a:r>
            <a:endParaRPr lang="en-US" sz="3600" b="1" dirty="0">
              <a:solidFill>
                <a:srgbClr val="FCB813"/>
              </a:solidFill>
              <a:latin typeface="Proxima Nova Rg" panose="02000506030000020004" pitchFamily="2" charset="0"/>
            </a:endParaRPr>
          </a:p>
        </p:txBody>
      </p:sp>
      <p:sp>
        <p:nvSpPr>
          <p:cNvPr id="3" name="TextBox 2"/>
          <p:cNvSpPr txBox="1"/>
          <p:nvPr/>
        </p:nvSpPr>
        <p:spPr>
          <a:xfrm>
            <a:off x="532040" y="2552065"/>
            <a:ext cx="6043907" cy="24006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Proxima Nova Rg" panose="02000506030000020004" pitchFamily="2" charset="0"/>
              </a:rPr>
              <a:t>Patent agent privilege unlikely to be applicable in US </a:t>
            </a:r>
            <a:r>
              <a:rPr lang="en-US" sz="2000" dirty="0" smtClean="0">
                <a:latin typeface="Proxima Nova Rg" panose="02000506030000020004" pitchFamily="2" charset="0"/>
              </a:rPr>
              <a:t>litigation</a:t>
            </a:r>
          </a:p>
          <a:p>
            <a:pPr marL="342900" indent="-342900">
              <a:spcAft>
                <a:spcPts val="600"/>
              </a:spcAft>
              <a:buFont typeface="Arial" panose="020B0604020202020204" pitchFamily="34" charset="0"/>
              <a:buChar char="•"/>
            </a:pPr>
            <a:r>
              <a:rPr lang="en-US" sz="2000" dirty="0" smtClean="0">
                <a:latin typeface="Proxima Nova Rg" panose="02000506030000020004" pitchFamily="2" charset="0"/>
              </a:rPr>
              <a:t>Attorney-client </a:t>
            </a:r>
            <a:r>
              <a:rPr lang="en-US" sz="2000" dirty="0">
                <a:latin typeface="Proxima Nova Rg" panose="02000506030000020004" pitchFamily="2" charset="0"/>
              </a:rPr>
              <a:t>privilege can easily be compromised</a:t>
            </a:r>
          </a:p>
          <a:p>
            <a:pPr marL="342900" indent="-342900">
              <a:spcAft>
                <a:spcPts val="600"/>
              </a:spcAft>
              <a:buFont typeface="Arial" panose="020B0604020202020204" pitchFamily="34" charset="0"/>
              <a:buChar char="•"/>
            </a:pPr>
            <a:r>
              <a:rPr lang="en-US" sz="2000" dirty="0" smtClean="0">
                <a:latin typeface="Proxima Nova Rg" panose="02000506030000020004" pitchFamily="2" charset="0"/>
              </a:rPr>
              <a:t>Need </a:t>
            </a:r>
            <a:r>
              <a:rPr lang="en-US" sz="2000" dirty="0">
                <a:latin typeface="Proxima Nova Rg" panose="02000506030000020004" pitchFamily="2" charset="0"/>
              </a:rPr>
              <a:t>clear communication protocol and processes to support, and mechanisms to protect sensitive US IP issues as they arise</a:t>
            </a:r>
          </a:p>
        </p:txBody>
      </p:sp>
      <p:grpSp>
        <p:nvGrpSpPr>
          <p:cNvPr id="13" name="Group 12"/>
          <p:cNvGrpSpPr/>
          <p:nvPr/>
        </p:nvGrpSpPr>
        <p:grpSpPr>
          <a:xfrm>
            <a:off x="7339334" y="1970143"/>
            <a:ext cx="4852666" cy="4303164"/>
            <a:chOff x="6725280" y="1235942"/>
            <a:chExt cx="4852666" cy="4335894"/>
          </a:xfrm>
        </p:grpSpPr>
        <p:grpSp>
          <p:nvGrpSpPr>
            <p:cNvPr id="14" name="Group 13"/>
            <p:cNvGrpSpPr/>
            <p:nvPr/>
          </p:nvGrpSpPr>
          <p:grpSpPr>
            <a:xfrm>
              <a:off x="6725280" y="1235942"/>
              <a:ext cx="4852666" cy="4335894"/>
              <a:chOff x="7182360" y="292066"/>
              <a:chExt cx="4852666" cy="5124509"/>
            </a:xfrm>
          </p:grpSpPr>
          <p:sp>
            <p:nvSpPr>
              <p:cNvPr id="19" name="Rectangle 18"/>
              <p:cNvSpPr/>
              <p:nvPr/>
            </p:nvSpPr>
            <p:spPr>
              <a:xfrm>
                <a:off x="7182360" y="306526"/>
                <a:ext cx="4852666" cy="51100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11888499" y="292066"/>
                <a:ext cx="146524" cy="5107089"/>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ectangle 14"/>
            <p:cNvSpPr/>
            <p:nvPr/>
          </p:nvSpPr>
          <p:spPr>
            <a:xfrm>
              <a:off x="8220407" y="1514111"/>
              <a:ext cx="1862411" cy="337117"/>
            </a:xfrm>
            <a:prstGeom prst="rect">
              <a:avLst/>
            </a:prstGeom>
          </p:spPr>
          <p:txBody>
            <a:bodyPr wrap="square">
              <a:noAutofit/>
            </a:bodyPr>
            <a:lstStyle/>
            <a:p>
              <a:pPr algn="ctr">
                <a:spcBef>
                  <a:spcPts val="600"/>
                </a:spcBef>
                <a:spcAft>
                  <a:spcPts val="600"/>
                </a:spcAft>
                <a:defRPr/>
              </a:pPr>
              <a:endParaRPr lang="en-US" b="1" dirty="0">
                <a:latin typeface="Proxima Nova Rg" panose="02000506030000020004" pitchFamily="50" charset="0"/>
              </a:endParaRPr>
            </a:p>
          </p:txBody>
        </p:sp>
        <p:sp>
          <p:nvSpPr>
            <p:cNvPr id="16" name="Rectangle 15"/>
            <p:cNvSpPr/>
            <p:nvPr/>
          </p:nvSpPr>
          <p:spPr>
            <a:xfrm>
              <a:off x="7113878" y="1986266"/>
              <a:ext cx="4075468" cy="314014"/>
            </a:xfrm>
            <a:prstGeom prst="rect">
              <a:avLst/>
            </a:prstGeom>
          </p:spPr>
          <p:txBody>
            <a:bodyPr wrap="square" numCol="1">
              <a:noAutofit/>
            </a:bodyPr>
            <a:lstStyle/>
            <a:p>
              <a:pPr algn="ctr" fontAlgn="base">
                <a:spcBef>
                  <a:spcPts val="300"/>
                </a:spcBef>
                <a:spcAft>
                  <a:spcPts val="1200"/>
                </a:spcAft>
              </a:pPr>
              <a:endParaRPr lang="en-US" sz="1300" dirty="0" smtClean="0">
                <a:latin typeface="Proxima Nova Rg" panose="02000506030000020004" pitchFamily="50" charset="0"/>
              </a:endParaRPr>
            </a:p>
          </p:txBody>
        </p:sp>
        <p:sp>
          <p:nvSpPr>
            <p:cNvPr id="18" name="Rectangle 17"/>
            <p:cNvSpPr/>
            <p:nvPr/>
          </p:nvSpPr>
          <p:spPr>
            <a:xfrm>
              <a:off x="6969504" y="2582031"/>
              <a:ext cx="4364215" cy="2735980"/>
            </a:xfrm>
            <a:prstGeom prst="rect">
              <a:avLst/>
            </a:prstGeom>
          </p:spPr>
          <p:txBody>
            <a:bodyPr wrap="square" numCol="2" spcCol="182880">
              <a:noAutofit/>
            </a:bodyPr>
            <a:lstStyle/>
            <a:p>
              <a:pPr marL="285750" indent="-285750">
                <a:spcBef>
                  <a:spcPts val="600"/>
                </a:spcBef>
                <a:spcAft>
                  <a:spcPts val="600"/>
                </a:spcAft>
                <a:buFont typeface="Wingdings" panose="05000000000000000000" pitchFamily="2" charset="2"/>
                <a:buChar char="§"/>
                <a:defRPr/>
              </a:pPr>
              <a:endParaRPr lang="en-US" sz="1300" dirty="0">
                <a:latin typeface="Proxima Nova Rg" panose="02000506030000020004" pitchFamily="50" charset="0"/>
              </a:endParaRPr>
            </a:p>
          </p:txBody>
        </p:sp>
      </p:grpSp>
      <p:sp>
        <p:nvSpPr>
          <p:cNvPr id="21" name="TextBox 20"/>
          <p:cNvSpPr txBox="1"/>
          <p:nvPr/>
        </p:nvSpPr>
        <p:spPr>
          <a:xfrm>
            <a:off x="8053643" y="2288492"/>
            <a:ext cx="3424043" cy="461665"/>
          </a:xfrm>
          <a:prstGeom prst="rect">
            <a:avLst/>
          </a:prstGeom>
          <a:noFill/>
        </p:spPr>
        <p:txBody>
          <a:bodyPr wrap="square" rtlCol="0">
            <a:spAutoFit/>
          </a:bodyPr>
          <a:lstStyle/>
          <a:p>
            <a:pPr algn="ctr"/>
            <a:r>
              <a:rPr lang="en-US" sz="2400" b="1" dirty="0" smtClean="0">
                <a:solidFill>
                  <a:srgbClr val="FCB813"/>
                </a:solidFill>
                <a:latin typeface="Proxima Nova Rg" panose="02000506030000020004" pitchFamily="2" charset="0"/>
              </a:rPr>
              <a:t>Other Considerations</a:t>
            </a:r>
            <a:endParaRPr lang="en-US" sz="2400" b="1" dirty="0">
              <a:solidFill>
                <a:srgbClr val="FCB813"/>
              </a:solidFill>
              <a:latin typeface="Proxima Nova Rg" panose="02000506030000020004" pitchFamily="2" charset="0"/>
            </a:endParaRPr>
          </a:p>
        </p:txBody>
      </p:sp>
      <p:sp>
        <p:nvSpPr>
          <p:cNvPr id="5" name="TextBox 4"/>
          <p:cNvSpPr txBox="1"/>
          <p:nvPr/>
        </p:nvSpPr>
        <p:spPr>
          <a:xfrm>
            <a:off x="7924548" y="2992620"/>
            <a:ext cx="3878852" cy="17851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Proxima Nova Rg" panose="02000506030000020004" pitchFamily="2" charset="0"/>
              </a:rPr>
              <a:t>Scope of disclosure in litigation (U.S. discovery)</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IT systems &amp; interconnectedness</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Data privacy</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3875" y="723119"/>
            <a:ext cx="521172" cy="819779"/>
          </a:xfrm>
          <a:prstGeom prst="rect">
            <a:avLst/>
          </a:prstGeom>
        </p:spPr>
      </p:pic>
    </p:spTree>
    <p:extLst>
      <p:ext uri="{BB962C8B-B14F-4D97-AF65-F5344CB8AC3E}">
        <p14:creationId xmlns:p14="http://schemas.microsoft.com/office/powerpoint/2010/main" val="147351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783" y="1455951"/>
            <a:ext cx="12217566" cy="3930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17"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3</a:t>
            </a:fld>
            <a:endParaRPr lang="en-US" sz="800" dirty="0">
              <a:latin typeface="Proxima Nova Lt" panose="02000506030000020004" pitchFamily="50" charset="0"/>
            </a:endParaRPr>
          </a:p>
        </p:txBody>
      </p:sp>
      <p:sp>
        <p:nvSpPr>
          <p:cNvPr id="58" name="Rectangle 57"/>
          <p:cNvSpPr/>
          <p:nvPr/>
        </p:nvSpPr>
        <p:spPr>
          <a:xfrm>
            <a:off x="-25566" y="0"/>
            <a:ext cx="5054766" cy="18875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1318265" y="324377"/>
            <a:ext cx="102995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Proxima Nova Rg" panose="02000506030000020004" pitchFamily="50" charset="0"/>
                <a:ea typeface="+mn-ea"/>
                <a:cs typeface="+mn-cs"/>
              </a:rPr>
              <a:t>Meet Your Care Providers</a:t>
            </a: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32" name="Rectangle 31"/>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60" y="2182220"/>
            <a:ext cx="1389888" cy="1737360"/>
          </a:xfrm>
          <a:prstGeom prst="rect">
            <a:avLst/>
          </a:prstGeom>
          <a:ln>
            <a:noFill/>
          </a:ln>
        </p:spPr>
      </p:pic>
      <p:sp>
        <p:nvSpPr>
          <p:cNvPr id="34" name="Rectangle 33"/>
          <p:cNvSpPr/>
          <p:nvPr/>
        </p:nvSpPr>
        <p:spPr>
          <a:xfrm>
            <a:off x="301910" y="4116588"/>
            <a:ext cx="3972587" cy="1077218"/>
          </a:xfrm>
          <a:prstGeom prst="rect">
            <a:avLst/>
          </a:prstGeom>
        </p:spPr>
        <p:txBody>
          <a:bodyPr wrap="square">
            <a:spAutoFit/>
          </a:bodyPr>
          <a:lstStyle/>
          <a:p>
            <a:pPr lvl="0" algn="ctr">
              <a:defRPr/>
            </a:pPr>
            <a:r>
              <a:rPr lang="it-IT" sz="1600" b="1" dirty="0">
                <a:solidFill>
                  <a:prstClr val="black"/>
                </a:solidFill>
                <a:latin typeface="Proxima Nova Rg" panose="02000506030000020004" pitchFamily="50" charset="0"/>
              </a:rPr>
              <a:t>Angela B. Freeman</a:t>
            </a:r>
          </a:p>
          <a:p>
            <a:pPr lvl="0" algn="ctr">
              <a:defRPr/>
            </a:pPr>
            <a:r>
              <a:rPr lang="it-IT" sz="1600" dirty="0" smtClean="0">
                <a:solidFill>
                  <a:prstClr val="black"/>
                </a:solidFill>
                <a:latin typeface="Proxima Nova Rg" panose="02000506030000020004" pitchFamily="50" charset="0"/>
              </a:rPr>
              <a:t>P</a:t>
            </a:r>
            <a:r>
              <a:rPr lang="it-IT" sz="1600" dirty="0">
                <a:solidFill>
                  <a:prstClr val="black"/>
                </a:solidFill>
                <a:latin typeface="Proxima Nova Rg" panose="02000506030000020004" pitchFamily="50" charset="0"/>
              </a:rPr>
              <a:t>: 317-231-7479</a:t>
            </a:r>
          </a:p>
          <a:p>
            <a:pPr lvl="0" algn="ctr">
              <a:defRPr/>
            </a:pPr>
            <a:r>
              <a:rPr lang="it-IT" sz="1600" dirty="0">
                <a:solidFill>
                  <a:prstClr val="black"/>
                </a:solidFill>
                <a:latin typeface="Proxima Nova Rg" panose="02000506030000020004" pitchFamily="50" charset="0"/>
              </a:rPr>
              <a:t>E: angela.freeman@btlaw.com</a:t>
            </a:r>
          </a:p>
          <a:p>
            <a:pPr lvl="0" algn="ctr">
              <a:defRPr/>
            </a:pPr>
            <a:r>
              <a:rPr lang="it-IT" sz="1600" dirty="0">
                <a:solidFill>
                  <a:prstClr val="black"/>
                </a:solidFill>
                <a:latin typeface="Proxima Nova Rg" panose="02000506030000020004" pitchFamily="50" charset="0"/>
              </a:rPr>
              <a:t>Indianapolis, </a:t>
            </a:r>
            <a:r>
              <a:rPr lang="it-IT" sz="1600" dirty="0" smtClean="0">
                <a:solidFill>
                  <a:prstClr val="black"/>
                </a:solidFill>
                <a:latin typeface="Proxima Nova Rg" panose="02000506030000020004" pitchFamily="50" charset="0"/>
              </a:rPr>
              <a:t>IN</a:t>
            </a:r>
            <a:endParaRPr lang="it-IT" sz="1600" dirty="0">
              <a:solidFill>
                <a:prstClr val="black"/>
              </a:solidFill>
              <a:latin typeface="Proxima Nova Rg" panose="02000506030000020004" pitchFamily="50" charset="0"/>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1056" y="2182220"/>
            <a:ext cx="1389888" cy="1737360"/>
          </a:xfrm>
          <a:prstGeom prst="rect">
            <a:avLst/>
          </a:prstGeom>
          <a:ln>
            <a:noFill/>
          </a:ln>
        </p:spPr>
      </p:pic>
      <p:sp>
        <p:nvSpPr>
          <p:cNvPr id="48" name="Rectangle 47"/>
          <p:cNvSpPr/>
          <p:nvPr/>
        </p:nvSpPr>
        <p:spPr>
          <a:xfrm>
            <a:off x="4072624" y="4111914"/>
            <a:ext cx="4046752" cy="1077218"/>
          </a:xfrm>
          <a:prstGeom prst="rect">
            <a:avLst/>
          </a:prstGeom>
        </p:spPr>
        <p:txBody>
          <a:bodyPr wrap="square">
            <a:spAutoFit/>
          </a:bodyPr>
          <a:lstStyle/>
          <a:p>
            <a:pPr lvl="0" algn="ctr">
              <a:defRPr/>
            </a:pPr>
            <a:r>
              <a:rPr lang="it-IT" sz="1600" b="1" dirty="0" smtClean="0">
                <a:solidFill>
                  <a:prstClr val="black"/>
                </a:solidFill>
                <a:latin typeface="Proxima Nova Rg" panose="02000506030000020004" pitchFamily="50" charset="0"/>
              </a:rPr>
              <a:t>Deborah Pollack-Milgate</a:t>
            </a:r>
            <a:endParaRPr lang="it-IT" sz="1600" b="1" dirty="0">
              <a:solidFill>
                <a:prstClr val="black"/>
              </a:solidFill>
              <a:latin typeface="Proxima Nova Rg" panose="02000506030000020004" pitchFamily="50" charset="0"/>
            </a:endParaRPr>
          </a:p>
          <a:p>
            <a:pPr lvl="0" algn="ctr">
              <a:defRPr/>
            </a:pPr>
            <a:r>
              <a:rPr lang="it-IT" sz="1600" dirty="0">
                <a:solidFill>
                  <a:prstClr val="black"/>
                </a:solidFill>
                <a:latin typeface="Proxima Nova Rg" panose="02000506030000020004" pitchFamily="50" charset="0"/>
              </a:rPr>
              <a:t>P: </a:t>
            </a:r>
            <a:r>
              <a:rPr lang="it-IT" sz="1600" dirty="0" smtClean="0">
                <a:solidFill>
                  <a:prstClr val="black"/>
                </a:solidFill>
                <a:latin typeface="Proxima Nova Rg" panose="02000506030000020004" pitchFamily="50" charset="0"/>
              </a:rPr>
              <a:t>317-231-7339</a:t>
            </a:r>
            <a:endParaRPr lang="it-IT" sz="1600" dirty="0">
              <a:solidFill>
                <a:prstClr val="black"/>
              </a:solidFill>
              <a:latin typeface="Proxima Nova Rg" panose="02000506030000020004" pitchFamily="50" charset="0"/>
            </a:endParaRPr>
          </a:p>
          <a:p>
            <a:pPr lvl="0" algn="ctr">
              <a:defRPr/>
            </a:pPr>
            <a:r>
              <a:rPr lang="it-IT" sz="1600" dirty="0">
                <a:solidFill>
                  <a:prstClr val="black"/>
                </a:solidFill>
                <a:latin typeface="Proxima Nova Rg" panose="02000506030000020004" pitchFamily="50" charset="0"/>
              </a:rPr>
              <a:t>E: </a:t>
            </a:r>
            <a:r>
              <a:rPr lang="it-IT" sz="1600" dirty="0" smtClean="0">
                <a:solidFill>
                  <a:prstClr val="black"/>
                </a:solidFill>
                <a:latin typeface="Proxima Nova Rg" panose="02000506030000020004" pitchFamily="50" charset="0"/>
              </a:rPr>
              <a:t>deborah.pollackmilgate@btlaw.com</a:t>
            </a:r>
            <a:endParaRPr lang="it-IT" sz="1600" dirty="0">
              <a:solidFill>
                <a:prstClr val="black"/>
              </a:solidFill>
              <a:latin typeface="Proxima Nova Rg" panose="02000506030000020004" pitchFamily="50" charset="0"/>
            </a:endParaRPr>
          </a:p>
          <a:p>
            <a:pPr lvl="0" algn="ctr">
              <a:defRPr/>
            </a:pPr>
            <a:r>
              <a:rPr lang="it-IT" sz="1600" dirty="0">
                <a:solidFill>
                  <a:prstClr val="black"/>
                </a:solidFill>
                <a:latin typeface="Proxima Nova Rg" panose="02000506030000020004" pitchFamily="50" charset="0"/>
              </a:rPr>
              <a:t>Indianapolis, IN</a:t>
            </a: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6136" y="2182220"/>
            <a:ext cx="1389888" cy="1737360"/>
          </a:xfrm>
          <a:prstGeom prst="rect">
            <a:avLst/>
          </a:prstGeom>
          <a:ln>
            <a:noFill/>
          </a:ln>
        </p:spPr>
      </p:pic>
      <p:sp>
        <p:nvSpPr>
          <p:cNvPr id="51" name="Rectangle 50"/>
          <p:cNvSpPr/>
          <p:nvPr/>
        </p:nvSpPr>
        <p:spPr>
          <a:xfrm>
            <a:off x="7845632" y="4116588"/>
            <a:ext cx="4130896" cy="1077218"/>
          </a:xfrm>
          <a:prstGeom prst="rect">
            <a:avLst/>
          </a:prstGeom>
        </p:spPr>
        <p:txBody>
          <a:bodyPr wrap="square">
            <a:spAutoFit/>
          </a:bodyPr>
          <a:lstStyle/>
          <a:p>
            <a:pPr lvl="0" algn="ctr">
              <a:defRPr/>
            </a:pPr>
            <a:r>
              <a:rPr lang="it-IT" sz="1600" b="1" dirty="0" smtClean="0">
                <a:solidFill>
                  <a:prstClr val="black"/>
                </a:solidFill>
                <a:latin typeface="Proxima Nova Rg" panose="02000506030000020004" pitchFamily="50" charset="0"/>
              </a:rPr>
              <a:t>Christine Hoeft McCarthy</a:t>
            </a:r>
            <a:endParaRPr lang="it-IT" sz="1600" b="1" dirty="0">
              <a:solidFill>
                <a:prstClr val="black"/>
              </a:solidFill>
              <a:latin typeface="Proxima Nova Rg" panose="02000506030000020004" pitchFamily="50" charset="0"/>
            </a:endParaRPr>
          </a:p>
          <a:p>
            <a:pPr lvl="0" algn="ctr">
              <a:defRPr/>
            </a:pPr>
            <a:r>
              <a:rPr lang="it-IT" sz="1600" dirty="0">
                <a:solidFill>
                  <a:prstClr val="black"/>
                </a:solidFill>
                <a:latin typeface="Proxima Nova Rg" panose="02000506030000020004" pitchFamily="50" charset="0"/>
              </a:rPr>
              <a:t>P: </a:t>
            </a:r>
            <a:r>
              <a:rPr lang="it-IT" sz="1600" dirty="0" smtClean="0">
                <a:solidFill>
                  <a:prstClr val="black"/>
                </a:solidFill>
                <a:latin typeface="Proxima Nova Rg" panose="02000506030000020004" pitchFamily="50" charset="0"/>
              </a:rPr>
              <a:t>202-317-6371</a:t>
            </a:r>
            <a:endParaRPr lang="it-IT" sz="1600" dirty="0">
              <a:solidFill>
                <a:prstClr val="black"/>
              </a:solidFill>
              <a:latin typeface="Proxima Nova Rg" panose="02000506030000020004" pitchFamily="50" charset="0"/>
            </a:endParaRPr>
          </a:p>
          <a:p>
            <a:pPr lvl="0" algn="ctr">
              <a:defRPr/>
            </a:pPr>
            <a:r>
              <a:rPr lang="it-IT" sz="1600" dirty="0">
                <a:solidFill>
                  <a:prstClr val="black"/>
                </a:solidFill>
                <a:latin typeface="Proxima Nova Rg" panose="02000506030000020004" pitchFamily="50" charset="0"/>
              </a:rPr>
              <a:t>E: </a:t>
            </a:r>
            <a:r>
              <a:rPr lang="it-IT" sz="1600" dirty="0" smtClean="0">
                <a:solidFill>
                  <a:prstClr val="black"/>
                </a:solidFill>
                <a:latin typeface="Proxima Nova Rg" panose="02000506030000020004" pitchFamily="50" charset="0"/>
              </a:rPr>
              <a:t>christine.mccarthy@btlaw.com</a:t>
            </a:r>
            <a:endParaRPr lang="it-IT" sz="1600" dirty="0">
              <a:solidFill>
                <a:prstClr val="black"/>
              </a:solidFill>
              <a:latin typeface="Proxima Nova Rg" panose="02000506030000020004" pitchFamily="50" charset="0"/>
            </a:endParaRPr>
          </a:p>
          <a:p>
            <a:pPr lvl="0" algn="ctr">
              <a:defRPr/>
            </a:pPr>
            <a:r>
              <a:rPr lang="it-IT" sz="1600" dirty="0" smtClean="0">
                <a:solidFill>
                  <a:prstClr val="black"/>
                </a:solidFill>
                <a:latin typeface="Proxima Nova Rg" panose="02000506030000020004" pitchFamily="50" charset="0"/>
              </a:rPr>
              <a:t>Washington D.C.</a:t>
            </a:r>
            <a:endParaRPr lang="it-IT" sz="1600" dirty="0">
              <a:solidFill>
                <a:prstClr val="black"/>
              </a:solidFill>
              <a:latin typeface="Proxima Nova Rg" panose="02000506030000020004" pitchFamily="50"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9869" y="26772"/>
            <a:ext cx="857962" cy="857962"/>
          </a:xfrm>
          <a:prstGeom prst="rect">
            <a:avLst/>
          </a:prstGeom>
        </p:spPr>
      </p:pic>
    </p:spTree>
    <p:extLst>
      <p:ext uri="{BB962C8B-B14F-4D97-AF65-F5344CB8AC3E}">
        <p14:creationId xmlns:p14="http://schemas.microsoft.com/office/powerpoint/2010/main" val="2639114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027" r="62603"/>
          <a:stretch/>
        </p:blipFill>
        <p:spPr>
          <a:xfrm>
            <a:off x="7879493" y="0"/>
            <a:ext cx="4312507" cy="6858000"/>
          </a:xfrm>
          <a:prstGeom prst="rect">
            <a:avLst/>
          </a:prstGeom>
        </p:spPr>
      </p:pic>
      <p:sp>
        <p:nvSpPr>
          <p:cNvPr id="2" name="Rectangle 1"/>
          <p:cNvSpPr/>
          <p:nvPr/>
        </p:nvSpPr>
        <p:spPr>
          <a:xfrm>
            <a:off x="636687" y="3319820"/>
            <a:ext cx="6921848" cy="2285339"/>
          </a:xfrm>
          <a:prstGeom prst="rect">
            <a:avLst/>
          </a:prstGeom>
        </p:spPr>
        <p:txBody>
          <a:bodyPr wrap="square" numCol="3">
            <a:noAutofit/>
          </a:bodyPr>
          <a:lstStyle/>
          <a:p>
            <a:pPr marL="285750" indent="-285750">
              <a:spcBef>
                <a:spcPts val="600"/>
              </a:spcBef>
              <a:spcAft>
                <a:spcPts val="600"/>
              </a:spcAft>
              <a:buFont typeface="Wingdings" panose="05000000000000000000" pitchFamily="2" charset="2"/>
              <a:buChar char="§"/>
              <a:defRPr/>
            </a:pPr>
            <a:endParaRPr lang="en-US" sz="1600" dirty="0">
              <a:solidFill>
                <a:prstClr val="black"/>
              </a:solidFill>
              <a:latin typeface="Proxima Nova Rg" panose="02000506030000020004" pitchFamily="50" charset="0"/>
            </a:endParaRPr>
          </a:p>
        </p:txBody>
      </p:sp>
      <p:sp>
        <p:nvSpPr>
          <p:cNvPr id="20" name="TextBox 19"/>
          <p:cNvSpPr txBox="1"/>
          <p:nvPr/>
        </p:nvSpPr>
        <p:spPr>
          <a:xfrm>
            <a:off x="636687" y="2409277"/>
            <a:ext cx="6678513" cy="910543"/>
          </a:xfrm>
          <a:prstGeom prst="rect">
            <a:avLst/>
          </a:prstGeom>
          <a:noFill/>
        </p:spPr>
        <p:txBody>
          <a:bodyPr wrap="square" tIns="0" rtlCol="0">
            <a:noAutofit/>
          </a:bodyPr>
          <a:lstStyle/>
          <a:p>
            <a:pPr>
              <a:defRPr/>
            </a:pPr>
            <a:endParaRPr lang="en-US" b="1" dirty="0" smtClean="0">
              <a:solidFill>
                <a:srgbClr val="FF0000"/>
              </a:solidFill>
              <a:latin typeface="Proxima Nova Rg" panose="02000506030000020004" pitchFamily="50"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22" name="Rectangle 21"/>
          <p:cNvSpPr/>
          <p:nvPr/>
        </p:nvSpPr>
        <p:spPr>
          <a:xfrm>
            <a:off x="-25566" y="0"/>
            <a:ext cx="5054766" cy="18875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30</a:t>
            </a:fld>
            <a:endParaRPr lang="en-US" sz="800" dirty="0">
              <a:latin typeface="Proxima Nova Lt" panose="02000506030000020004" pitchFamily="50" charset="0"/>
            </a:endParaRPr>
          </a:p>
        </p:txBody>
      </p:sp>
      <p:sp>
        <p:nvSpPr>
          <p:cNvPr id="11" name="Rectangle 10"/>
          <p:cNvSpPr/>
          <p:nvPr/>
        </p:nvSpPr>
        <p:spPr>
          <a:xfrm>
            <a:off x="532040" y="6411490"/>
            <a:ext cx="7026495" cy="492443"/>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2022 Barnes </a:t>
            </a:r>
            <a:r>
              <a:rPr lang="en-US" sz="600" dirty="0">
                <a:solidFill>
                  <a:srgbClr val="929292"/>
                </a:solidFill>
                <a:latin typeface="Proxima Nova Lt" panose="02000506030000020004" pitchFamily="50" charset="0"/>
                <a:cs typeface="Arial Narrow" panose="020B0604020202020204" pitchFamily="34" charset="0"/>
              </a:rPr>
              <a:t>&amp;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a:t>
            </a:r>
            <a:r>
              <a:rPr lang="en-US" sz="600" dirty="0" smtClean="0">
                <a:solidFill>
                  <a:srgbClr val="929292"/>
                </a:solidFill>
                <a:latin typeface="Proxima Nova Lt" panose="02000506030000020004" pitchFamily="50" charset="0"/>
                <a:cs typeface="Arial Narrow" panose="020B0604020202020204" pitchFamily="34" charset="0"/>
              </a:rPr>
              <a:t>disclosed </a:t>
            </a:r>
            <a:r>
              <a:rPr lang="en-US" sz="600" dirty="0">
                <a:solidFill>
                  <a:srgbClr val="929292"/>
                </a:solidFill>
                <a:latin typeface="Proxima Nova Lt" panose="02000506030000020004" pitchFamily="50" charset="0"/>
                <a:cs typeface="Arial Narrow" panose="020B0604020202020204" pitchFamily="34" charset="0"/>
              </a:rPr>
              <a:t>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24" name="Rectangle 23"/>
          <p:cNvSpPr/>
          <p:nvPr/>
        </p:nvSpPr>
        <p:spPr>
          <a:xfrm>
            <a:off x="7876032" y="0"/>
            <a:ext cx="431596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1079500" y="2750462"/>
            <a:ext cx="5990771" cy="193899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latin typeface="Proxima Nova Rg" panose="02000506030000020004" pitchFamily="2" charset="0"/>
              </a:rPr>
              <a:t>Standing &amp; Patent Ownership</a:t>
            </a:r>
          </a:p>
          <a:p>
            <a:pPr marL="342900" indent="-342900">
              <a:spcAft>
                <a:spcPts val="600"/>
              </a:spcAft>
              <a:buFont typeface="Arial" panose="020B0604020202020204" pitchFamily="34" charset="0"/>
              <a:buChar char="•"/>
            </a:pPr>
            <a:r>
              <a:rPr lang="en-US" sz="2000" dirty="0">
                <a:latin typeface="Proxima Nova Rg" panose="02000506030000020004" pitchFamily="2" charset="0"/>
              </a:rPr>
              <a:t>Status of </a:t>
            </a:r>
            <a:r>
              <a:rPr lang="en-US" sz="2000" dirty="0" smtClean="0">
                <a:latin typeface="Proxima Nova Rg" panose="02000506030000020004" pitchFamily="2" charset="0"/>
              </a:rPr>
              <a:t>Ongoing </a:t>
            </a:r>
            <a:r>
              <a:rPr lang="en-US" sz="2000" dirty="0">
                <a:latin typeface="Proxima Nova Rg" panose="02000506030000020004" pitchFamily="2" charset="0"/>
              </a:rPr>
              <a:t>P</a:t>
            </a:r>
            <a:r>
              <a:rPr lang="en-US" sz="2000" dirty="0" smtClean="0">
                <a:latin typeface="Proxima Nova Rg" panose="02000506030000020004" pitchFamily="2" charset="0"/>
              </a:rPr>
              <a:t>rosecution</a:t>
            </a:r>
            <a:r>
              <a:rPr lang="en-US" sz="2000" dirty="0">
                <a:latin typeface="Proxima Nova Rg" panose="02000506030000020004" pitchFamily="2" charset="0"/>
              </a:rPr>
              <a:t>, </a:t>
            </a:r>
            <a:r>
              <a:rPr lang="en-US" sz="2000" dirty="0" smtClean="0">
                <a:latin typeface="Proxima Nova Rg" panose="02000506030000020004" pitchFamily="2" charset="0"/>
              </a:rPr>
              <a:t>if </a:t>
            </a:r>
            <a:r>
              <a:rPr lang="en-US" sz="2000" dirty="0">
                <a:latin typeface="Proxima Nova Rg" panose="02000506030000020004" pitchFamily="2" charset="0"/>
              </a:rPr>
              <a:t>any</a:t>
            </a:r>
          </a:p>
          <a:p>
            <a:pPr marL="342900" indent="-342900">
              <a:spcAft>
                <a:spcPts val="600"/>
              </a:spcAft>
              <a:buFont typeface="Arial" panose="020B0604020202020204" pitchFamily="34" charset="0"/>
              <a:buChar char="•"/>
            </a:pPr>
            <a:r>
              <a:rPr lang="en-US" sz="2000" dirty="0" smtClean="0">
                <a:latin typeface="Proxima Nova Rg" panose="02000506030000020004" pitchFamily="2" charset="0"/>
              </a:rPr>
              <a:t>Local Competitor Complexities</a:t>
            </a: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r>
              <a:rPr lang="en-US" sz="2000" dirty="0">
                <a:latin typeface="Proxima Nova Rg" panose="02000506030000020004" pitchFamily="2" charset="0"/>
              </a:rPr>
              <a:t>Competing </a:t>
            </a:r>
            <a:r>
              <a:rPr lang="en-US" sz="2000" dirty="0" smtClean="0">
                <a:latin typeface="Proxima Nova Rg" panose="02000506030000020004" pitchFamily="2" charset="0"/>
              </a:rPr>
              <a:t>Portfolios</a:t>
            </a:r>
            <a:endParaRPr lang="en-US" sz="2000" dirty="0">
              <a:latin typeface="Proxima Nova Rg" panose="02000506030000020004" pitchFamily="2" charset="0"/>
            </a:endParaRPr>
          </a:p>
          <a:p>
            <a:pPr marL="342900" indent="-342900">
              <a:spcAft>
                <a:spcPts val="600"/>
              </a:spcAft>
              <a:buFont typeface="Arial" panose="020B0604020202020204" pitchFamily="34" charset="0"/>
              <a:buChar char="•"/>
            </a:pPr>
            <a:r>
              <a:rPr lang="en-US" sz="2000" dirty="0">
                <a:latin typeface="Proxima Nova Rg" panose="02000506030000020004" pitchFamily="2" charset="0"/>
              </a:rPr>
              <a:t>Intercompany Agreements</a:t>
            </a:r>
          </a:p>
        </p:txBody>
      </p:sp>
      <p:sp>
        <p:nvSpPr>
          <p:cNvPr id="14" name="TextBox 13"/>
          <p:cNvSpPr txBox="1"/>
          <p:nvPr/>
        </p:nvSpPr>
        <p:spPr>
          <a:xfrm>
            <a:off x="1190459" y="995086"/>
            <a:ext cx="5902537" cy="1754326"/>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Due Diligence &amp; Litigation </a:t>
            </a:r>
            <a:r>
              <a:rPr lang="en-US" sz="3600" b="1" dirty="0" smtClean="0">
                <a:solidFill>
                  <a:srgbClr val="FCB813"/>
                </a:solidFill>
                <a:latin typeface="Proxima Nova Rg" panose="02000506030000020004" pitchFamily="2" charset="0"/>
              </a:rPr>
              <a:t>Complexities in the Global Context</a:t>
            </a:r>
            <a:endParaRPr lang="en-US" sz="3600" b="1" dirty="0">
              <a:solidFill>
                <a:srgbClr val="FCB813"/>
              </a:solidFill>
              <a:latin typeface="Proxima Nova Rg" panose="02000506030000020004" pitchFamily="2"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040" y="1072678"/>
            <a:ext cx="521172" cy="819779"/>
          </a:xfrm>
          <a:prstGeom prst="rect">
            <a:avLst/>
          </a:prstGeom>
        </p:spPr>
      </p:pic>
    </p:spTree>
    <p:extLst>
      <p:ext uri="{BB962C8B-B14F-4D97-AF65-F5344CB8AC3E}">
        <p14:creationId xmlns:p14="http://schemas.microsoft.com/office/powerpoint/2010/main" val="381208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31</a:t>
            </a:fld>
            <a:endParaRPr lang="en-US" sz="800" dirty="0">
              <a:latin typeface="Proxima Nova Lt" panose="02000506030000020004" pitchFamily="50" charset="0"/>
            </a:endParaRPr>
          </a:p>
        </p:txBody>
      </p:sp>
      <p:sp>
        <p:nvSpPr>
          <p:cNvPr id="45" name="Rectangle 4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2022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9926861" cy="646331"/>
          </a:xfrm>
          <a:prstGeom prst="rect">
            <a:avLst/>
          </a:prstGeom>
          <a:noFill/>
        </p:spPr>
        <p:txBody>
          <a:bodyPr wrap="square" rtlCol="0">
            <a:spAutoFit/>
          </a:bodyPr>
          <a:lstStyle/>
          <a:p>
            <a:r>
              <a:rPr lang="en-US" sz="3600" b="1" dirty="0" smtClean="0">
                <a:solidFill>
                  <a:srgbClr val="FCB813"/>
                </a:solidFill>
                <a:latin typeface="Proxima Nova Rg" panose="02000506030000020004" pitchFamily="2" charset="0"/>
              </a:rPr>
              <a:t>Intercompany/Intracompany </a:t>
            </a:r>
            <a:r>
              <a:rPr lang="en-US" sz="3600" b="1" dirty="0">
                <a:solidFill>
                  <a:srgbClr val="FCB813"/>
                </a:solidFill>
                <a:latin typeface="Proxima Nova Rg" panose="02000506030000020004" pitchFamily="2" charset="0"/>
              </a:rPr>
              <a:t>Agreements</a:t>
            </a:r>
          </a:p>
        </p:txBody>
      </p:sp>
      <p:sp>
        <p:nvSpPr>
          <p:cNvPr id="3" name="TextBox 2"/>
          <p:cNvSpPr txBox="1"/>
          <p:nvPr/>
        </p:nvSpPr>
        <p:spPr>
          <a:xfrm>
            <a:off x="1079500" y="2315725"/>
            <a:ext cx="10742387" cy="40934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sz="2000" dirty="0">
                <a:latin typeface="Proxima Nova Rg" panose="02000506030000020004" pitchFamily="2" charset="0"/>
              </a:rPr>
              <a:t>The </a:t>
            </a:r>
            <a:r>
              <a:rPr lang="en-US" sz="2000" dirty="0" smtClean="0">
                <a:latin typeface="Proxima Nova Rg" panose="02000506030000020004" pitchFamily="2" charset="0"/>
              </a:rPr>
              <a:t>Fundamentals:</a:t>
            </a:r>
            <a:endParaRPr lang="en-US" sz="2000" dirty="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Address all IP areas, and differentiate – patent, trademark, trade secrets, and catch-all</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Weigh autonomy v. ease of </a:t>
            </a:r>
            <a:r>
              <a:rPr lang="en-US" sz="2000" dirty="0" smtClean="0">
                <a:latin typeface="Proxima Nova Rg" panose="02000506030000020004" pitchFamily="2" charset="0"/>
              </a:rPr>
              <a:t>administration</a:t>
            </a:r>
          </a:p>
          <a:p>
            <a:pPr marL="800100" lvl="1" indent="-342900">
              <a:spcAft>
                <a:spcPts val="600"/>
              </a:spcAft>
              <a:buFont typeface="Arial" panose="020B0604020202020204" pitchFamily="34" charset="0"/>
              <a:buChar char="•"/>
            </a:pPr>
            <a:r>
              <a:rPr lang="en-US" sz="2000" dirty="0" smtClean="0">
                <a:latin typeface="Proxima Nova Rg" panose="02000506030000020004" pitchFamily="2" charset="0"/>
              </a:rPr>
              <a:t>Ensure </a:t>
            </a:r>
            <a:r>
              <a:rPr lang="en-US" sz="2000" dirty="0">
                <a:latin typeface="Proxima Nova Rg" panose="02000506030000020004" pitchFamily="2" charset="0"/>
              </a:rPr>
              <a:t>coordination with all IP relevant counsel, corporate/tax </a:t>
            </a:r>
            <a:r>
              <a:rPr lang="en-US" sz="2000" dirty="0" smtClean="0">
                <a:latin typeface="Proxima Nova Rg" panose="02000506030000020004" pitchFamily="2" charset="0"/>
              </a:rPr>
              <a:t>counsel in drafting process</a:t>
            </a:r>
            <a:endParaRPr lang="en-US" sz="2000" dirty="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Provide clear IP decision-making </a:t>
            </a:r>
            <a:r>
              <a:rPr lang="en-US" sz="2000" dirty="0" smtClean="0">
                <a:latin typeface="Proxima Nova Rg" panose="02000506030000020004" pitchFamily="2" charset="0"/>
              </a:rPr>
              <a:t>tree (who is in charge?), </a:t>
            </a:r>
            <a:r>
              <a:rPr lang="en-US" sz="2000" dirty="0">
                <a:latin typeface="Proxima Nova Rg" panose="02000506030000020004" pitchFamily="2" charset="0"/>
              </a:rPr>
              <a:t>research &amp; development </a:t>
            </a:r>
            <a:r>
              <a:rPr lang="en-US" sz="2000" dirty="0" smtClean="0">
                <a:latin typeface="Proxima Nova Rg" panose="02000506030000020004" pitchFamily="2" charset="0"/>
              </a:rPr>
              <a:t>coordination, and weigh against current structure and diverse business segments</a:t>
            </a:r>
          </a:p>
          <a:p>
            <a:pPr marL="800100" lvl="1" indent="-342900">
              <a:spcAft>
                <a:spcPts val="600"/>
              </a:spcAft>
              <a:buFont typeface="Arial" panose="020B0604020202020204" pitchFamily="34" charset="0"/>
              <a:buChar char="•"/>
            </a:pPr>
            <a:r>
              <a:rPr lang="en-US" sz="2000" dirty="0" smtClean="0">
                <a:latin typeface="Proxima Nova Rg" panose="02000506030000020004" pitchFamily="2" charset="0"/>
              </a:rPr>
              <a:t>Be thoughtful about licenses granted, in context of various IP</a:t>
            </a:r>
          </a:p>
          <a:p>
            <a:pPr marL="800100" lvl="1" indent="-342900">
              <a:spcAft>
                <a:spcPts val="600"/>
              </a:spcAft>
              <a:buFont typeface="Arial" panose="020B0604020202020204" pitchFamily="34" charset="0"/>
              <a:buChar char="•"/>
            </a:pPr>
            <a:r>
              <a:rPr lang="en-US" sz="2000" dirty="0" smtClean="0">
                <a:latin typeface="Proxima Nova Rg" panose="02000506030000020004" pitchFamily="2" charset="0"/>
              </a:rPr>
              <a:t>Mechanisms </a:t>
            </a:r>
            <a:r>
              <a:rPr lang="en-US" sz="2000" dirty="0">
                <a:latin typeface="Proxima Nova Rg" panose="02000506030000020004" pitchFamily="2" charset="0"/>
              </a:rPr>
              <a:t>for amendments when corporate structure changes</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Address exceptions</a:t>
            </a:r>
          </a:p>
          <a:p>
            <a:pPr marL="342900" indent="-342900">
              <a:spcAft>
                <a:spcPts val="600"/>
              </a:spcAft>
              <a:buFont typeface="Arial" panose="020B0604020202020204" pitchFamily="34" charset="0"/>
              <a:buChar char="•"/>
            </a:pPr>
            <a:endParaRPr lang="en-US" sz="2000" dirty="0">
              <a:latin typeface="Proxima Nova Rg" panose="02000506030000020004"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665" y="626106"/>
            <a:ext cx="521172" cy="819779"/>
          </a:xfrm>
          <a:prstGeom prst="rect">
            <a:avLst/>
          </a:prstGeom>
        </p:spPr>
      </p:pic>
    </p:spTree>
    <p:extLst>
      <p:ext uri="{BB962C8B-B14F-4D97-AF65-F5344CB8AC3E}">
        <p14:creationId xmlns:p14="http://schemas.microsoft.com/office/powerpoint/2010/main" val="2761555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32</a:t>
            </a:fld>
            <a:endParaRPr lang="en-US" sz="800" dirty="0">
              <a:latin typeface="Proxima Nova Lt" panose="02000506030000020004" pitchFamily="50" charset="0"/>
            </a:endParaRPr>
          </a:p>
        </p:txBody>
      </p:sp>
      <p:sp>
        <p:nvSpPr>
          <p:cNvPr id="45" name="Rectangle 4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2022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30" y="799554"/>
            <a:ext cx="7823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Intercompany Agreements</a:t>
            </a:r>
          </a:p>
        </p:txBody>
      </p:sp>
      <p:sp>
        <p:nvSpPr>
          <p:cNvPr id="3" name="TextBox 2"/>
          <p:cNvSpPr txBox="1"/>
          <p:nvPr/>
        </p:nvSpPr>
        <p:spPr>
          <a:xfrm>
            <a:off x="532040" y="2552065"/>
            <a:ext cx="6043907" cy="3708708"/>
          </a:xfrm>
          <a:prstGeom prst="rect">
            <a:avLst/>
          </a:prstGeom>
          <a:noFill/>
        </p:spPr>
        <p:txBody>
          <a:bodyPr wrap="square" rtlCol="0">
            <a:spAutoFit/>
          </a:bodyPr>
          <a:lstStyle/>
          <a:p>
            <a:pPr>
              <a:spcAft>
                <a:spcPts val="600"/>
              </a:spcAft>
            </a:pPr>
            <a:r>
              <a:rPr lang="en-US" sz="2000" dirty="0">
                <a:latin typeface="Proxima Nova Rg" panose="02000506030000020004" pitchFamily="2" charset="0"/>
              </a:rPr>
              <a:t>Specifics to be </a:t>
            </a:r>
            <a:r>
              <a:rPr lang="en-US" sz="2000" dirty="0" smtClean="0">
                <a:latin typeface="Proxima Nova Rg" panose="02000506030000020004" pitchFamily="2" charset="0"/>
              </a:rPr>
              <a:t>addressed:</a:t>
            </a:r>
            <a:endParaRPr lang="en-US" sz="2000" dirty="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Research and development processes, registration of IP, exploitation and protection of IP</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Grant of licenses, differentiating trademark, patent, and trade secret and other IP rights, and including sublicenses</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Identification and ownership of intellectual property, </a:t>
            </a:r>
            <a:r>
              <a:rPr lang="en-US" sz="2000" dirty="0" smtClean="0">
                <a:latin typeface="Proxima Nova Rg" panose="02000506030000020004" pitchFamily="2" charset="0"/>
              </a:rPr>
              <a:t>including improvements, again </a:t>
            </a:r>
            <a:r>
              <a:rPr lang="en-US" sz="2000" dirty="0">
                <a:latin typeface="Proxima Nova Rg" panose="02000506030000020004" pitchFamily="2" charset="0"/>
              </a:rPr>
              <a:t>differentiated by patent, trademarks, trade secrets, etc.</a:t>
            </a:r>
          </a:p>
        </p:txBody>
      </p:sp>
      <p:grpSp>
        <p:nvGrpSpPr>
          <p:cNvPr id="13" name="Group 12"/>
          <p:cNvGrpSpPr/>
          <p:nvPr/>
        </p:nvGrpSpPr>
        <p:grpSpPr>
          <a:xfrm>
            <a:off x="7339334" y="1970143"/>
            <a:ext cx="4852666" cy="4303164"/>
            <a:chOff x="6725280" y="1235942"/>
            <a:chExt cx="4852666" cy="4335894"/>
          </a:xfrm>
        </p:grpSpPr>
        <p:grpSp>
          <p:nvGrpSpPr>
            <p:cNvPr id="14" name="Group 13"/>
            <p:cNvGrpSpPr/>
            <p:nvPr/>
          </p:nvGrpSpPr>
          <p:grpSpPr>
            <a:xfrm>
              <a:off x="6725280" y="1235942"/>
              <a:ext cx="4852666" cy="4335894"/>
              <a:chOff x="7182360" y="292066"/>
              <a:chExt cx="4852666" cy="5124509"/>
            </a:xfrm>
          </p:grpSpPr>
          <p:sp>
            <p:nvSpPr>
              <p:cNvPr id="19" name="Rectangle 18"/>
              <p:cNvSpPr/>
              <p:nvPr/>
            </p:nvSpPr>
            <p:spPr>
              <a:xfrm>
                <a:off x="7182360" y="306526"/>
                <a:ext cx="4852666" cy="51100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11888499" y="292066"/>
                <a:ext cx="146524" cy="5107089"/>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ectangle 14"/>
            <p:cNvSpPr/>
            <p:nvPr/>
          </p:nvSpPr>
          <p:spPr>
            <a:xfrm>
              <a:off x="8220407" y="1514111"/>
              <a:ext cx="1862411" cy="337117"/>
            </a:xfrm>
            <a:prstGeom prst="rect">
              <a:avLst/>
            </a:prstGeom>
          </p:spPr>
          <p:txBody>
            <a:bodyPr wrap="square">
              <a:noAutofit/>
            </a:bodyPr>
            <a:lstStyle/>
            <a:p>
              <a:pPr algn="ctr">
                <a:spcBef>
                  <a:spcPts val="600"/>
                </a:spcBef>
                <a:spcAft>
                  <a:spcPts val="600"/>
                </a:spcAft>
                <a:defRPr/>
              </a:pPr>
              <a:endParaRPr lang="en-US" b="1" dirty="0">
                <a:latin typeface="Proxima Nova Rg" panose="02000506030000020004" pitchFamily="50" charset="0"/>
              </a:endParaRPr>
            </a:p>
          </p:txBody>
        </p:sp>
        <p:sp>
          <p:nvSpPr>
            <p:cNvPr id="16" name="Rectangle 15"/>
            <p:cNvSpPr/>
            <p:nvPr/>
          </p:nvSpPr>
          <p:spPr>
            <a:xfrm>
              <a:off x="7113878" y="1986266"/>
              <a:ext cx="4075468" cy="314014"/>
            </a:xfrm>
            <a:prstGeom prst="rect">
              <a:avLst/>
            </a:prstGeom>
          </p:spPr>
          <p:txBody>
            <a:bodyPr wrap="square" numCol="1">
              <a:noAutofit/>
            </a:bodyPr>
            <a:lstStyle/>
            <a:p>
              <a:pPr algn="ctr" fontAlgn="base">
                <a:spcBef>
                  <a:spcPts val="300"/>
                </a:spcBef>
                <a:spcAft>
                  <a:spcPts val="1200"/>
                </a:spcAft>
              </a:pPr>
              <a:endParaRPr lang="en-US" sz="1300" dirty="0" smtClean="0">
                <a:latin typeface="Proxima Nova Rg" panose="02000506030000020004" pitchFamily="50" charset="0"/>
              </a:endParaRPr>
            </a:p>
          </p:txBody>
        </p:sp>
        <p:sp>
          <p:nvSpPr>
            <p:cNvPr id="18" name="Rectangle 17"/>
            <p:cNvSpPr/>
            <p:nvPr/>
          </p:nvSpPr>
          <p:spPr>
            <a:xfrm>
              <a:off x="6969504" y="2582031"/>
              <a:ext cx="4364215" cy="2735980"/>
            </a:xfrm>
            <a:prstGeom prst="rect">
              <a:avLst/>
            </a:prstGeom>
          </p:spPr>
          <p:txBody>
            <a:bodyPr wrap="square" numCol="2" spcCol="182880">
              <a:noAutofit/>
            </a:bodyPr>
            <a:lstStyle/>
            <a:p>
              <a:pPr marL="285750" indent="-285750">
                <a:spcBef>
                  <a:spcPts val="600"/>
                </a:spcBef>
                <a:spcAft>
                  <a:spcPts val="600"/>
                </a:spcAft>
                <a:buFont typeface="Wingdings" panose="05000000000000000000" pitchFamily="2" charset="2"/>
                <a:buChar char="§"/>
                <a:defRPr/>
              </a:pPr>
              <a:endParaRPr lang="en-US" sz="1300" dirty="0">
                <a:latin typeface="Proxima Nova Rg" panose="02000506030000020004" pitchFamily="50" charset="0"/>
              </a:endParaRPr>
            </a:p>
          </p:txBody>
        </p:sp>
      </p:grpSp>
      <p:sp>
        <p:nvSpPr>
          <p:cNvPr id="21" name="TextBox 20"/>
          <p:cNvSpPr txBox="1"/>
          <p:nvPr/>
        </p:nvSpPr>
        <p:spPr>
          <a:xfrm>
            <a:off x="8053643" y="2288492"/>
            <a:ext cx="3424043" cy="461665"/>
          </a:xfrm>
          <a:prstGeom prst="rect">
            <a:avLst/>
          </a:prstGeom>
          <a:noFill/>
        </p:spPr>
        <p:txBody>
          <a:bodyPr wrap="square" rtlCol="0">
            <a:spAutoFit/>
          </a:bodyPr>
          <a:lstStyle/>
          <a:p>
            <a:pPr algn="ctr"/>
            <a:r>
              <a:rPr lang="en-US" sz="2400" b="1" dirty="0">
                <a:solidFill>
                  <a:srgbClr val="FCB813"/>
                </a:solidFill>
                <a:latin typeface="Proxima Nova Rg" panose="02000506030000020004" pitchFamily="2" charset="0"/>
              </a:rPr>
              <a:t>Specifics (cont.)</a:t>
            </a:r>
          </a:p>
        </p:txBody>
      </p:sp>
      <p:sp>
        <p:nvSpPr>
          <p:cNvPr id="5" name="TextBox 4"/>
          <p:cNvSpPr txBox="1"/>
          <p:nvPr/>
        </p:nvSpPr>
        <p:spPr>
          <a:xfrm>
            <a:off x="7924548" y="2992620"/>
            <a:ext cx="3878852"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latin typeface="Proxima Nova Rg" panose="02000506030000020004" pitchFamily="2" charset="0"/>
              </a:rPr>
              <a:t>Patent </a:t>
            </a:r>
            <a:r>
              <a:rPr lang="en-US" sz="2000" dirty="0">
                <a:latin typeface="Proxima Nova Rg" panose="02000506030000020004" pitchFamily="2" charset="0"/>
              </a:rPr>
              <a:t>prosecution obligations</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Licensor and licensee/sub-licensee obligations</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Litigation obligations</a:t>
            </a:r>
          </a:p>
          <a:p>
            <a:pPr marL="285750" indent="-285750">
              <a:spcAft>
                <a:spcPts val="600"/>
              </a:spcAft>
              <a:buFont typeface="Arial" panose="020B0604020202020204" pitchFamily="34" charset="0"/>
              <a:buChar char="•"/>
            </a:pPr>
            <a:r>
              <a:rPr lang="en-US" sz="2000" dirty="0">
                <a:latin typeface="Proxima Nova Rg" panose="02000506030000020004" pitchFamily="2" charset="0"/>
              </a:rPr>
              <a:t>Confidentiality obligations</a:t>
            </a:r>
          </a:p>
          <a:p>
            <a:endParaRPr lang="en-US" sz="1600"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346" y="725758"/>
            <a:ext cx="521172" cy="819779"/>
          </a:xfrm>
          <a:prstGeom prst="rect">
            <a:avLst/>
          </a:prstGeom>
        </p:spPr>
      </p:pic>
    </p:spTree>
    <p:extLst>
      <p:ext uri="{BB962C8B-B14F-4D97-AF65-F5344CB8AC3E}">
        <p14:creationId xmlns:p14="http://schemas.microsoft.com/office/powerpoint/2010/main" val="1472609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0262"/>
            <a:ext cx="12192000" cy="6998525"/>
          </a:xfrm>
          <a:prstGeom prst="rect">
            <a:avLst/>
          </a:prstGeom>
        </p:spPr>
      </p:pic>
      <p:grpSp>
        <p:nvGrpSpPr>
          <p:cNvPr id="21" name="Group 20"/>
          <p:cNvGrpSpPr/>
          <p:nvPr/>
        </p:nvGrpSpPr>
        <p:grpSpPr>
          <a:xfrm>
            <a:off x="0" y="-81643"/>
            <a:ext cx="5718318" cy="6939643"/>
            <a:chOff x="1" y="-6350"/>
            <a:chExt cx="5718318" cy="6864350"/>
          </a:xfrm>
        </p:grpSpPr>
        <p:grpSp>
          <p:nvGrpSpPr>
            <p:cNvPr id="22" name="Group 21"/>
            <p:cNvGrpSpPr/>
            <p:nvPr/>
          </p:nvGrpSpPr>
          <p:grpSpPr>
            <a:xfrm>
              <a:off x="1" y="-6350"/>
              <a:ext cx="5718318" cy="6864350"/>
              <a:chOff x="1" y="-6350"/>
              <a:chExt cx="5718318" cy="6864350"/>
            </a:xfrm>
          </p:grpSpPr>
          <p:sp>
            <p:nvSpPr>
              <p:cNvPr id="24" name="Rectangle 23"/>
              <p:cNvSpPr/>
              <p:nvPr/>
            </p:nvSpPr>
            <p:spPr>
              <a:xfrm>
                <a:off x="1" y="-6350"/>
                <a:ext cx="5718318" cy="686435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CB813"/>
                  </a:solidFill>
                  <a:effectLst/>
                  <a:uLnTx/>
                  <a:uFillTx/>
                  <a:latin typeface="Calibri" panose="020F0502020204030204"/>
                  <a:ea typeface="+mn-ea"/>
                  <a:cs typeface="+mn-cs"/>
                </a:endParaRPr>
              </a:p>
            </p:txBody>
          </p:sp>
          <p:sp>
            <p:nvSpPr>
              <p:cNvPr id="25" name="TextBox 24"/>
              <p:cNvSpPr txBox="1"/>
              <p:nvPr/>
            </p:nvSpPr>
            <p:spPr>
              <a:xfrm>
                <a:off x="405552" y="230637"/>
                <a:ext cx="5149577" cy="639319"/>
              </a:xfrm>
              <a:prstGeom prst="rect">
                <a:avLst/>
              </a:prstGeom>
              <a:noFill/>
            </p:spPr>
            <p:txBody>
              <a:bodyPr wrap="square" rtlCol="0">
                <a:spAutoFit/>
              </a:bodyPr>
              <a:lstStyle/>
              <a:p>
                <a:pPr lvl="0" algn="ctr">
                  <a:defRPr/>
                </a:pPr>
                <a:r>
                  <a:rPr lang="en-US" sz="3600" b="1" dirty="0" smtClean="0">
                    <a:solidFill>
                      <a:srgbClr val="FCB813"/>
                    </a:solidFill>
                    <a:latin typeface="Proxima Nova Rg" panose="02000506030000020004" pitchFamily="50" charset="0"/>
                  </a:rPr>
                  <a:t>Thank You!</a:t>
                </a:r>
                <a:endParaRPr kumimoji="0" lang="en-US" sz="3600" b="1" i="0" u="none" strike="noStrike" kern="1200" cap="none" spc="0" normalizeH="0" baseline="0" noProof="0" dirty="0">
                  <a:ln>
                    <a:noFill/>
                  </a:ln>
                  <a:solidFill>
                    <a:srgbClr val="FCB813"/>
                  </a:solidFill>
                  <a:effectLst/>
                  <a:uLnTx/>
                  <a:uFillTx/>
                  <a:latin typeface="Proxima Nova Rg" panose="02000506030000020004" pitchFamily="50" charset="0"/>
                </a:endParaRPr>
              </a:p>
            </p:txBody>
          </p:sp>
        </p:grpSp>
        <p:sp>
          <p:nvSpPr>
            <p:cNvPr id="23" name="Rectangle 22"/>
            <p:cNvSpPr/>
            <p:nvPr/>
          </p:nvSpPr>
          <p:spPr>
            <a:xfrm>
              <a:off x="525930" y="6411491"/>
              <a:ext cx="4394152" cy="215444"/>
            </a:xfrm>
            <a:prstGeom prst="rect">
              <a:avLst/>
            </a:prstGeom>
          </p:spPr>
          <p:txBody>
            <a:bodyPr wrap="none">
              <a:spAutoFit/>
            </a:bodyPr>
            <a:lstStyle/>
            <a:p>
              <a:pPr lvl="0" defTabSz="914400">
                <a:defRPr/>
              </a:pPr>
              <a:r>
                <a:rPr lang="en-US" sz="800" dirty="0">
                  <a:solidFill>
                    <a:srgbClr val="FCB813"/>
                  </a:solidFill>
                  <a:latin typeface="Proxima Nova Rg" panose="02000506030000020004" pitchFamily="50" charset="0"/>
                </a:rPr>
                <a:t>CONFIDENTIAL </a:t>
              </a:r>
              <a:r>
                <a:rPr lang="en-US" sz="800" dirty="0" smtClean="0">
                  <a:solidFill>
                    <a:srgbClr val="FCB813"/>
                  </a:solidFill>
                  <a:latin typeface="Proxima Nova Rg" panose="02000506030000020004" pitchFamily="50" charset="0"/>
                </a:rPr>
                <a:t>Attorney Work Product © 2022 </a:t>
              </a:r>
              <a:r>
                <a:rPr lang="en-US" sz="800" dirty="0">
                  <a:solidFill>
                    <a:srgbClr val="FCB813"/>
                  </a:solidFill>
                  <a:latin typeface="Proxima Nova Rg" panose="02000506030000020004" pitchFamily="50" charset="0"/>
                </a:rPr>
                <a:t>Barnes &amp; Thornburg LLP. All Rights Reserved. </a:t>
              </a: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10" y="2017061"/>
            <a:ext cx="1389888" cy="1737360"/>
          </a:xfrm>
          <a:prstGeom prst="rect">
            <a:avLst/>
          </a:prstGeom>
          <a:ln>
            <a:noFill/>
          </a:ln>
        </p:spPr>
      </p:pic>
      <p:sp>
        <p:nvSpPr>
          <p:cNvPr id="11" name="Rectangle 10"/>
          <p:cNvSpPr/>
          <p:nvPr/>
        </p:nvSpPr>
        <p:spPr>
          <a:xfrm>
            <a:off x="301911" y="4116587"/>
            <a:ext cx="1389888" cy="584775"/>
          </a:xfrm>
          <a:prstGeom prst="rect">
            <a:avLst/>
          </a:prstGeom>
        </p:spPr>
        <p:txBody>
          <a:bodyPr wrap="square">
            <a:spAutoFit/>
          </a:bodyPr>
          <a:lstStyle/>
          <a:p>
            <a:pPr lvl="0" algn="ctr">
              <a:defRPr/>
            </a:pPr>
            <a:r>
              <a:rPr lang="it-IT" sz="1600" b="1" dirty="0" smtClean="0">
                <a:solidFill>
                  <a:srgbClr val="FCB813"/>
                </a:solidFill>
                <a:latin typeface="Proxima Nova Rg" panose="02000506030000020004" pitchFamily="50" charset="0"/>
              </a:rPr>
              <a:t>Angela B. Freeman</a:t>
            </a:r>
            <a:endParaRPr lang="it-IT" sz="1600" b="1" dirty="0">
              <a:solidFill>
                <a:srgbClr val="FCB813"/>
              </a:solidFill>
              <a:latin typeface="Proxima Nova Rg" panose="02000506030000020004" pitchFamily="50"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5411" y="2017061"/>
            <a:ext cx="1389888" cy="1737360"/>
          </a:xfrm>
          <a:prstGeom prst="rect">
            <a:avLst/>
          </a:prstGeom>
          <a:ln>
            <a:noFill/>
          </a:ln>
        </p:spPr>
      </p:pic>
      <p:sp>
        <p:nvSpPr>
          <p:cNvPr id="13" name="Rectangle 12"/>
          <p:cNvSpPr/>
          <p:nvPr/>
        </p:nvSpPr>
        <p:spPr>
          <a:xfrm>
            <a:off x="2036312" y="4111914"/>
            <a:ext cx="1645694" cy="589448"/>
          </a:xfrm>
          <a:prstGeom prst="rect">
            <a:avLst/>
          </a:prstGeom>
        </p:spPr>
        <p:txBody>
          <a:bodyPr wrap="square">
            <a:spAutoFit/>
          </a:bodyPr>
          <a:lstStyle/>
          <a:p>
            <a:pPr lvl="0" algn="ctr">
              <a:defRPr/>
            </a:pPr>
            <a:r>
              <a:rPr lang="it-IT" sz="1600" b="1" dirty="0" smtClean="0">
                <a:solidFill>
                  <a:srgbClr val="FCB813"/>
                </a:solidFill>
                <a:latin typeface="Proxima Nova Rg" panose="02000506030000020004" pitchFamily="50" charset="0"/>
              </a:rPr>
              <a:t>Deborah Pollack-Milgate</a:t>
            </a:r>
            <a:endParaRPr lang="it-IT" sz="1600" b="1" dirty="0">
              <a:solidFill>
                <a:srgbClr val="FCB813"/>
              </a:solidFill>
              <a:latin typeface="Proxima Nova Rg" panose="02000506030000020004" pitchFamily="50"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290" y="2014376"/>
            <a:ext cx="1389888" cy="1737360"/>
          </a:xfrm>
          <a:prstGeom prst="rect">
            <a:avLst/>
          </a:prstGeom>
          <a:ln>
            <a:noFill/>
          </a:ln>
        </p:spPr>
      </p:pic>
      <p:sp>
        <p:nvSpPr>
          <p:cNvPr id="15" name="Rectangle 14"/>
          <p:cNvSpPr/>
          <p:nvPr/>
        </p:nvSpPr>
        <p:spPr>
          <a:xfrm>
            <a:off x="3758793" y="4116588"/>
            <a:ext cx="1820882" cy="584774"/>
          </a:xfrm>
          <a:prstGeom prst="rect">
            <a:avLst/>
          </a:prstGeom>
        </p:spPr>
        <p:txBody>
          <a:bodyPr wrap="square">
            <a:spAutoFit/>
          </a:bodyPr>
          <a:lstStyle/>
          <a:p>
            <a:pPr lvl="0" algn="ctr">
              <a:defRPr/>
            </a:pPr>
            <a:r>
              <a:rPr lang="it-IT" sz="1600" b="1" dirty="0" smtClean="0">
                <a:solidFill>
                  <a:srgbClr val="FCB813"/>
                </a:solidFill>
                <a:latin typeface="Proxima Nova Rg" panose="02000506030000020004" pitchFamily="50" charset="0"/>
              </a:rPr>
              <a:t>Christine Hoeft McCarthy</a:t>
            </a:r>
            <a:endParaRPr lang="it-IT" sz="1600" b="1" dirty="0">
              <a:solidFill>
                <a:srgbClr val="FCB813"/>
              </a:solidFill>
              <a:latin typeface="Proxima Nova Rg" panose="02000506030000020004" pitchFamily="50" charset="0"/>
            </a:endParaRPr>
          </a:p>
        </p:txBody>
      </p:sp>
    </p:spTree>
    <p:extLst>
      <p:ext uri="{BB962C8B-B14F-4D97-AF65-F5344CB8AC3E}">
        <p14:creationId xmlns:p14="http://schemas.microsoft.com/office/powerpoint/2010/main" val="4082379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027" r="62603"/>
          <a:stretch/>
        </p:blipFill>
        <p:spPr>
          <a:xfrm>
            <a:off x="7879493" y="0"/>
            <a:ext cx="4312507" cy="6858000"/>
          </a:xfrm>
          <a:prstGeom prst="rect">
            <a:avLst/>
          </a:prstGeom>
        </p:spPr>
      </p:pic>
      <p:sp>
        <p:nvSpPr>
          <p:cNvPr id="26"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4</a:t>
            </a:fld>
            <a:endParaRPr lang="en-US" sz="800" dirty="0">
              <a:latin typeface="Proxima Nova Lt" panose="02000506030000020004" pitchFamily="50" charset="0"/>
            </a:endParaRPr>
          </a:p>
        </p:txBody>
      </p:sp>
      <p:sp>
        <p:nvSpPr>
          <p:cNvPr id="24" name="Rectangle 23"/>
          <p:cNvSpPr/>
          <p:nvPr/>
        </p:nvSpPr>
        <p:spPr>
          <a:xfrm>
            <a:off x="7879493" y="0"/>
            <a:ext cx="431596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22" name="Rectangle 21"/>
          <p:cNvSpPr/>
          <p:nvPr/>
        </p:nvSpPr>
        <p:spPr>
          <a:xfrm>
            <a:off x="-25566" y="0"/>
            <a:ext cx="5054766" cy="18875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636686" y="3917990"/>
            <a:ext cx="6811091" cy="1940200"/>
          </a:xfrm>
          <a:prstGeom prst="rect">
            <a:avLst/>
          </a:prstGeom>
        </p:spPr>
        <p:txBody>
          <a:bodyPr wrap="square" numCol="2">
            <a:noAutofit/>
          </a:bodyPr>
          <a:lstStyle/>
          <a:p>
            <a:pPr marL="285750" indent="-285750">
              <a:spcBef>
                <a:spcPts val="600"/>
              </a:spcBef>
              <a:spcAft>
                <a:spcPts val="600"/>
              </a:spcAft>
              <a:buFont typeface="Wingdings" panose="05000000000000000000" pitchFamily="2" charset="2"/>
              <a:buChar char="§"/>
              <a:defRPr/>
            </a:pPr>
            <a:endParaRPr lang="en-US" sz="1600" dirty="0" smtClean="0">
              <a:solidFill>
                <a:prstClr val="black"/>
              </a:solidFill>
              <a:latin typeface="Proxima Nova Rg" panose="02000506030000020004" pitchFamily="50" charset="0"/>
            </a:endParaRPr>
          </a:p>
        </p:txBody>
      </p:sp>
      <p:sp>
        <p:nvSpPr>
          <p:cNvPr id="10" name="TextBox 9"/>
          <p:cNvSpPr txBox="1"/>
          <p:nvPr/>
        </p:nvSpPr>
        <p:spPr>
          <a:xfrm>
            <a:off x="1079500" y="1127892"/>
            <a:ext cx="6235699" cy="1754326"/>
          </a:xfrm>
          <a:prstGeom prst="rect">
            <a:avLst/>
          </a:prstGeom>
          <a:noFill/>
        </p:spPr>
        <p:txBody>
          <a:bodyPr wrap="square" rtlCol="0">
            <a:spAutoFit/>
          </a:bodyPr>
          <a:lstStyle/>
          <a:p>
            <a:r>
              <a:rPr lang="en-US" sz="3600" b="1" dirty="0" smtClean="0">
                <a:solidFill>
                  <a:srgbClr val="FCB813"/>
                </a:solidFill>
                <a:latin typeface="Proxima Nova Rg" panose="02000506030000020004" pitchFamily="2" charset="0"/>
              </a:rPr>
              <a:t>Fictitious </a:t>
            </a:r>
            <a:r>
              <a:rPr lang="en-US" sz="3600" b="1" dirty="0">
                <a:solidFill>
                  <a:srgbClr val="FCB813"/>
                </a:solidFill>
                <a:latin typeface="Proxima Nova Rg" panose="02000506030000020004" pitchFamily="2" charset="0"/>
              </a:rPr>
              <a:t>ACME Company: </a:t>
            </a:r>
            <a:r>
              <a:rPr lang="en-US" sz="3600" b="1" u="sng" dirty="0">
                <a:solidFill>
                  <a:srgbClr val="FCB813"/>
                </a:solidFill>
                <a:latin typeface="Proxima Nova Rg" panose="02000506030000020004" pitchFamily="2" charset="0"/>
              </a:rPr>
              <a:t>A</a:t>
            </a:r>
            <a:r>
              <a:rPr lang="en-US" sz="3600" b="1" dirty="0">
                <a:solidFill>
                  <a:srgbClr val="FCB813"/>
                </a:solidFill>
                <a:latin typeface="Proxima Nova Rg" panose="02000506030000020004" pitchFamily="2" charset="0"/>
              </a:rPr>
              <a:t>merican </a:t>
            </a:r>
            <a:r>
              <a:rPr lang="en-US" sz="3600" b="1" u="sng" dirty="0">
                <a:solidFill>
                  <a:srgbClr val="FCB813"/>
                </a:solidFill>
                <a:latin typeface="Proxima Nova Rg" panose="02000506030000020004" pitchFamily="2" charset="0"/>
              </a:rPr>
              <a:t>C</a:t>
            </a:r>
            <a:r>
              <a:rPr lang="en-US" sz="3600" b="1" dirty="0">
                <a:solidFill>
                  <a:srgbClr val="FCB813"/>
                </a:solidFill>
                <a:latin typeface="Proxima Nova Rg" panose="02000506030000020004" pitchFamily="2" charset="0"/>
              </a:rPr>
              <a:t>hemistry, </a:t>
            </a:r>
            <a:r>
              <a:rPr lang="en-US" sz="3600" b="1" u="sng" dirty="0">
                <a:solidFill>
                  <a:srgbClr val="FCB813"/>
                </a:solidFill>
                <a:latin typeface="Proxima Nova Rg" panose="02000506030000020004" pitchFamily="2" charset="0"/>
              </a:rPr>
              <a:t>M</a:t>
            </a:r>
            <a:r>
              <a:rPr lang="en-US" sz="3600" b="1" dirty="0">
                <a:solidFill>
                  <a:srgbClr val="FCB813"/>
                </a:solidFill>
                <a:latin typeface="Proxima Nova Rg" panose="02000506030000020004" pitchFamily="2" charset="0"/>
              </a:rPr>
              <a:t>ining &amp; </a:t>
            </a:r>
            <a:r>
              <a:rPr lang="en-US" sz="3600" b="1" u="sng" dirty="0">
                <a:solidFill>
                  <a:srgbClr val="FCB813"/>
                </a:solidFill>
                <a:latin typeface="Proxima Nova Rg" panose="02000506030000020004" pitchFamily="2" charset="0"/>
              </a:rPr>
              <a:t>E</a:t>
            </a:r>
            <a:r>
              <a:rPr lang="en-US" sz="3600" b="1" dirty="0">
                <a:solidFill>
                  <a:srgbClr val="FCB813"/>
                </a:solidFill>
                <a:latin typeface="Proxima Nova Rg" panose="02000506030000020004" pitchFamily="2" charset="0"/>
              </a:rPr>
              <a:t>nergy </a:t>
            </a:r>
          </a:p>
        </p:txBody>
      </p:sp>
      <p:sp>
        <p:nvSpPr>
          <p:cNvPr id="13" name="TextBox 12"/>
          <p:cNvSpPr txBox="1"/>
          <p:nvPr/>
        </p:nvSpPr>
        <p:spPr>
          <a:xfrm>
            <a:off x="636686" y="3158817"/>
            <a:ext cx="7070400" cy="3108543"/>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dirty="0">
                <a:latin typeface="Proxima Nova Rg" panose="02000506030000020004" pitchFamily="2" charset="0"/>
              </a:rPr>
              <a:t>Corporate Headquarters in Chicago Since </a:t>
            </a:r>
            <a:r>
              <a:rPr lang="en-US" dirty="0" err="1" smtClean="0">
                <a:latin typeface="Proxima Nova Rg" panose="02000506030000020004" pitchFamily="2" charset="0"/>
              </a:rPr>
              <a:t>1930’s</a:t>
            </a:r>
            <a:endParaRPr lang="en-US" dirty="0" smtClean="0">
              <a:latin typeface="Proxima Nova Rg" panose="02000506030000020004" pitchFamily="2" charset="0"/>
            </a:endParaRPr>
          </a:p>
          <a:p>
            <a:pPr marL="742950" lvl="1" indent="-285750">
              <a:spcAft>
                <a:spcPts val="600"/>
              </a:spcAft>
              <a:buFont typeface="Arial" panose="020B0604020202020204" pitchFamily="34" charset="0"/>
              <a:buChar char="•"/>
            </a:pPr>
            <a:r>
              <a:rPr lang="en-US" dirty="0" smtClean="0">
                <a:latin typeface="Proxima Nova Rg" panose="02000506030000020004" pitchFamily="2" charset="0"/>
              </a:rPr>
              <a:t>Business </a:t>
            </a:r>
            <a:r>
              <a:rPr lang="en-US" dirty="0">
                <a:latin typeface="Proxima Nova Rg" panose="02000506030000020004" pitchFamily="2" charset="0"/>
              </a:rPr>
              <a:t>Divisions, Subsidiaries &amp; Affiliated Companies Around the World </a:t>
            </a:r>
          </a:p>
          <a:p>
            <a:pPr marL="742950" lvl="1" indent="-285750">
              <a:spcAft>
                <a:spcPts val="600"/>
              </a:spcAft>
              <a:buFont typeface="Arial" panose="020B0604020202020204" pitchFamily="34" charset="0"/>
              <a:buChar char="•"/>
            </a:pPr>
            <a:r>
              <a:rPr lang="en-US" dirty="0">
                <a:latin typeface="Proxima Nova Rg" panose="02000506030000020004" pitchFamily="2" charset="0"/>
              </a:rPr>
              <a:t>R&amp;D Centers: US, Germany, China, India &amp; UK</a:t>
            </a:r>
          </a:p>
          <a:p>
            <a:pPr marL="742950" lvl="1" indent="-285750">
              <a:spcAft>
                <a:spcPts val="600"/>
              </a:spcAft>
              <a:buFont typeface="Arial" panose="020B0604020202020204" pitchFamily="34" charset="0"/>
              <a:buChar char="•"/>
            </a:pPr>
            <a:r>
              <a:rPr lang="en-US" dirty="0">
                <a:latin typeface="Proxima Nova Rg" panose="02000506030000020004" pitchFamily="2" charset="0"/>
              </a:rPr>
              <a:t>Corporate Structure: Complex With Some Commercial Sectors Organized Under ACME Name and Sharing Legal and R&amp;D Personnel and Processes, While Others Have Completely Different Branding and Stand-alone Business Support Platforms</a:t>
            </a:r>
          </a:p>
          <a:p>
            <a:pPr marL="285750" indent="-285750">
              <a:spcAft>
                <a:spcPts val="600"/>
              </a:spcAft>
              <a:buFont typeface="Arial" panose="020B0604020202020204" pitchFamily="34" charset="0"/>
              <a:buChar char="•"/>
            </a:pPr>
            <a:endParaRPr lang="en-US" sz="1400" dirty="0">
              <a:latin typeface="Proxima Nova Rg" panose="02000506030000020004" pitchFamily="2"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039" y="1161333"/>
            <a:ext cx="461257" cy="461257"/>
          </a:xfrm>
          <a:prstGeom prst="rect">
            <a:avLst/>
          </a:prstGeom>
        </p:spPr>
      </p:pic>
      <p:sp>
        <p:nvSpPr>
          <p:cNvPr id="31" name="Rectangle 30"/>
          <p:cNvSpPr/>
          <p:nvPr/>
        </p:nvSpPr>
        <p:spPr>
          <a:xfrm>
            <a:off x="532040" y="6416164"/>
            <a:ext cx="7175046" cy="492443"/>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282379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00356" y="0"/>
            <a:ext cx="1783834" cy="6019800"/>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691815" y="228960"/>
            <a:ext cx="5012266" cy="389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5</a:t>
            </a:fld>
            <a:endParaRPr lang="en-US" sz="800" dirty="0">
              <a:latin typeface="Proxima Nova Lt" panose="02000506030000020004" pitchFamily="50"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11115154" y="517175"/>
            <a:ext cx="547460" cy="367559"/>
          </a:xfrm>
          <a:prstGeom prst="rect">
            <a:avLst/>
          </a:prstGeom>
        </p:spPr>
      </p:pic>
      <p:grpSp>
        <p:nvGrpSpPr>
          <p:cNvPr id="14" name="Group 13"/>
          <p:cNvGrpSpPr/>
          <p:nvPr/>
        </p:nvGrpSpPr>
        <p:grpSpPr>
          <a:xfrm>
            <a:off x="6688408" y="1415190"/>
            <a:ext cx="4543455" cy="3547911"/>
            <a:chOff x="6688408" y="1469305"/>
            <a:chExt cx="4543455" cy="3547911"/>
          </a:xfrm>
        </p:grpSpPr>
        <p:sp>
          <p:nvSpPr>
            <p:cNvPr id="16" name="TextBox 15"/>
            <p:cNvSpPr txBox="1"/>
            <p:nvPr/>
          </p:nvSpPr>
          <p:spPr>
            <a:xfrm>
              <a:off x="6688408" y="1469305"/>
              <a:ext cx="4543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17" name="Rectangle 16"/>
            <p:cNvSpPr/>
            <p:nvPr/>
          </p:nvSpPr>
          <p:spPr>
            <a:xfrm>
              <a:off x="6688409" y="2392990"/>
              <a:ext cx="4543454" cy="338554"/>
            </a:xfrm>
            <a:prstGeom prst="rect">
              <a:avLst/>
            </a:prstGeom>
          </p:spPr>
          <p:txBody>
            <a:bodyPr wrap="square">
              <a:spAutoFit/>
            </a:bodyPr>
            <a:lstStyle/>
            <a:p>
              <a:pPr lvl="0">
                <a:defRPr/>
              </a:pPr>
              <a:endParaRPr kumimoji="0" lang="en-US" sz="1600" i="0" u="none" strike="noStrike" kern="1200" cap="none" spc="0" normalizeH="0" baseline="0" noProof="0" dirty="0">
                <a:ln>
                  <a:noFill/>
                </a:ln>
                <a:solidFill>
                  <a:prstClr val="black"/>
                </a:solidFill>
                <a:effectLst/>
                <a:uLnTx/>
                <a:uFillTx/>
                <a:latin typeface="Proxima Nova Rg" panose="02000506030000020004" pitchFamily="50" charset="0"/>
              </a:endParaRPr>
            </a:p>
          </p:txBody>
        </p:sp>
        <p:grpSp>
          <p:nvGrpSpPr>
            <p:cNvPr id="20" name="Group 19"/>
            <p:cNvGrpSpPr/>
            <p:nvPr/>
          </p:nvGrpSpPr>
          <p:grpSpPr>
            <a:xfrm>
              <a:off x="6800784" y="4401663"/>
              <a:ext cx="4318703" cy="615553"/>
              <a:chOff x="6887167" y="4911838"/>
              <a:chExt cx="4318703" cy="615553"/>
            </a:xfrm>
          </p:grpSpPr>
          <p:sp>
            <p:nvSpPr>
              <p:cNvPr id="21" name="TextBox 20"/>
              <p:cNvSpPr txBox="1"/>
              <p:nvPr/>
            </p:nvSpPr>
            <p:spPr>
              <a:xfrm>
                <a:off x="6887167" y="4911838"/>
                <a:ext cx="1183533"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5</a:t>
                </a:r>
                <a:r>
                  <a:rPr lang="en-US" sz="2200" b="1" dirty="0" smtClean="0">
                    <a:solidFill>
                      <a:schemeClr val="bg1"/>
                    </a:solidFill>
                    <a:latin typeface="Proxima Nova Rg" panose="02000506030000020004" pitchFamily="50" charset="0"/>
                  </a:rPr>
                  <a:t>0+</a:t>
                </a:r>
                <a:endPar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bg1"/>
                    </a:solidFill>
                    <a:latin typeface="Proxima Nova Rg" panose="02000506030000020004" pitchFamily="50" charset="0"/>
                  </a:rPr>
                  <a:t>practice areas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2" name="TextBox 21"/>
              <p:cNvSpPr txBox="1"/>
              <p:nvPr/>
            </p:nvSpPr>
            <p:spPr>
              <a:xfrm>
                <a:off x="8022559" y="4911838"/>
                <a:ext cx="1543495"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8</a:t>
                </a: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Proxima Nova Rg" panose="02000506030000020004" pitchFamily="50" charset="0"/>
                  </a:rPr>
                  <a:t>l</a:t>
                </a:r>
                <a:r>
                  <a:rPr lang="en-US" sz="1200" b="1" dirty="0" smtClean="0">
                    <a:solidFill>
                      <a:schemeClr val="bg1"/>
                    </a:solidFill>
                    <a:latin typeface="Proxima Nova Rg" panose="02000506030000020004" pitchFamily="50" charset="0"/>
                  </a:rPr>
                  <a:t>egal professionals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3" name="TextBox 22"/>
              <p:cNvSpPr txBox="1"/>
              <p:nvPr/>
            </p:nvSpPr>
            <p:spPr>
              <a:xfrm>
                <a:off x="9517913" y="4911838"/>
                <a:ext cx="1687957"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AmLaw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Proxima Nova Rg" panose="02000506030000020004" pitchFamily="50" charset="0"/>
                  </a:rPr>
                  <a:t>law firm</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grpSp>
      </p:grpSp>
      <p:sp>
        <p:nvSpPr>
          <p:cNvPr id="18" name="TextBox 17"/>
          <p:cNvSpPr txBox="1"/>
          <p:nvPr/>
        </p:nvSpPr>
        <p:spPr>
          <a:xfrm>
            <a:off x="711644" y="1660086"/>
            <a:ext cx="4972607" cy="1200329"/>
          </a:xfrm>
          <a:prstGeom prst="rect">
            <a:avLst/>
          </a:prstGeom>
          <a:noFill/>
        </p:spPr>
        <p:txBody>
          <a:bodyPr wrap="square" rtlCol="0">
            <a:spAutoFit/>
          </a:bodyPr>
          <a:lstStyle/>
          <a:p>
            <a:pPr algn="ctr"/>
            <a:r>
              <a:rPr lang="en-US" sz="3600" b="1" dirty="0">
                <a:solidFill>
                  <a:srgbClr val="FCB813"/>
                </a:solidFill>
                <a:latin typeface="Proxima Nova Rg" panose="02000506030000020004" pitchFamily="2" charset="0"/>
              </a:rPr>
              <a:t>Global IP &amp; US Export Controls</a:t>
            </a:r>
          </a:p>
        </p:txBody>
      </p:sp>
      <p:sp>
        <p:nvSpPr>
          <p:cNvPr id="76" name="TextBox 75"/>
          <p:cNvSpPr txBox="1"/>
          <p:nvPr/>
        </p:nvSpPr>
        <p:spPr>
          <a:xfrm>
            <a:off x="5858118" y="1573047"/>
            <a:ext cx="5804496" cy="5493812"/>
          </a:xfrm>
          <a:prstGeom prst="rect">
            <a:avLst/>
          </a:prstGeom>
          <a:noFill/>
        </p:spPr>
        <p:txBody>
          <a:bodyPr wrap="square" rtlCol="0">
            <a:spAutoFit/>
          </a:bodyPr>
          <a:lstStyle/>
          <a:p>
            <a:pPr>
              <a:spcAft>
                <a:spcPts val="600"/>
              </a:spcAft>
            </a:pPr>
            <a:r>
              <a:rPr lang="en-US" sz="2400" dirty="0" smtClean="0">
                <a:latin typeface="Proxima Nova Rg" panose="02000506030000020004" pitchFamily="2" charset="0"/>
              </a:rPr>
              <a:t>US </a:t>
            </a:r>
            <a:r>
              <a:rPr lang="en-US" sz="2400" dirty="0">
                <a:latin typeface="Proxima Nova Rg" panose="02000506030000020004" pitchFamily="2" charset="0"/>
              </a:rPr>
              <a:t>Export </a:t>
            </a:r>
            <a:r>
              <a:rPr lang="en-US" sz="2400" dirty="0" smtClean="0">
                <a:latin typeface="Proxima Nova Rg" panose="02000506030000020004" pitchFamily="2" charset="0"/>
              </a:rPr>
              <a:t>Controls:</a:t>
            </a:r>
          </a:p>
          <a:p>
            <a:pPr marL="800100" lvl="1" indent="-342900">
              <a:spcAft>
                <a:spcPts val="600"/>
              </a:spcAft>
              <a:buFont typeface="Arial" panose="020B0604020202020204" pitchFamily="34" charset="0"/>
              <a:buChar char="•"/>
            </a:pPr>
            <a:r>
              <a:rPr lang="en-US" sz="2400" b="1" dirty="0" smtClean="0">
                <a:latin typeface="Proxima Nova Rg" panose="02000506030000020004" pitchFamily="2" charset="0"/>
              </a:rPr>
              <a:t>Why </a:t>
            </a:r>
            <a:r>
              <a:rPr lang="en-US" sz="2400" b="1" dirty="0">
                <a:latin typeface="Proxima Nova Rg" panose="02000506030000020004" pitchFamily="2" charset="0"/>
              </a:rPr>
              <a:t>We </a:t>
            </a:r>
            <a:r>
              <a:rPr lang="en-US" sz="2400" b="1" dirty="0" smtClean="0">
                <a:latin typeface="Proxima Nova Rg" panose="02000506030000020004" pitchFamily="2" charset="0"/>
              </a:rPr>
              <a:t>Care </a:t>
            </a:r>
            <a:r>
              <a:rPr lang="en-US" sz="2400" b="1" dirty="0">
                <a:latin typeface="Proxima Nova Rg" panose="02000506030000020004" pitchFamily="2" charset="0"/>
              </a:rPr>
              <a:t>When We Share</a:t>
            </a:r>
          </a:p>
          <a:p>
            <a:pPr>
              <a:spcAft>
                <a:spcPts val="600"/>
              </a:spcAft>
            </a:pPr>
            <a:r>
              <a:rPr lang="en-US" sz="2400" dirty="0" smtClean="0">
                <a:latin typeface="Proxima Nova Rg" panose="02000506030000020004" pitchFamily="2" charset="0"/>
              </a:rPr>
              <a:t>Global Reality: Innovation &amp; Inspiration:</a:t>
            </a:r>
          </a:p>
          <a:p>
            <a:pPr marL="800100" lvl="1" indent="-342900">
              <a:spcAft>
                <a:spcPts val="600"/>
              </a:spcAft>
              <a:buFont typeface="Arial" panose="020B0604020202020204" pitchFamily="34" charset="0"/>
              <a:buChar char="•"/>
            </a:pPr>
            <a:r>
              <a:rPr lang="en-US" sz="2400" b="1" dirty="0" smtClean="0">
                <a:latin typeface="Proxima Nova Rg" panose="02000506030000020004" pitchFamily="2" charset="0"/>
              </a:rPr>
              <a:t>Like Viruses, Technology Innovation &amp; Collaboration Often Don’t Pay Attention to Boarder Crossings</a:t>
            </a:r>
          </a:p>
          <a:p>
            <a:pPr>
              <a:spcAft>
                <a:spcPts val="600"/>
              </a:spcAft>
            </a:pPr>
            <a:r>
              <a:rPr lang="en-US" sz="2400" dirty="0" smtClean="0">
                <a:latin typeface="Proxima Nova Rg" panose="02000506030000020004" pitchFamily="2" charset="0"/>
              </a:rPr>
              <a:t>Where to Start:</a:t>
            </a:r>
          </a:p>
          <a:p>
            <a:pPr marL="800100" lvl="1" indent="-342900">
              <a:spcAft>
                <a:spcPts val="600"/>
              </a:spcAft>
              <a:buFont typeface="Arial" panose="020B0604020202020204" pitchFamily="34" charset="0"/>
              <a:buChar char="•"/>
            </a:pPr>
            <a:r>
              <a:rPr lang="en-US" sz="2400" b="1" dirty="0" smtClean="0">
                <a:latin typeface="Proxima Nova Rg" panose="02000506030000020004" pitchFamily="2" charset="0"/>
              </a:rPr>
              <a:t>Let’s Talk About Pain Management</a:t>
            </a:r>
          </a:p>
          <a:p>
            <a:pPr>
              <a:spcAft>
                <a:spcPts val="600"/>
              </a:spcAft>
            </a:pPr>
            <a:endParaRPr lang="en-US" sz="2000" dirty="0" smtClean="0"/>
          </a:p>
          <a:p>
            <a:endParaRPr lang="en-US" sz="1600" dirty="0" smtClean="0"/>
          </a:p>
          <a:p>
            <a:pPr marL="342900" indent="-342900">
              <a:buAutoNum type="arabicPeriod"/>
            </a:pPr>
            <a:endParaRPr lang="en-US" sz="1600" dirty="0" smtClean="0"/>
          </a:p>
          <a:p>
            <a:pPr marL="342900" indent="-342900">
              <a:buAutoNum type="arabicPeriod"/>
            </a:pPr>
            <a:endParaRPr lang="en-US" sz="1600" dirty="0" smtClean="0"/>
          </a:p>
          <a:p>
            <a:pPr marL="342900" indent="-342900">
              <a:buAutoNum type="arabicPeriod"/>
            </a:pPr>
            <a:endParaRPr lang="en-US" sz="1600" dirty="0" smtClean="0"/>
          </a:p>
          <a:p>
            <a:pPr marL="342900" indent="-342900">
              <a:buAutoNum type="arabicPeriod"/>
            </a:pPr>
            <a:endParaRPr lang="en-US" sz="1600" dirty="0"/>
          </a:p>
        </p:txBody>
      </p:sp>
      <p:sp>
        <p:nvSpPr>
          <p:cNvPr id="80" name="Rectangle 79"/>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5" y="498242"/>
            <a:ext cx="765480" cy="765480"/>
          </a:xfrm>
          <a:prstGeom prst="rect">
            <a:avLst/>
          </a:prstGeom>
        </p:spPr>
      </p:pic>
    </p:spTree>
    <p:extLst>
      <p:ext uri="{BB962C8B-B14F-4D97-AF65-F5344CB8AC3E}">
        <p14:creationId xmlns:p14="http://schemas.microsoft.com/office/powerpoint/2010/main" val="421787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1131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6</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9450771"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US Export Controls: Care When You Share</a:t>
            </a:r>
          </a:p>
        </p:txBody>
      </p:sp>
      <p:sp>
        <p:nvSpPr>
          <p:cNvPr id="13" name="TextBox 12"/>
          <p:cNvSpPr txBox="1"/>
          <p:nvPr/>
        </p:nvSpPr>
        <p:spPr>
          <a:xfrm>
            <a:off x="532040" y="2533069"/>
            <a:ext cx="11130574" cy="3699346"/>
          </a:xfrm>
          <a:prstGeom prst="rect">
            <a:avLst/>
          </a:prstGeom>
          <a:noFill/>
        </p:spPr>
        <p:txBody>
          <a:bodyPr wrap="square" rtlCol="0">
            <a:spAutoFit/>
          </a:bodyPr>
          <a:lstStyle/>
          <a:p>
            <a:pPr marL="342900" indent="-342900">
              <a:spcAft>
                <a:spcPts val="600"/>
              </a:spcAft>
              <a:buClr>
                <a:srgbClr val="003300"/>
              </a:buClr>
              <a:buFont typeface="Arial" panose="020B0604020202020204" pitchFamily="34" charset="0"/>
              <a:buChar char="•"/>
            </a:pPr>
            <a:r>
              <a:rPr lang="en-US" altLang="en-US" sz="2000" dirty="0" smtClean="0">
                <a:latin typeface="Proxima Nova Rg" panose="02000506030000020004" pitchFamily="2" charset="0"/>
              </a:rPr>
              <a:t>Restricts </a:t>
            </a:r>
            <a:r>
              <a:rPr lang="en-US" altLang="en-US" sz="2000" dirty="0">
                <a:latin typeface="Proxima Nova Rg" panose="02000506030000020004" pitchFamily="2" charset="0"/>
              </a:rPr>
              <a:t>Export or Re-export of Goods, Services and Technology </a:t>
            </a:r>
            <a:r>
              <a:rPr lang="en-US" altLang="en-US" sz="2000" dirty="0" smtClean="0">
                <a:latin typeface="Proxima Nova Rg" panose="02000506030000020004" pitchFamily="2" charset="0"/>
              </a:rPr>
              <a:t>to: Protect US National Security, Implement Foreign Policy, e.g., Maintaining Regional Stability, and Prevent Proliferation of Weapons of Mass Destruction</a:t>
            </a:r>
          </a:p>
          <a:p>
            <a:pPr marL="342900" indent="-342900">
              <a:lnSpc>
                <a:spcPct val="90000"/>
              </a:lnSpc>
              <a:spcAft>
                <a:spcPts val="600"/>
              </a:spcAft>
              <a:buClr>
                <a:srgbClr val="003300"/>
              </a:buClr>
              <a:buFont typeface="Arial" panose="020B0604020202020204" pitchFamily="34" charset="0"/>
              <a:buChar char="•"/>
              <a:defRPr/>
            </a:pPr>
            <a:r>
              <a:rPr lang="en-US" altLang="en-US" sz="2000" dirty="0">
                <a:latin typeface="Proxima Nova Rg" panose="02000506030000020004" pitchFamily="2" charset="0"/>
              </a:rPr>
              <a:t>U.S. </a:t>
            </a:r>
            <a:r>
              <a:rPr lang="en-US" altLang="en-US" sz="2000" dirty="0" smtClean="0">
                <a:latin typeface="Proxima Nova Rg" panose="02000506030000020004" pitchFamily="2" charset="0"/>
              </a:rPr>
              <a:t>Companies, Facilities </a:t>
            </a:r>
            <a:r>
              <a:rPr lang="en-US" altLang="en-US" sz="2000" dirty="0">
                <a:latin typeface="Proxima Nova Rg" panose="02000506030000020004" pitchFamily="2" charset="0"/>
              </a:rPr>
              <a:t>and Individuals </a:t>
            </a:r>
            <a:r>
              <a:rPr lang="en-US" altLang="en-US" sz="2000" dirty="0" smtClean="0">
                <a:latin typeface="Proxima Nova Rg" panose="02000506030000020004" pitchFamily="2" charset="0"/>
              </a:rPr>
              <a:t>May:</a:t>
            </a:r>
            <a:endParaRPr lang="en-US" altLang="en-US" sz="2000" dirty="0">
              <a:latin typeface="Proxima Nova Rg" panose="02000506030000020004" pitchFamily="2" charset="0"/>
            </a:endParaRPr>
          </a:p>
          <a:p>
            <a:pPr marL="800100" lvl="1" indent="-342900">
              <a:lnSpc>
                <a:spcPct val="90000"/>
              </a:lnSpc>
              <a:spcAft>
                <a:spcPts val="600"/>
              </a:spcAft>
              <a:buClr>
                <a:srgbClr val="003300"/>
              </a:buClr>
              <a:buFont typeface="Arial" panose="020B0604020202020204" pitchFamily="34" charset="0"/>
              <a:buChar char="•"/>
              <a:defRPr/>
            </a:pPr>
            <a:r>
              <a:rPr lang="en-US" altLang="en-US" sz="2000" dirty="0" smtClean="0">
                <a:latin typeface="Proxima Nova Rg" panose="02000506030000020004" pitchFamily="2" charset="0"/>
              </a:rPr>
              <a:t>Need a </a:t>
            </a:r>
            <a:r>
              <a:rPr lang="en-US" altLang="en-US" sz="2000" dirty="0">
                <a:latin typeface="Proxima Nova Rg" panose="02000506030000020004" pitchFamily="2" charset="0"/>
              </a:rPr>
              <a:t>L</a:t>
            </a:r>
            <a:r>
              <a:rPr lang="en-US" altLang="en-US" sz="2000" dirty="0" smtClean="0">
                <a:latin typeface="Proxima Nova Rg" panose="02000506030000020004" pitchFamily="2" charset="0"/>
              </a:rPr>
              <a:t>icense </a:t>
            </a:r>
            <a:r>
              <a:rPr lang="en-US" altLang="en-US" sz="2000" dirty="0">
                <a:latin typeface="Proxima Nova Rg" panose="02000506030000020004" pitchFamily="2" charset="0"/>
              </a:rPr>
              <a:t>or </a:t>
            </a:r>
            <a:r>
              <a:rPr lang="en-US" altLang="en-US" sz="2000" dirty="0" smtClean="0">
                <a:latin typeface="Proxima Nova Rg" panose="02000506030000020004" pitchFamily="2" charset="0"/>
              </a:rPr>
              <a:t>Other Authorization </a:t>
            </a:r>
            <a:r>
              <a:rPr lang="en-US" altLang="en-US" sz="2000" dirty="0">
                <a:latin typeface="Proxima Nova Rg" panose="02000506030000020004" pitchFamily="2" charset="0"/>
              </a:rPr>
              <a:t>P</a:t>
            </a:r>
            <a:r>
              <a:rPr lang="en-US" altLang="en-US" sz="2000" dirty="0" smtClean="0">
                <a:latin typeface="Proxima Nova Rg" panose="02000506030000020004" pitchFamily="2" charset="0"/>
              </a:rPr>
              <a:t>rior </a:t>
            </a:r>
            <a:r>
              <a:rPr lang="en-US" altLang="en-US" sz="2000" dirty="0">
                <a:latin typeface="Proxima Nova Rg" panose="02000506030000020004" pitchFamily="2" charset="0"/>
              </a:rPr>
              <a:t>to </a:t>
            </a:r>
            <a:r>
              <a:rPr lang="en-US" altLang="en-US" sz="2000" b="1" dirty="0" smtClean="0">
                <a:latin typeface="Proxima Nova Rg" panose="02000506030000020004" pitchFamily="2" charset="0"/>
              </a:rPr>
              <a:t>Releasing Controlled US Origin Technology </a:t>
            </a:r>
            <a:r>
              <a:rPr lang="en-US" altLang="en-US" sz="2000" b="1" dirty="0">
                <a:latin typeface="Proxima Nova Rg" panose="02000506030000020004" pitchFamily="2" charset="0"/>
              </a:rPr>
              <a:t>to </a:t>
            </a:r>
            <a:r>
              <a:rPr lang="en-US" altLang="en-US" sz="2000" b="1" dirty="0" smtClean="0">
                <a:latin typeface="Proxima Nova Rg" panose="02000506030000020004" pitchFamily="2" charset="0"/>
              </a:rPr>
              <a:t>Foreign Persons Outside US</a:t>
            </a:r>
            <a:r>
              <a:rPr lang="en-US" altLang="en-US" sz="2000" b="1" dirty="0">
                <a:latin typeface="Proxima Nova Rg" panose="02000506030000020004" pitchFamily="2" charset="0"/>
              </a:rPr>
              <a:t>, </a:t>
            </a:r>
            <a:r>
              <a:rPr lang="en-US" altLang="en-US" sz="2000" b="1" dirty="0" smtClean="0">
                <a:latin typeface="Proxima Nova Rg" panose="02000506030000020004" pitchFamily="2" charset="0"/>
              </a:rPr>
              <a:t>Including Intra-Company Releases</a:t>
            </a:r>
            <a:endParaRPr lang="en-US" altLang="en-US" sz="2000" b="1" dirty="0">
              <a:latin typeface="Proxima Nova Rg" panose="02000506030000020004" pitchFamily="2" charset="0"/>
            </a:endParaRPr>
          </a:p>
          <a:p>
            <a:pPr marL="800100" lvl="1" indent="-342900">
              <a:lnSpc>
                <a:spcPct val="90000"/>
              </a:lnSpc>
              <a:spcAft>
                <a:spcPts val="600"/>
              </a:spcAft>
              <a:buClr>
                <a:srgbClr val="003300"/>
              </a:buClr>
              <a:buFont typeface="Arial" panose="020B0604020202020204" pitchFamily="34" charset="0"/>
              <a:buChar char="•"/>
              <a:defRPr/>
            </a:pPr>
            <a:r>
              <a:rPr lang="en-US" altLang="en-US" sz="2000" dirty="0" smtClean="0">
                <a:latin typeface="Proxima Nova Rg" panose="02000506030000020004" pitchFamily="2" charset="0"/>
              </a:rPr>
              <a:t>Need </a:t>
            </a:r>
            <a:r>
              <a:rPr lang="en-US" altLang="en-US" sz="2000" dirty="0">
                <a:latin typeface="Proxima Nova Rg" panose="02000506030000020004" pitchFamily="2" charset="0"/>
              </a:rPr>
              <a:t>a </a:t>
            </a:r>
            <a:r>
              <a:rPr lang="en-US" altLang="en-US" sz="2000" dirty="0" smtClean="0">
                <a:latin typeface="Proxima Nova Rg" panose="02000506030000020004" pitchFamily="2" charset="0"/>
              </a:rPr>
              <a:t>License </a:t>
            </a:r>
            <a:r>
              <a:rPr lang="en-US" altLang="en-US" sz="2000" dirty="0">
                <a:latin typeface="Proxima Nova Rg" panose="02000506030000020004" pitchFamily="2" charset="0"/>
              </a:rPr>
              <a:t>or O</a:t>
            </a:r>
            <a:r>
              <a:rPr lang="en-US" altLang="en-US" sz="2000" dirty="0" smtClean="0">
                <a:latin typeface="Proxima Nova Rg" panose="02000506030000020004" pitchFamily="2" charset="0"/>
              </a:rPr>
              <a:t>ther Authorization </a:t>
            </a:r>
            <a:r>
              <a:rPr lang="en-US" altLang="en-US" sz="2000" dirty="0">
                <a:latin typeface="Proxima Nova Rg" panose="02000506030000020004" pitchFamily="2" charset="0"/>
              </a:rPr>
              <a:t>for </a:t>
            </a:r>
            <a:r>
              <a:rPr lang="en-US" altLang="en-US" sz="2000" b="1" dirty="0">
                <a:latin typeface="Proxima Nova Rg" panose="02000506030000020004" pitchFamily="2" charset="0"/>
              </a:rPr>
              <a:t>N</a:t>
            </a:r>
            <a:r>
              <a:rPr lang="en-US" altLang="en-US" sz="2000" b="1" dirty="0" smtClean="0">
                <a:latin typeface="Proxima Nova Rg" panose="02000506030000020004" pitchFamily="2" charset="0"/>
              </a:rPr>
              <a:t>on-US Nationals in </a:t>
            </a:r>
            <a:r>
              <a:rPr lang="en-US" altLang="en-US" sz="2000" b="1" dirty="0">
                <a:latin typeface="Proxima Nova Rg" panose="02000506030000020004" pitchFamily="2" charset="0"/>
              </a:rPr>
              <a:t>the </a:t>
            </a:r>
            <a:r>
              <a:rPr lang="en-US" altLang="en-US" sz="2000" b="1" dirty="0" smtClean="0">
                <a:latin typeface="Proxima Nova Rg" panose="02000506030000020004" pitchFamily="2" charset="0"/>
              </a:rPr>
              <a:t>US </a:t>
            </a:r>
            <a:r>
              <a:rPr lang="en-US" altLang="en-US" sz="2000" b="1" dirty="0">
                <a:latin typeface="Proxima Nova Rg" panose="02000506030000020004" pitchFamily="2" charset="0"/>
              </a:rPr>
              <a:t>to </a:t>
            </a:r>
            <a:r>
              <a:rPr lang="en-US" altLang="en-US" sz="2000" b="1" dirty="0" smtClean="0">
                <a:latin typeface="Proxima Nova Rg" panose="02000506030000020004" pitchFamily="2" charset="0"/>
              </a:rPr>
              <a:t>Access Controlled US Origin Technology</a:t>
            </a:r>
            <a:endParaRPr lang="en-US" altLang="en-US" sz="2000" b="1" dirty="0">
              <a:latin typeface="Proxima Nova Rg" panose="02000506030000020004" pitchFamily="2" charset="0"/>
            </a:endParaRPr>
          </a:p>
          <a:p>
            <a:pPr marL="800100" lvl="1" indent="-342900">
              <a:lnSpc>
                <a:spcPct val="90000"/>
              </a:lnSpc>
              <a:spcAft>
                <a:spcPts val="600"/>
              </a:spcAft>
              <a:buClr>
                <a:srgbClr val="003300"/>
              </a:buClr>
              <a:buFont typeface="Arial" panose="020B0604020202020204" pitchFamily="34" charset="0"/>
              <a:buChar char="•"/>
              <a:defRPr/>
            </a:pPr>
            <a:r>
              <a:rPr lang="en-US" altLang="en-US" sz="2000" dirty="0" smtClean="0">
                <a:latin typeface="Proxima Nova Rg" panose="02000506030000020004" pitchFamily="2" charset="0"/>
              </a:rPr>
              <a:t>Be Restricted From Dealing w/ Other </a:t>
            </a:r>
            <a:r>
              <a:rPr lang="en-US" altLang="en-US" sz="2000" dirty="0">
                <a:latin typeface="Proxima Nova Rg" panose="02000506030000020004" pitchFamily="2" charset="0"/>
              </a:rPr>
              <a:t>N</a:t>
            </a:r>
            <a:r>
              <a:rPr lang="en-US" altLang="en-US" sz="2000" dirty="0" smtClean="0">
                <a:latin typeface="Proxima Nova Rg" panose="02000506030000020004" pitchFamily="2" charset="0"/>
              </a:rPr>
              <a:t>on-US Parties </a:t>
            </a:r>
            <a:r>
              <a:rPr lang="en-US" altLang="en-US" sz="2000" dirty="0">
                <a:latin typeface="Proxima Nova Rg" panose="02000506030000020004" pitchFamily="2" charset="0"/>
              </a:rPr>
              <a:t>in a </a:t>
            </a:r>
            <a:r>
              <a:rPr lang="en-US" altLang="en-US" sz="2000" dirty="0" smtClean="0">
                <a:latin typeface="Proxima Nova Rg" panose="02000506030000020004" pitchFamily="2" charset="0"/>
              </a:rPr>
              <a:t>Proposed Transaction</a:t>
            </a:r>
            <a:endParaRPr lang="en-US" altLang="en-US" sz="2000" dirty="0">
              <a:latin typeface="Proxima Nova Rg" panose="02000506030000020004" pitchFamily="2" charset="0"/>
            </a:endParaRPr>
          </a:p>
          <a:p>
            <a:pPr marL="800100" lvl="1" indent="-342900">
              <a:lnSpc>
                <a:spcPct val="90000"/>
              </a:lnSpc>
              <a:spcAft>
                <a:spcPts val="600"/>
              </a:spcAft>
              <a:buClr>
                <a:srgbClr val="003300"/>
              </a:buClr>
              <a:buFont typeface="Arial" panose="020B0604020202020204" pitchFamily="34" charset="0"/>
              <a:buChar char="•"/>
              <a:defRPr/>
            </a:pPr>
            <a:r>
              <a:rPr lang="en-US" altLang="en-US" sz="2000" dirty="0" smtClean="0">
                <a:latin typeface="Proxima Nova Rg" panose="02000506030000020004" pitchFamily="2" charset="0"/>
              </a:rPr>
              <a:t>Be Prohibited From Involvement </a:t>
            </a:r>
            <a:r>
              <a:rPr lang="en-US" altLang="en-US" sz="2000" dirty="0">
                <a:latin typeface="Proxima Nova Rg" panose="02000506030000020004" pitchFamily="2" charset="0"/>
              </a:rPr>
              <a:t>in </a:t>
            </a:r>
            <a:r>
              <a:rPr lang="en-US" altLang="en-US" sz="2000" dirty="0" smtClean="0">
                <a:latin typeface="Proxima Nova Rg" panose="02000506030000020004" pitchFamily="2" charset="0"/>
              </a:rPr>
              <a:t>Transactions </a:t>
            </a:r>
            <a:r>
              <a:rPr lang="en-US" altLang="en-US" sz="2000" dirty="0">
                <a:latin typeface="Proxima Nova Rg" panose="02000506030000020004" pitchFamily="2" charset="0"/>
              </a:rPr>
              <a:t>in </a:t>
            </a:r>
            <a:r>
              <a:rPr lang="en-US" altLang="en-US" sz="2000" dirty="0" smtClean="0">
                <a:latin typeface="Proxima Nova Rg" panose="02000506030000020004" pitchFamily="2" charset="0"/>
              </a:rPr>
              <a:t>Certain Countries </a:t>
            </a:r>
            <a:endParaRPr lang="en-US" altLang="en-US" sz="2000" dirty="0">
              <a:latin typeface="Proxima Nova Rg" panose="02000506030000020004" pitchFamily="2" charset="0"/>
            </a:endParaRPr>
          </a:p>
          <a:p>
            <a:pPr marL="800100" lvl="1" indent="-342900">
              <a:lnSpc>
                <a:spcPct val="90000"/>
              </a:lnSpc>
              <a:spcAft>
                <a:spcPts val="600"/>
              </a:spcAft>
              <a:buClr>
                <a:srgbClr val="003300"/>
              </a:buClr>
              <a:buFont typeface="Arial" panose="020B0604020202020204" pitchFamily="34" charset="0"/>
              <a:buChar char="•"/>
              <a:defRPr/>
            </a:pPr>
            <a:r>
              <a:rPr lang="en-US" altLang="en-US" sz="2000" dirty="0" smtClean="0">
                <a:latin typeface="Proxima Nova Rg" panose="02000506030000020004" pitchFamily="2" charset="0"/>
              </a:rPr>
              <a:t>Be Prohibited From Complying </a:t>
            </a:r>
            <a:r>
              <a:rPr lang="en-US" altLang="en-US" sz="2000" dirty="0">
                <a:latin typeface="Proxima Nova Rg" panose="02000506030000020004" pitchFamily="2" charset="0"/>
              </a:rPr>
              <a:t>with </a:t>
            </a:r>
            <a:r>
              <a:rPr lang="en-US" altLang="en-US" sz="2000" dirty="0" smtClean="0">
                <a:latin typeface="Proxima Nova Rg" panose="02000506030000020004" pitchFamily="2" charset="0"/>
              </a:rPr>
              <a:t>Boycott Terms </a:t>
            </a:r>
            <a:r>
              <a:rPr lang="en-US" altLang="en-US" sz="2000" dirty="0">
                <a:latin typeface="Proxima Nova Rg" panose="02000506030000020004" pitchFamily="2" charset="0"/>
              </a:rPr>
              <a:t>in Middle Eastern C</a:t>
            </a:r>
            <a:r>
              <a:rPr lang="en-US" altLang="en-US" sz="2000" dirty="0" smtClean="0">
                <a:latin typeface="Proxima Nova Rg" panose="02000506030000020004" pitchFamily="2" charset="0"/>
              </a:rPr>
              <a:t>ontracts</a:t>
            </a:r>
            <a:endParaRPr lang="en-US" sz="2000" dirty="0">
              <a:latin typeface="Proxima Nova Rg" panose="02000506030000020004" pitchFamily="2"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579" y="680405"/>
            <a:ext cx="765480" cy="765480"/>
          </a:xfrm>
          <a:prstGeom prst="rect">
            <a:avLst/>
          </a:prstGeom>
        </p:spPr>
      </p:pic>
      <p:sp>
        <p:nvSpPr>
          <p:cNvPr id="20" name="Rectangle 19"/>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4134646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7</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9124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US Export Controls: Care When You Share</a:t>
            </a:r>
          </a:p>
        </p:txBody>
      </p:sp>
      <p:sp>
        <p:nvSpPr>
          <p:cNvPr id="13" name="TextBox 12"/>
          <p:cNvSpPr txBox="1"/>
          <p:nvPr/>
        </p:nvSpPr>
        <p:spPr>
          <a:xfrm>
            <a:off x="532040" y="2533069"/>
            <a:ext cx="10939458" cy="3816429"/>
          </a:xfrm>
          <a:prstGeom prst="rect">
            <a:avLst/>
          </a:prstGeom>
          <a:noFill/>
        </p:spPr>
        <p:txBody>
          <a:bodyPr wrap="square" rtlCol="0">
            <a:spAutoFit/>
          </a:bodyPr>
          <a:lstStyle/>
          <a:p>
            <a:pPr marL="342900" indent="-342900">
              <a:buClr>
                <a:srgbClr val="003300"/>
              </a:buClr>
              <a:buFont typeface="Arial" panose="020B0604020202020204" pitchFamily="34" charset="0"/>
              <a:buChar char="•"/>
              <a:defRPr/>
            </a:pPr>
            <a:r>
              <a:rPr lang="en-US" altLang="en-US" sz="2200" dirty="0">
                <a:latin typeface="Proxima Nova Rg" panose="02000506030000020004" pitchFamily="2" charset="0"/>
              </a:rPr>
              <a:t>Export Administration Regulations (EAR) 15 CFR Parts 730-774</a:t>
            </a:r>
          </a:p>
          <a:p>
            <a:pPr marL="800100" lvl="1" indent="-342900">
              <a:buClr>
                <a:srgbClr val="003300"/>
              </a:buClr>
              <a:buFont typeface="Arial" panose="020B0604020202020204" pitchFamily="34" charset="0"/>
              <a:buChar char="•"/>
              <a:defRPr/>
            </a:pPr>
            <a:r>
              <a:rPr lang="en-US" altLang="en-US" sz="2200" dirty="0">
                <a:latin typeface="Proxima Nova Rg" panose="02000506030000020004" pitchFamily="2" charset="0"/>
              </a:rPr>
              <a:t>Controls Export &amp; Re-export of: </a:t>
            </a:r>
            <a:r>
              <a:rPr lang="en-US" altLang="en-US" sz="2200" b="1" dirty="0">
                <a:latin typeface="Proxima Nova Rg" panose="02000506030000020004" pitchFamily="2" charset="0"/>
              </a:rPr>
              <a:t>Commercial Items &amp; “Dual-use” Products – Items that Can Be Used for Commercial or Military Purposes,</a:t>
            </a:r>
            <a:r>
              <a:rPr lang="en-US" altLang="en-US" sz="2200" dirty="0">
                <a:latin typeface="Proxima Nova Rg" panose="02000506030000020004" pitchFamily="2" charset="0"/>
              </a:rPr>
              <a:t> i.e., Certain High-speed Computers or Industrial Machinery </a:t>
            </a:r>
          </a:p>
          <a:p>
            <a:pPr marL="800100" lvl="1" indent="-342900">
              <a:buClr>
                <a:srgbClr val="003300"/>
              </a:buClr>
              <a:buFont typeface="Arial" panose="020B0604020202020204" pitchFamily="34" charset="0"/>
              <a:buChar char="•"/>
              <a:defRPr/>
            </a:pPr>
            <a:r>
              <a:rPr lang="en-US" altLang="en-US" sz="2200" dirty="0">
                <a:latin typeface="Proxima Nova Rg" panose="02000506030000020004" pitchFamily="2" charset="0"/>
              </a:rPr>
              <a:t>Commerce Control List (CCL) Specifies Commodities, Technology, &amp; Software Controlled by the EAR (identified by an Export Classification Control Number (</a:t>
            </a:r>
            <a:r>
              <a:rPr lang="en-US" altLang="en-US" sz="2200" dirty="0" err="1">
                <a:latin typeface="Proxima Nova Rg" panose="02000506030000020004" pitchFamily="2" charset="0"/>
              </a:rPr>
              <a:t>ECCN</a:t>
            </a:r>
            <a:r>
              <a:rPr lang="en-US" altLang="en-US" sz="2200" dirty="0">
                <a:latin typeface="Proxima Nova Rg" panose="02000506030000020004" pitchFamily="2" charset="0"/>
              </a:rPr>
              <a:t>))</a:t>
            </a:r>
          </a:p>
          <a:p>
            <a:pPr marL="800100" lvl="1" indent="-342900">
              <a:buClr>
                <a:srgbClr val="003300"/>
              </a:buClr>
              <a:buFont typeface="Arial" panose="020B0604020202020204" pitchFamily="34" charset="0"/>
              <a:buChar char="•"/>
              <a:defRPr/>
            </a:pPr>
            <a:r>
              <a:rPr lang="en-US" altLang="en-US" sz="2200" dirty="0">
                <a:latin typeface="Proxima Nova Rg" panose="02000506030000020004" pitchFamily="2" charset="0"/>
              </a:rPr>
              <a:t>Licensing Handled by Bureau of Industry and Security (</a:t>
            </a:r>
            <a:r>
              <a:rPr lang="en-US" altLang="en-US" sz="2200" dirty="0" err="1">
                <a:latin typeface="Proxima Nova Rg" panose="02000506030000020004" pitchFamily="2" charset="0"/>
              </a:rPr>
              <a:t>BIS</a:t>
            </a:r>
            <a:r>
              <a:rPr lang="en-US" altLang="en-US" sz="2200" dirty="0">
                <a:latin typeface="Proxima Nova Rg" panose="02000506030000020004" pitchFamily="2" charset="0"/>
              </a:rPr>
              <a:t>) of the Department </a:t>
            </a:r>
            <a:r>
              <a:rPr lang="en-US" altLang="en-US" sz="2200" dirty="0" smtClean="0">
                <a:latin typeface="Proxima Nova Rg" panose="02000506030000020004" pitchFamily="2" charset="0"/>
              </a:rPr>
              <a:t>of Commerce</a:t>
            </a:r>
            <a:endParaRPr lang="en-US" altLang="en-US" sz="2200" dirty="0">
              <a:latin typeface="Proxima Nova Rg" panose="02000506030000020004" pitchFamily="2" charset="0"/>
            </a:endParaRPr>
          </a:p>
          <a:p>
            <a:pPr marL="342900" indent="-342900">
              <a:buClr>
                <a:srgbClr val="003300"/>
              </a:buClr>
              <a:buFont typeface="Arial" panose="020B0604020202020204" pitchFamily="34" charset="0"/>
              <a:buChar char="•"/>
              <a:defRPr/>
            </a:pPr>
            <a:r>
              <a:rPr lang="en-US" altLang="en-US" sz="2200" dirty="0">
                <a:latin typeface="Proxima Nova Rg" panose="02000506030000020004" pitchFamily="2" charset="0"/>
              </a:rPr>
              <a:t>Export Control Also Includes International Traffic in Arms Regulations (</a:t>
            </a:r>
            <a:r>
              <a:rPr lang="en-US" altLang="en-US" sz="2200" dirty="0" err="1">
                <a:latin typeface="Proxima Nova Rg" panose="02000506030000020004" pitchFamily="2" charset="0"/>
              </a:rPr>
              <a:t>ITAR</a:t>
            </a:r>
            <a:r>
              <a:rPr lang="en-US" altLang="en-US" sz="2200" dirty="0">
                <a:latin typeface="Proxima Nova Rg" panose="02000506030000020004" pitchFamily="2" charset="0"/>
              </a:rPr>
              <a:t>) (22 CFR Ch</a:t>
            </a:r>
            <a:r>
              <a:rPr lang="en-US" altLang="en-US" sz="2200" dirty="0" smtClean="0">
                <a:latin typeface="Proxima Nova Rg" panose="02000506030000020004" pitchFamily="2" charset="0"/>
              </a:rPr>
              <a:t>. 1 </a:t>
            </a:r>
            <a:r>
              <a:rPr lang="en-US" altLang="en-US" sz="2200" dirty="0">
                <a:latin typeface="Proxima Nova Rg" panose="02000506030000020004" pitchFamily="2" charset="0"/>
              </a:rPr>
              <a:t>– Part 120 et seq.)</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018" y="750269"/>
            <a:ext cx="765480" cy="765480"/>
          </a:xfrm>
          <a:prstGeom prst="rect">
            <a:avLst/>
          </a:prstGeom>
        </p:spPr>
      </p:pic>
      <p:sp>
        <p:nvSpPr>
          <p:cNvPr id="18" name="Rectangle 17"/>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3820282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633"/>
            <a:ext cx="12192000" cy="2267383"/>
            <a:chOff x="0" y="348226"/>
            <a:chExt cx="12192000" cy="226738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98" t="27713" r="23198" b="39226"/>
            <a:stretch/>
          </p:blipFill>
          <p:spPr>
            <a:xfrm>
              <a:off x="0" y="348226"/>
              <a:ext cx="12192000" cy="2267383"/>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18" t="27722" r="98051" b="39226"/>
            <a:stretch/>
          </p:blipFill>
          <p:spPr>
            <a:xfrm>
              <a:off x="1" y="348226"/>
              <a:ext cx="2849526" cy="2266706"/>
            </a:xfrm>
            <a:prstGeom prst="rect">
              <a:avLst/>
            </a:prstGeom>
          </p:spPr>
        </p:pic>
      </p:grpSp>
      <p:sp>
        <p:nvSpPr>
          <p:cNvPr id="6" name="Rectangle 5"/>
          <p:cNvSpPr/>
          <p:nvPr/>
        </p:nvSpPr>
        <p:spPr>
          <a:xfrm>
            <a:off x="0" y="0"/>
            <a:ext cx="12192000" cy="226601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71696" b="-7871"/>
          <a:stretch/>
        </p:blipFill>
        <p:spPr>
          <a:xfrm>
            <a:off x="532040" y="517175"/>
            <a:ext cx="547460" cy="367559"/>
          </a:xfrm>
          <a:prstGeom prst="rect">
            <a:avLst/>
          </a:prstGeom>
        </p:spPr>
      </p:pic>
      <p:sp>
        <p:nvSpPr>
          <p:cNvPr id="30"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8</a:t>
            </a:fld>
            <a:endParaRPr lang="en-US" sz="800" dirty="0">
              <a:latin typeface="Proxima Nova Lt" panose="02000506030000020004" pitchFamily="50" charset="0"/>
            </a:endParaRPr>
          </a:p>
        </p:txBody>
      </p:sp>
      <p:sp>
        <p:nvSpPr>
          <p:cNvPr id="17" name="Rectangle 16"/>
          <p:cNvSpPr/>
          <p:nvPr/>
        </p:nvSpPr>
        <p:spPr>
          <a:xfrm>
            <a:off x="205818" y="2475452"/>
            <a:ext cx="11740588" cy="3793164"/>
          </a:xfrm>
          <a:prstGeom prst="rect">
            <a:avLst/>
          </a:prstGeom>
        </p:spPr>
        <p:txBody>
          <a:bodyPr wrap="square" numCol="1">
            <a:noAutofit/>
          </a:bodyPr>
          <a:lstStyle/>
          <a:p>
            <a:endParaRPr lang="en-US" sz="1400" dirty="0">
              <a:latin typeface="Proxima Nova Rg" panose="02000506030000020004" pitchFamily="50" charset="0"/>
            </a:endParaRPr>
          </a:p>
        </p:txBody>
      </p:sp>
      <p:sp>
        <p:nvSpPr>
          <p:cNvPr id="2" name="TextBox 1"/>
          <p:cNvSpPr txBox="1"/>
          <p:nvPr/>
        </p:nvSpPr>
        <p:spPr>
          <a:xfrm>
            <a:off x="1522029" y="799554"/>
            <a:ext cx="9124200" cy="646331"/>
          </a:xfrm>
          <a:prstGeom prst="rect">
            <a:avLst/>
          </a:prstGeom>
          <a:noFill/>
        </p:spPr>
        <p:txBody>
          <a:bodyPr wrap="square" rtlCol="0">
            <a:spAutoFit/>
          </a:bodyPr>
          <a:lstStyle/>
          <a:p>
            <a:r>
              <a:rPr lang="en-US" sz="3600" b="1" dirty="0">
                <a:solidFill>
                  <a:srgbClr val="FCB813"/>
                </a:solidFill>
                <a:latin typeface="Proxima Nova Rg" panose="02000506030000020004" pitchFamily="2" charset="0"/>
              </a:rPr>
              <a:t>US Export Controls: Care When You Share</a:t>
            </a:r>
          </a:p>
        </p:txBody>
      </p:sp>
      <p:sp>
        <p:nvSpPr>
          <p:cNvPr id="14" name="TextBox 13"/>
          <p:cNvSpPr txBox="1"/>
          <p:nvPr/>
        </p:nvSpPr>
        <p:spPr>
          <a:xfrm>
            <a:off x="532040" y="2942108"/>
            <a:ext cx="11032671" cy="2529923"/>
          </a:xfrm>
          <a:prstGeom prst="rect">
            <a:avLst/>
          </a:prstGeom>
          <a:noFill/>
        </p:spPr>
        <p:txBody>
          <a:bodyPr wrap="square" rtlCol="0">
            <a:spAutoFit/>
          </a:bodyPr>
          <a:lstStyle/>
          <a:p>
            <a:pPr marL="342900" indent="-342900">
              <a:lnSpc>
                <a:spcPct val="80000"/>
              </a:lnSpc>
              <a:spcAft>
                <a:spcPct val="20000"/>
              </a:spcAft>
              <a:buClr>
                <a:srgbClr val="003300"/>
              </a:buClr>
              <a:buFont typeface="Arial" panose="020B0604020202020204" pitchFamily="34" charset="0"/>
              <a:buChar char="•"/>
              <a:defRPr/>
            </a:pPr>
            <a:r>
              <a:rPr lang="en-US" altLang="en-US" sz="2400" dirty="0" smtClean="0">
                <a:latin typeface="Proxima Nova Rg" panose="02000506030000020004" pitchFamily="2" charset="0"/>
              </a:rPr>
              <a:t>US </a:t>
            </a:r>
            <a:r>
              <a:rPr lang="en-US" altLang="en-US" sz="2400" dirty="0">
                <a:latin typeface="Proxima Nova Rg" panose="02000506030000020004" pitchFamily="2" charset="0"/>
              </a:rPr>
              <a:t>Government </a:t>
            </a:r>
            <a:r>
              <a:rPr lang="en-US" altLang="en-US" sz="2400" dirty="0" smtClean="0">
                <a:latin typeface="Proxima Nova Rg" panose="02000506030000020004" pitchFamily="2" charset="0"/>
              </a:rPr>
              <a:t>Can Impose</a:t>
            </a:r>
            <a:r>
              <a:rPr lang="en-US" altLang="en-US" sz="2400" dirty="0" smtClean="0">
                <a:solidFill>
                  <a:srgbClr val="003300"/>
                </a:solidFill>
                <a:latin typeface="Proxima Nova Rg" panose="02000506030000020004" pitchFamily="2" charset="0"/>
              </a:rPr>
              <a:t> </a:t>
            </a:r>
            <a:r>
              <a:rPr lang="en-US" altLang="en-US" sz="2400" b="1" dirty="0" smtClean="0">
                <a:latin typeface="Proxima Nova Rg" panose="02000506030000020004" pitchFamily="2" charset="0"/>
              </a:rPr>
              <a:t>Monetary Penalties</a:t>
            </a:r>
            <a:r>
              <a:rPr lang="en-US" altLang="en-US" sz="2400" dirty="0" smtClean="0">
                <a:latin typeface="Proxima Nova Rg" panose="02000506030000020004" pitchFamily="2" charset="0"/>
              </a:rPr>
              <a:t> </a:t>
            </a:r>
            <a:r>
              <a:rPr lang="en-US" altLang="en-US" sz="2400" dirty="0">
                <a:latin typeface="Proxima Nova Rg" panose="02000506030000020004" pitchFamily="2" charset="0"/>
              </a:rPr>
              <a:t>and I</a:t>
            </a:r>
            <a:r>
              <a:rPr lang="en-US" altLang="en-US" sz="2400" dirty="0" smtClean="0">
                <a:latin typeface="Proxima Nova Rg" panose="02000506030000020004" pitchFamily="2" charset="0"/>
              </a:rPr>
              <a:t>ndividual Employees May Be Subject </a:t>
            </a:r>
            <a:r>
              <a:rPr lang="en-US" altLang="en-US" sz="2400" dirty="0">
                <a:latin typeface="Proxima Nova Rg" panose="02000506030000020004" pitchFamily="2" charset="0"/>
              </a:rPr>
              <a:t>to </a:t>
            </a:r>
            <a:r>
              <a:rPr lang="en-US" altLang="en-US" sz="2400" b="1" dirty="0" smtClean="0">
                <a:latin typeface="Proxima Nova Rg" panose="02000506030000020004" pitchFamily="2" charset="0"/>
              </a:rPr>
              <a:t>Imprisonment</a:t>
            </a:r>
            <a:endParaRPr lang="en-US" altLang="en-US" sz="2400" b="1" dirty="0">
              <a:latin typeface="Proxima Nova Rg" panose="02000506030000020004" pitchFamily="2" charset="0"/>
            </a:endParaRPr>
          </a:p>
          <a:p>
            <a:pPr marL="800100" lvl="1" indent="-342900">
              <a:lnSpc>
                <a:spcPct val="80000"/>
              </a:lnSpc>
              <a:spcAft>
                <a:spcPct val="20000"/>
              </a:spcAft>
              <a:buFont typeface="Arial" panose="020B0604020202020204" pitchFamily="34" charset="0"/>
              <a:buChar char="•"/>
              <a:defRPr/>
            </a:pPr>
            <a:r>
              <a:rPr lang="en-US" altLang="en-US" sz="2400" dirty="0">
                <a:latin typeface="Proxima Nova Rg" panose="02000506030000020004" pitchFamily="2" charset="0"/>
              </a:rPr>
              <a:t>Penalties Affecting a Company’s Ability to Do Business:</a:t>
            </a:r>
          </a:p>
          <a:p>
            <a:pPr marL="1257300" lvl="2" indent="-342900">
              <a:lnSpc>
                <a:spcPct val="80000"/>
              </a:lnSpc>
              <a:spcAft>
                <a:spcPct val="20000"/>
              </a:spcAft>
              <a:buFont typeface="Arial" panose="020B0604020202020204" pitchFamily="34" charset="0"/>
              <a:buChar char="•"/>
              <a:defRPr/>
            </a:pPr>
            <a:r>
              <a:rPr lang="en-US" altLang="en-US" sz="2400" dirty="0">
                <a:latin typeface="Proxima Nova Rg" panose="02000506030000020004" pitchFamily="2" charset="0"/>
              </a:rPr>
              <a:t>Administrative Penalties</a:t>
            </a:r>
          </a:p>
          <a:p>
            <a:pPr marL="1714500" lvl="3" indent="-342900">
              <a:lnSpc>
                <a:spcPct val="80000"/>
              </a:lnSpc>
              <a:spcAft>
                <a:spcPct val="20000"/>
              </a:spcAft>
              <a:buClr>
                <a:schemeClr val="tx1"/>
              </a:buClr>
              <a:buFont typeface="Arial" panose="020B0604020202020204" pitchFamily="34" charset="0"/>
              <a:buChar char="•"/>
              <a:defRPr/>
            </a:pPr>
            <a:r>
              <a:rPr lang="en-US" altLang="en-US" sz="2400" dirty="0">
                <a:latin typeface="Proxima Nova Rg" panose="02000506030000020004" pitchFamily="2" charset="0"/>
              </a:rPr>
              <a:t>Suspension or D</a:t>
            </a:r>
            <a:r>
              <a:rPr lang="en-US" altLang="en-US" sz="2400" dirty="0" smtClean="0">
                <a:latin typeface="Proxima Nova Rg" panose="02000506030000020004" pitchFamily="2" charset="0"/>
              </a:rPr>
              <a:t>enial </a:t>
            </a:r>
            <a:r>
              <a:rPr lang="en-US" altLang="en-US" sz="2400" dirty="0">
                <a:latin typeface="Proxima Nova Rg" panose="02000506030000020004" pitchFamily="2" charset="0"/>
              </a:rPr>
              <a:t>of </a:t>
            </a:r>
            <a:r>
              <a:rPr lang="en-US" altLang="en-US" sz="2400" dirty="0" smtClean="0">
                <a:latin typeface="Proxima Nova Rg" panose="02000506030000020004" pitchFamily="2" charset="0"/>
              </a:rPr>
              <a:t>Export Privileges</a:t>
            </a:r>
            <a:endParaRPr lang="en-US" altLang="en-US" sz="2400" dirty="0">
              <a:latin typeface="Proxima Nova Rg" panose="02000506030000020004" pitchFamily="2" charset="0"/>
            </a:endParaRPr>
          </a:p>
          <a:p>
            <a:pPr marL="1714500" lvl="3" indent="-342900">
              <a:lnSpc>
                <a:spcPct val="80000"/>
              </a:lnSpc>
              <a:spcAft>
                <a:spcPct val="20000"/>
              </a:spcAft>
              <a:buClr>
                <a:schemeClr val="tx1"/>
              </a:buClr>
              <a:buFont typeface="Arial" panose="020B0604020202020204" pitchFamily="34" charset="0"/>
              <a:buChar char="•"/>
              <a:defRPr/>
            </a:pPr>
            <a:r>
              <a:rPr lang="en-US" altLang="en-US" sz="2400" dirty="0">
                <a:latin typeface="Proxima Nova Rg" panose="02000506030000020004" pitchFamily="2" charset="0"/>
              </a:rPr>
              <a:t>Debarment from </a:t>
            </a:r>
            <a:r>
              <a:rPr lang="en-US" altLang="en-US" sz="2400" dirty="0" smtClean="0">
                <a:latin typeface="Proxima Nova Rg" panose="02000506030000020004" pitchFamily="2" charset="0"/>
              </a:rPr>
              <a:t>US </a:t>
            </a:r>
            <a:r>
              <a:rPr lang="en-US" altLang="en-US" sz="2400" dirty="0">
                <a:latin typeface="Proxima Nova Rg" panose="02000506030000020004" pitchFamily="2" charset="0"/>
              </a:rPr>
              <a:t>Government </a:t>
            </a:r>
            <a:r>
              <a:rPr lang="en-US" altLang="en-US" sz="2400" dirty="0" smtClean="0">
                <a:latin typeface="Proxima Nova Rg" panose="02000506030000020004" pitchFamily="2" charset="0"/>
              </a:rPr>
              <a:t>Contracts</a:t>
            </a:r>
            <a:endParaRPr lang="en-US" altLang="en-US" sz="2400" dirty="0">
              <a:latin typeface="Proxima Nova Rg" panose="02000506030000020004" pitchFamily="2" charset="0"/>
            </a:endParaRPr>
          </a:p>
          <a:p>
            <a:pPr marL="800100" lvl="1" indent="-342900">
              <a:lnSpc>
                <a:spcPct val="80000"/>
              </a:lnSpc>
              <a:spcAft>
                <a:spcPct val="20000"/>
              </a:spcAft>
              <a:buFont typeface="Arial" panose="020B0604020202020204" pitchFamily="34" charset="0"/>
              <a:buChar char="•"/>
              <a:defRPr/>
            </a:pPr>
            <a:r>
              <a:rPr lang="en-US" altLang="en-US" sz="2400" dirty="0">
                <a:latin typeface="Proxima Nova Rg" panose="02000506030000020004" pitchFamily="2" charset="0"/>
              </a:rPr>
              <a:t>Monetary </a:t>
            </a:r>
            <a:r>
              <a:rPr lang="en-US" altLang="en-US" sz="2400" dirty="0" smtClean="0">
                <a:latin typeface="Proxima Nova Rg" panose="02000506030000020004" pitchFamily="2" charset="0"/>
              </a:rPr>
              <a:t>Penalties (Both Civil and Criminal) and Potential Imprisonment  </a:t>
            </a:r>
            <a:endParaRPr lang="en-US" altLang="en-US" sz="2400" dirty="0">
              <a:solidFill>
                <a:srgbClr val="003300"/>
              </a:solidFill>
              <a:latin typeface="Proxima Nova Rg" panose="02000506030000020004" pitchFamily="2"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3634" y="739979"/>
            <a:ext cx="765480" cy="765480"/>
          </a:xfrm>
          <a:prstGeom prst="rect">
            <a:avLst/>
          </a:prstGeom>
        </p:spPr>
      </p:pic>
      <p:sp>
        <p:nvSpPr>
          <p:cNvPr id="19" name="Rectangle 18"/>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6355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00356" y="0"/>
            <a:ext cx="1783834" cy="6019800"/>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691815" y="228960"/>
            <a:ext cx="5012266" cy="389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lide Number Placeholder 10"/>
          <p:cNvSpPr txBox="1">
            <a:spLocks/>
          </p:cNvSpPr>
          <p:nvPr/>
        </p:nvSpPr>
        <p:spPr>
          <a:xfrm>
            <a:off x="9042400" y="6411490"/>
            <a:ext cx="2620214" cy="24622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latin typeface="Proxima Nova Lt" panose="02000506030000020004" pitchFamily="50" charset="0"/>
              </a:rPr>
              <a:t>btlaw.com </a:t>
            </a:r>
            <a:r>
              <a:rPr lang="en-US" sz="800" dirty="0" smtClean="0">
                <a:latin typeface="Proxima Nova Lt" panose="02000506030000020004" pitchFamily="50" charset="0"/>
              </a:rPr>
              <a:t> |  </a:t>
            </a:r>
            <a:fld id="{DA681C4A-6580-4DEA-A240-B18B8B5C8A4D}" type="slidenum">
              <a:rPr lang="en-US" sz="800" smtClean="0">
                <a:latin typeface="Proxima Nova Lt" panose="02000506030000020004" pitchFamily="50" charset="0"/>
              </a:rPr>
              <a:pPr/>
              <a:t>9</a:t>
            </a:fld>
            <a:endParaRPr lang="en-US" sz="800" dirty="0">
              <a:latin typeface="Proxima Nova Lt" panose="02000506030000020004" pitchFamily="50"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 r="71696" b="-7871"/>
          <a:stretch/>
        </p:blipFill>
        <p:spPr>
          <a:xfrm>
            <a:off x="11115154" y="517175"/>
            <a:ext cx="547460" cy="367559"/>
          </a:xfrm>
          <a:prstGeom prst="rect">
            <a:avLst/>
          </a:prstGeom>
        </p:spPr>
      </p:pic>
      <p:grpSp>
        <p:nvGrpSpPr>
          <p:cNvPr id="14" name="Group 13"/>
          <p:cNvGrpSpPr/>
          <p:nvPr/>
        </p:nvGrpSpPr>
        <p:grpSpPr>
          <a:xfrm>
            <a:off x="6688408" y="1415190"/>
            <a:ext cx="4543455" cy="3547911"/>
            <a:chOff x="6688408" y="1469305"/>
            <a:chExt cx="4543455" cy="3547911"/>
          </a:xfrm>
        </p:grpSpPr>
        <p:sp>
          <p:nvSpPr>
            <p:cNvPr id="16" name="TextBox 15"/>
            <p:cNvSpPr txBox="1"/>
            <p:nvPr/>
          </p:nvSpPr>
          <p:spPr>
            <a:xfrm>
              <a:off x="6688408" y="1469305"/>
              <a:ext cx="4543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
          <p:nvSpPr>
            <p:cNvPr id="17" name="Rectangle 16"/>
            <p:cNvSpPr/>
            <p:nvPr/>
          </p:nvSpPr>
          <p:spPr>
            <a:xfrm>
              <a:off x="6688409" y="2392990"/>
              <a:ext cx="4543454" cy="338554"/>
            </a:xfrm>
            <a:prstGeom prst="rect">
              <a:avLst/>
            </a:prstGeom>
          </p:spPr>
          <p:txBody>
            <a:bodyPr wrap="square">
              <a:spAutoFit/>
            </a:bodyPr>
            <a:lstStyle/>
            <a:p>
              <a:pPr lvl="0">
                <a:defRPr/>
              </a:pPr>
              <a:endParaRPr kumimoji="0" lang="en-US" sz="1600" i="0" u="none" strike="noStrike" kern="1200" cap="none" spc="0" normalizeH="0" baseline="0" noProof="0" dirty="0">
                <a:ln>
                  <a:noFill/>
                </a:ln>
                <a:solidFill>
                  <a:prstClr val="black"/>
                </a:solidFill>
                <a:effectLst/>
                <a:uLnTx/>
                <a:uFillTx/>
                <a:latin typeface="Proxima Nova Rg" panose="02000506030000020004" pitchFamily="50" charset="0"/>
              </a:endParaRPr>
            </a:p>
          </p:txBody>
        </p:sp>
        <p:grpSp>
          <p:nvGrpSpPr>
            <p:cNvPr id="20" name="Group 19"/>
            <p:cNvGrpSpPr/>
            <p:nvPr/>
          </p:nvGrpSpPr>
          <p:grpSpPr>
            <a:xfrm>
              <a:off x="6800784" y="4401663"/>
              <a:ext cx="4318703" cy="615553"/>
              <a:chOff x="6887167" y="4911838"/>
              <a:chExt cx="4318703" cy="615553"/>
            </a:xfrm>
          </p:grpSpPr>
          <p:sp>
            <p:nvSpPr>
              <p:cNvPr id="21" name="TextBox 20"/>
              <p:cNvSpPr txBox="1"/>
              <p:nvPr/>
            </p:nvSpPr>
            <p:spPr>
              <a:xfrm>
                <a:off x="6887167" y="4911838"/>
                <a:ext cx="1183533"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5</a:t>
                </a:r>
                <a:r>
                  <a:rPr lang="en-US" sz="2200" b="1" dirty="0" smtClean="0">
                    <a:solidFill>
                      <a:schemeClr val="bg1"/>
                    </a:solidFill>
                    <a:latin typeface="Proxima Nova Rg" panose="02000506030000020004" pitchFamily="50" charset="0"/>
                  </a:rPr>
                  <a:t>0+</a:t>
                </a:r>
                <a:endPar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bg1"/>
                    </a:solidFill>
                    <a:latin typeface="Proxima Nova Rg" panose="02000506030000020004" pitchFamily="50" charset="0"/>
                  </a:rPr>
                  <a:t>practice areas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2" name="TextBox 21"/>
              <p:cNvSpPr txBox="1"/>
              <p:nvPr/>
            </p:nvSpPr>
            <p:spPr>
              <a:xfrm>
                <a:off x="8022559" y="4911838"/>
                <a:ext cx="1543495"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roxima Nova Rg" panose="02000506030000020004" pitchFamily="50" charset="0"/>
                  </a:rPr>
                  <a:t>8</a:t>
                </a: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Proxima Nova Rg" panose="02000506030000020004" pitchFamily="50" charset="0"/>
                  </a:rPr>
                  <a:t>l</a:t>
                </a:r>
                <a:r>
                  <a:rPr lang="en-US" sz="1200" b="1" dirty="0" smtClean="0">
                    <a:solidFill>
                      <a:schemeClr val="bg1"/>
                    </a:solidFill>
                    <a:latin typeface="Proxima Nova Rg" panose="02000506030000020004" pitchFamily="50" charset="0"/>
                  </a:rPr>
                  <a:t>egal professionals</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23" name="TextBox 22"/>
              <p:cNvSpPr txBox="1"/>
              <p:nvPr/>
            </p:nvSpPr>
            <p:spPr>
              <a:xfrm>
                <a:off x="9517913" y="4911838"/>
                <a:ext cx="1687957"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Proxima Nova Rg" panose="02000506030000020004" pitchFamily="50" charset="0"/>
                    <a:ea typeface="+mn-ea"/>
                    <a:cs typeface="+mn-cs"/>
                  </a:rPr>
                  <a:t>AmLaw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Proxima Nova Rg" panose="02000506030000020004" pitchFamily="50" charset="0"/>
                  </a:rPr>
                  <a:t>law firm</a:t>
                </a:r>
                <a:endParaRPr kumimoji="0" lang="en-US" sz="1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grpSp>
      </p:grpSp>
      <p:sp>
        <p:nvSpPr>
          <p:cNvPr id="18" name="TextBox 17"/>
          <p:cNvSpPr txBox="1"/>
          <p:nvPr/>
        </p:nvSpPr>
        <p:spPr>
          <a:xfrm>
            <a:off x="778840" y="1607403"/>
            <a:ext cx="4879133" cy="1138773"/>
          </a:xfrm>
          <a:prstGeom prst="rect">
            <a:avLst/>
          </a:prstGeom>
          <a:noFill/>
        </p:spPr>
        <p:txBody>
          <a:bodyPr wrap="square" rtlCol="0">
            <a:spAutoFit/>
          </a:bodyPr>
          <a:lstStyle/>
          <a:p>
            <a:pPr algn="ctr"/>
            <a:r>
              <a:rPr lang="en-US" sz="3400" b="1" dirty="0">
                <a:solidFill>
                  <a:srgbClr val="FCB813"/>
                </a:solidFill>
                <a:latin typeface="Proxima Nova Rg" panose="02000506030000020004" pitchFamily="2" charset="0"/>
              </a:rPr>
              <a:t>Global Reality of Innovation &amp; Inspiration</a:t>
            </a:r>
          </a:p>
        </p:txBody>
      </p:sp>
      <p:sp>
        <p:nvSpPr>
          <p:cNvPr id="76" name="TextBox 75"/>
          <p:cNvSpPr txBox="1"/>
          <p:nvPr/>
        </p:nvSpPr>
        <p:spPr>
          <a:xfrm>
            <a:off x="5904772" y="1415190"/>
            <a:ext cx="6110725" cy="5109091"/>
          </a:xfrm>
          <a:prstGeom prst="rect">
            <a:avLst/>
          </a:prstGeom>
          <a:noFill/>
        </p:spPr>
        <p:txBody>
          <a:bodyPr wrap="square" rtlCol="0">
            <a:spAutoFit/>
          </a:bodyPr>
          <a:lstStyle/>
          <a:p>
            <a:pPr>
              <a:spcAft>
                <a:spcPts val="600"/>
              </a:spcAft>
            </a:pPr>
            <a:r>
              <a:rPr lang="en-US" sz="2000" dirty="0" smtClean="0">
                <a:latin typeface="Proxima Nova Rg" panose="02000506030000020004" pitchFamily="2" charset="0"/>
              </a:rPr>
              <a:t>“</a:t>
            </a:r>
            <a:r>
              <a:rPr lang="en-US" sz="2000" b="1" dirty="0" smtClean="0">
                <a:latin typeface="Proxima Nova Rg" panose="02000506030000020004" pitchFamily="2" charset="0"/>
              </a:rPr>
              <a:t>But We </a:t>
            </a:r>
            <a:r>
              <a:rPr lang="en-US" sz="2000" b="1" dirty="0">
                <a:latin typeface="Proxima Nova Rg" panose="02000506030000020004" pitchFamily="2" charset="0"/>
              </a:rPr>
              <a:t>D</a:t>
            </a:r>
            <a:r>
              <a:rPr lang="en-US" sz="2000" b="1" dirty="0" smtClean="0">
                <a:latin typeface="Proxima Nova Rg" panose="02000506030000020004" pitchFamily="2" charset="0"/>
              </a:rPr>
              <a:t>on’t </a:t>
            </a:r>
            <a:r>
              <a:rPr lang="en-US" sz="2000" b="1" dirty="0">
                <a:latin typeface="Proxima Nova Rg" panose="02000506030000020004" pitchFamily="2" charset="0"/>
              </a:rPr>
              <a:t>E</a:t>
            </a:r>
            <a:r>
              <a:rPr lang="en-US" sz="2000" b="1" dirty="0" smtClean="0">
                <a:latin typeface="Proxima Nova Rg" panose="02000506030000020004" pitchFamily="2" charset="0"/>
              </a:rPr>
              <a:t>xport </a:t>
            </a:r>
            <a:r>
              <a:rPr lang="en-US" sz="2000" b="1" dirty="0">
                <a:latin typeface="Proxima Nova Rg" panose="02000506030000020004" pitchFamily="2" charset="0"/>
              </a:rPr>
              <a:t>A</a:t>
            </a:r>
            <a:r>
              <a:rPr lang="en-US" sz="2000" b="1" dirty="0" smtClean="0">
                <a:latin typeface="Proxima Nova Rg" panose="02000506030000020004" pitchFamily="2" charset="0"/>
              </a:rPr>
              <a:t>nything</a:t>
            </a:r>
            <a:r>
              <a:rPr lang="en-US" sz="2000" dirty="0" smtClean="0">
                <a:latin typeface="Proxima Nova Rg" panose="02000506030000020004" pitchFamily="2" charset="0"/>
              </a:rPr>
              <a:t>…” </a:t>
            </a:r>
          </a:p>
          <a:p>
            <a:pPr>
              <a:spcAft>
                <a:spcPts val="600"/>
              </a:spcAft>
            </a:pPr>
            <a:r>
              <a:rPr lang="en-US" sz="2000" dirty="0" smtClean="0">
                <a:latin typeface="Proxima Nova Rg" panose="02000506030000020004" pitchFamily="2" charset="0"/>
              </a:rPr>
              <a:t>What Is a Deemed Export?</a:t>
            </a:r>
            <a:endParaRPr lang="en-US" sz="2000" dirty="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Covers Transfers of Technology Within US to a “Foreign National” (Individual Who is Not Lawfully Admitted for Permanent Residence in the US (i.e., Not a “Green Card” Holder) and is Not a Protected </a:t>
            </a:r>
            <a:r>
              <a:rPr lang="en-US" sz="2000" dirty="0" smtClean="0">
                <a:latin typeface="Proxima Nova Rg" panose="02000506030000020004" pitchFamily="2" charset="0"/>
              </a:rPr>
              <a:t>Individual </a:t>
            </a:r>
            <a:r>
              <a:rPr lang="en-US" sz="2000" dirty="0">
                <a:latin typeface="Proxima Nova Rg" panose="02000506030000020004" pitchFamily="2" charset="0"/>
              </a:rPr>
              <a:t>Under the Immigration &amp; Naturalization Act </a:t>
            </a: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Applies to Transfers Under EAR and </a:t>
            </a:r>
            <a:r>
              <a:rPr lang="en-US" sz="2000" dirty="0" err="1">
                <a:latin typeface="Proxima Nova Rg" panose="02000506030000020004" pitchFamily="2" charset="0"/>
              </a:rPr>
              <a:t>ITAR</a:t>
            </a:r>
            <a:endParaRPr lang="en-US" sz="2000" dirty="0">
              <a:latin typeface="Proxima Nova Rg" panose="02000506030000020004" pitchFamily="2" charset="0"/>
            </a:endParaRPr>
          </a:p>
          <a:p>
            <a:pPr marL="800100" lvl="1" indent="-342900">
              <a:spcAft>
                <a:spcPts val="600"/>
              </a:spcAft>
              <a:buFont typeface="Arial" panose="020B0604020202020204" pitchFamily="34" charset="0"/>
              <a:buChar char="•"/>
            </a:pPr>
            <a:r>
              <a:rPr lang="en-US" sz="2000" dirty="0">
                <a:latin typeface="Proxima Nova Rg" panose="02000506030000020004" pitchFamily="2" charset="0"/>
              </a:rPr>
              <a:t>Export License or Other Authorization May Be Required</a:t>
            </a:r>
          </a:p>
          <a:p>
            <a:pPr>
              <a:spcAft>
                <a:spcPts val="600"/>
              </a:spcAft>
            </a:pPr>
            <a:endParaRPr lang="en-US" sz="1600" dirty="0" smtClean="0"/>
          </a:p>
          <a:p>
            <a:endParaRPr lang="en-US" sz="1200" dirty="0" smtClean="0"/>
          </a:p>
          <a:p>
            <a:pPr marL="342900" indent="-342900">
              <a:buAutoNum type="arabicPeriod"/>
            </a:pPr>
            <a:endParaRPr lang="en-US" sz="1200" dirty="0" smtClean="0"/>
          </a:p>
          <a:p>
            <a:pPr marL="342900" indent="-342900">
              <a:buAutoNum type="arabicPeriod"/>
            </a:pPr>
            <a:endParaRPr lang="en-US" sz="1200" dirty="0" smtClean="0"/>
          </a:p>
          <a:p>
            <a:pPr marL="342900" indent="-342900">
              <a:buAutoNum type="arabicPeriod"/>
            </a:pPr>
            <a:endParaRPr lang="en-US" sz="1200" dirty="0" smtClean="0"/>
          </a:p>
          <a:p>
            <a:pPr marL="342900" indent="-342900">
              <a:buAutoNum type="arabicPeriod"/>
            </a:pPr>
            <a:endParaRPr lang="en-US" sz="1200"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33" y="1003653"/>
            <a:ext cx="765480" cy="765480"/>
          </a:xfrm>
          <a:prstGeom prst="rect">
            <a:avLst/>
          </a:prstGeom>
        </p:spPr>
      </p:pic>
      <p:sp>
        <p:nvSpPr>
          <p:cNvPr id="25" name="Rectangle 24"/>
          <p:cNvSpPr/>
          <p:nvPr/>
        </p:nvSpPr>
        <p:spPr>
          <a:xfrm>
            <a:off x="532040" y="6416164"/>
            <a:ext cx="9803180" cy="400110"/>
          </a:xfrm>
          <a:prstGeom prst="rect">
            <a:avLst/>
          </a:prstGeom>
        </p:spPr>
        <p:txBody>
          <a:bodyPr wrap="square">
            <a:spAutoFit/>
          </a:bodyPr>
          <a:lstStyle/>
          <a:p>
            <a:pPr>
              <a:defRPr/>
            </a:pPr>
            <a:r>
              <a:rPr lang="en-US" sz="600" dirty="0" smtClean="0">
                <a:solidFill>
                  <a:srgbClr val="929292"/>
                </a:solidFill>
                <a:latin typeface="Proxima Nova Lt" panose="02000506030000020004" pitchFamily="50" charset="0"/>
                <a:cs typeface="Arial Narrow" panose="020B0604020202020204" pitchFamily="34" charset="0"/>
              </a:rPr>
              <a:t>CONFIDENTIAL </a:t>
            </a:r>
            <a:r>
              <a:rPr lang="en-US" sz="600" dirty="0">
                <a:solidFill>
                  <a:srgbClr val="929292"/>
                </a:solidFill>
                <a:latin typeface="Proxima Nova Lt" panose="02000506030000020004" pitchFamily="50" charset="0"/>
                <a:cs typeface="Arial Narrow" panose="020B0604020202020204" pitchFamily="34" charset="0"/>
              </a:rPr>
              <a:t>© </a:t>
            </a:r>
            <a:r>
              <a:rPr lang="en-US" sz="600" dirty="0" smtClean="0">
                <a:solidFill>
                  <a:srgbClr val="929292"/>
                </a:solidFill>
                <a:latin typeface="Proxima Nova Lt" panose="02000506030000020004" pitchFamily="50" charset="0"/>
                <a:cs typeface="Arial Narrow" panose="020B0604020202020204" pitchFamily="34" charset="0"/>
              </a:rPr>
              <a:t>2023 </a:t>
            </a:r>
            <a:r>
              <a:rPr lang="en-US" sz="600" dirty="0">
                <a:solidFill>
                  <a:srgbClr val="929292"/>
                </a:solidFill>
                <a:latin typeface="Proxima Nova Lt" panose="02000506030000020004" pitchFamily="50" charset="0"/>
                <a:cs typeface="Arial Narrow" panose="020B0604020202020204" pitchFamily="34" charset="0"/>
              </a:rPr>
              <a:t>Barnes &amp; Thornburg LLP. All Rights Reserved. This </a:t>
            </a:r>
            <a:r>
              <a:rPr lang="en-US" sz="600" dirty="0" smtClean="0">
                <a:solidFill>
                  <a:srgbClr val="929292"/>
                </a:solidFill>
                <a:latin typeface="Proxima Nova Lt" panose="02000506030000020004" pitchFamily="50" charset="0"/>
                <a:cs typeface="Arial Narrow" panose="020B0604020202020204" pitchFamily="34" charset="0"/>
              </a:rPr>
              <a:t>presentation, </a:t>
            </a:r>
            <a:r>
              <a:rPr lang="en-US" sz="600" dirty="0">
                <a:solidFill>
                  <a:srgbClr val="929292"/>
                </a:solidFill>
                <a:latin typeface="Proxima Nova Lt" panose="02000506030000020004" pitchFamily="50" charset="0"/>
                <a:cs typeface="Arial Narrow" panose="020B0604020202020204" pitchFamily="34" charset="0"/>
              </a:rPr>
              <a:t>and all information </a:t>
            </a:r>
            <a:r>
              <a:rPr lang="en-US" sz="600" dirty="0" smtClean="0">
                <a:solidFill>
                  <a:srgbClr val="929292"/>
                </a:solidFill>
                <a:latin typeface="Proxima Nova Lt" panose="02000506030000020004" pitchFamily="50" charset="0"/>
                <a:cs typeface="Arial Narrow" panose="020B0604020202020204" pitchFamily="34" charset="0"/>
              </a:rPr>
              <a:t>in </a:t>
            </a:r>
            <a:r>
              <a:rPr lang="en-US" sz="600" dirty="0">
                <a:solidFill>
                  <a:srgbClr val="929292"/>
                </a:solidFill>
                <a:latin typeface="Proxima Nova Lt" panose="02000506030000020004" pitchFamily="50" charset="0"/>
                <a:cs typeface="Arial Narrow" panose="020B0604020202020204" pitchFamily="34" charset="0"/>
              </a:rPr>
              <a:t>it, is confidential, </a:t>
            </a:r>
            <a:r>
              <a:rPr lang="en-US" sz="600" dirty="0" smtClean="0">
                <a:solidFill>
                  <a:srgbClr val="929292"/>
                </a:solidFill>
                <a:latin typeface="Proxima Nova Lt" panose="02000506030000020004" pitchFamily="50" charset="0"/>
                <a:cs typeface="Arial Narrow" panose="020B0604020202020204" pitchFamily="34" charset="0"/>
              </a:rPr>
              <a:t>proprietary, </a:t>
            </a:r>
            <a:r>
              <a:rPr lang="en-US" sz="600" dirty="0">
                <a:solidFill>
                  <a:srgbClr val="929292"/>
                </a:solidFill>
                <a:latin typeface="Proxima Nova Lt" panose="02000506030000020004" pitchFamily="50" charset="0"/>
                <a:cs typeface="Arial Narrow" panose="020B0604020202020204" pitchFamily="34" charset="0"/>
              </a:rPr>
              <a:t>and the property of Barnes &amp; Thornburg LLP, which may not be disseminated or disclosed to any person or entity other than the intended recipient(s), and may not be reproduced, in any form, without the express written consent of the author or presenter. The information </a:t>
            </a:r>
            <a:r>
              <a:rPr lang="en-US" sz="600" dirty="0" smtClean="0">
                <a:solidFill>
                  <a:srgbClr val="929292"/>
                </a:solidFill>
                <a:latin typeface="Proxima Nova Lt" panose="02000506030000020004" pitchFamily="50" charset="0"/>
                <a:cs typeface="Arial Narrow" panose="020B0604020202020204" pitchFamily="34" charset="0"/>
              </a:rPr>
              <a:t>in this presentation </a:t>
            </a:r>
            <a:r>
              <a:rPr lang="en-US" sz="600" dirty="0">
                <a:solidFill>
                  <a:srgbClr val="929292"/>
                </a:solidFill>
                <a:latin typeface="Proxima Nova Lt" panose="02000506030000020004" pitchFamily="50" charset="0"/>
                <a:cs typeface="Arial Narrow" panose="020B0604020202020204" pitchFamily="34" charset="0"/>
              </a:rPr>
              <a:t>is intended for informational purposes only and shall not be construed as legal advice or a legal opinion of Barnes &amp; </a:t>
            </a:r>
            <a:r>
              <a:rPr lang="en-US" sz="600" dirty="0" smtClean="0">
                <a:solidFill>
                  <a:srgbClr val="929292"/>
                </a:solidFill>
                <a:latin typeface="Proxima Nova Lt" panose="02000506030000020004" pitchFamily="50" charset="0"/>
                <a:cs typeface="Arial Narrow" panose="020B0604020202020204" pitchFamily="34" charset="0"/>
              </a:rPr>
              <a:t>Thornburg.</a:t>
            </a:r>
            <a:endParaRPr lang="en-US" sz="600" dirty="0">
              <a:solidFill>
                <a:srgbClr val="929292"/>
              </a:solidFill>
              <a:latin typeface="Proxima Nova Lt" panose="02000506030000020004" pitchFamily="50" charset="0"/>
              <a:cs typeface="Arial Narrow" panose="020B0604020202020204" pitchFamily="34" charset="0"/>
            </a:endParaRPr>
          </a:p>
          <a:p>
            <a:pPr lvl="0" defTabSz="914400">
              <a:defRPr/>
            </a:pPr>
            <a:r>
              <a:rPr lang="en-US" sz="800" dirty="0" smtClean="0">
                <a:latin typeface="Proxima Nova Rg" panose="02000506030000020004" pitchFamily="50" charset="0"/>
              </a:rPr>
              <a:t> </a:t>
            </a:r>
            <a:endParaRPr lang="en-US" sz="800" dirty="0">
              <a:latin typeface="Proxima Nova Rg" panose="02000506030000020004" pitchFamily="50" charset="0"/>
            </a:endParaRPr>
          </a:p>
        </p:txBody>
      </p:sp>
    </p:spTree>
    <p:extLst>
      <p:ext uri="{BB962C8B-B14F-4D97-AF65-F5344CB8AC3E}">
        <p14:creationId xmlns:p14="http://schemas.microsoft.com/office/powerpoint/2010/main" val="301627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15300</TotalTime>
  <Words>5745</Words>
  <Application>Microsoft Office PowerPoint</Application>
  <PresentationFormat>Widescreen</PresentationFormat>
  <Paragraphs>522</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Proxima Nova Rg</vt:lpstr>
      <vt:lpstr>Arial</vt:lpstr>
      <vt:lpstr>Calibri Light</vt:lpstr>
      <vt:lpstr>Calibri</vt:lpstr>
      <vt:lpstr>Wingdings</vt:lpstr>
      <vt:lpstr>Arial Narrow</vt:lpstr>
      <vt:lpstr>Times New Roman</vt:lpstr>
      <vt:lpstr>Proxima Nova 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Barnes &amp; Thornburg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Swanson, Katie</dc:creator>
  <cp:lastModifiedBy>Roberts, Samantha</cp:lastModifiedBy>
  <cp:revision>449</cp:revision>
  <dcterms:created xsi:type="dcterms:W3CDTF">2021-06-07T18:04:36Z</dcterms:created>
  <dcterms:modified xsi:type="dcterms:W3CDTF">2023-05-05T20:29:32Z</dcterms:modified>
</cp:coreProperties>
</file>